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307" r:id="rId2"/>
    <p:sldId id="325" r:id="rId3"/>
    <p:sldId id="326" r:id="rId4"/>
    <p:sldId id="327" r:id="rId5"/>
    <p:sldId id="328" r:id="rId6"/>
    <p:sldId id="329" r:id="rId7"/>
    <p:sldId id="330" r:id="rId8"/>
    <p:sldId id="331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000099"/>
    <a:srgbClr val="FFFF00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5758FB7-9AC5-4552-8A53-C91805E547FA}" styleName="Themed Style 1 - Accent 5">
    <a:tblBg>
      <a:fillRef idx="2">
        <a:schemeClr val="accent5"/>
      </a:fillRef>
      <a:effectRef idx="1">
        <a:schemeClr val="accent5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Ref idx="1">
              <a:schemeClr val="accent5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  <a:fill>
          <a:solidFill>
            <a:schemeClr val="accent5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5"/>
            </a:lnRef>
          </a:left>
          <a:right>
            <a:lnRef idx="2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2">
              <a:schemeClr val="accent5"/>
            </a:lnRef>
          </a:top>
          <a:bottom>
            <a:lnRef idx="2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28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EA8574D-52D8-4609-BAC6-9DDC9D02FFD7}" type="datetimeFigureOut">
              <a:rPr lang="en-IN" smtClean="0"/>
              <a:pPr/>
              <a:t>15-11-2020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78F278A-C0D0-42DE-B328-A27CDF71FD35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1042651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D44641-F14D-497F-9CCC-8B19FE0F35AC}" type="datetimeFigureOut">
              <a:rPr lang="en-US" smtClean="0"/>
              <a:pPr/>
              <a:t>15-Nov-20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5AF45D-A853-4B56-A0C3-C6619946A49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" y="228600"/>
            <a:ext cx="8382000" cy="6400800"/>
          </a:xfrm>
        </p:spPr>
        <p:txBody>
          <a:bodyPr>
            <a:normAutofit/>
          </a:bodyPr>
          <a:lstStyle/>
          <a:p>
            <a:r>
              <a:rPr lang="en-IN" sz="2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AHE 611 </a:t>
            </a:r>
            <a:r>
              <a:rPr lang="en-IN" sz="22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(GENDER AND LIVESTOCK DEVELOPMENT </a:t>
            </a:r>
            <a:r>
              <a:rPr lang="en-IN" sz="24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)</a:t>
            </a:r>
            <a:endParaRPr lang="en-IN" sz="2400" b="1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12</a:t>
            </a:r>
            <a:r>
              <a:rPr lang="en-US" sz="24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/11/2020</a:t>
            </a:r>
            <a:endParaRPr lang="en-IN" sz="2400" b="1" dirty="0" smtClean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sz="2400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 smtClean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endParaRPr lang="en-IN" sz="2400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IN" sz="2400" b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Pankaj Kumar</a:t>
            </a:r>
          </a:p>
          <a:p>
            <a:r>
              <a:rPr lang="en-IN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Department of Veterinary &amp; Animal Husbandry Extension Education, BVC</a:t>
            </a:r>
            <a:endParaRPr lang="en-IN" sz="2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 bwMode="auto">
          <a:xfrm>
            <a:off x="1295400" y="1295400"/>
            <a:ext cx="3200400" cy="17526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 bwMode="auto">
          <a:xfrm>
            <a:off x="1295400" y="3048000"/>
            <a:ext cx="3200400" cy="18028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 bwMode="auto">
          <a:xfrm>
            <a:off x="4495800" y="3048000"/>
            <a:ext cx="3175000" cy="180289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 bwMode="auto">
          <a:xfrm>
            <a:off x="4622354" y="1143000"/>
            <a:ext cx="3023491" cy="17526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4169651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285239" y="875423"/>
            <a:ext cx="6258560" cy="443711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800" b="1" spc="-10" dirty="0">
                <a:solidFill>
                  <a:srgbClr val="CC0099"/>
                </a:solidFill>
                <a:latin typeface="Times New Roman"/>
                <a:cs typeface="Times New Roman"/>
              </a:rPr>
              <a:t>Women </a:t>
            </a:r>
            <a:r>
              <a:rPr sz="2800" b="1" dirty="0">
                <a:solidFill>
                  <a:srgbClr val="CC0099"/>
                </a:solidFill>
                <a:latin typeface="Times New Roman"/>
                <a:cs typeface="Times New Roman"/>
              </a:rPr>
              <a:t>– </a:t>
            </a:r>
            <a:r>
              <a:rPr sz="2800" b="1" spc="-5" dirty="0">
                <a:solidFill>
                  <a:srgbClr val="CC0099"/>
                </a:solidFill>
                <a:latin typeface="Times New Roman"/>
                <a:cs typeface="Times New Roman"/>
              </a:rPr>
              <a:t>Contribution </a:t>
            </a:r>
            <a:r>
              <a:rPr sz="2800" b="1" spc="-10" dirty="0">
                <a:solidFill>
                  <a:srgbClr val="CC0099"/>
                </a:solidFill>
                <a:latin typeface="Times New Roman"/>
                <a:cs typeface="Times New Roman"/>
              </a:rPr>
              <a:t>and</a:t>
            </a:r>
            <a:r>
              <a:rPr sz="2800" b="1" spc="-100" dirty="0">
                <a:solidFill>
                  <a:srgbClr val="CC0099"/>
                </a:solidFill>
                <a:latin typeface="Times New Roman"/>
                <a:cs typeface="Times New Roman"/>
              </a:rPr>
              <a:t> </a:t>
            </a:r>
            <a:r>
              <a:rPr sz="2800" b="1" spc="-5" dirty="0">
                <a:solidFill>
                  <a:srgbClr val="CC0099"/>
                </a:solidFill>
                <a:latin typeface="Times New Roman"/>
                <a:cs typeface="Times New Roman"/>
              </a:rPr>
              <a:t>Status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358140" y="1590040"/>
            <a:ext cx="8447405" cy="3315970"/>
          </a:xfrm>
          <a:prstGeom prst="rect">
            <a:avLst/>
          </a:prstGeom>
        </p:spPr>
        <p:txBody>
          <a:bodyPr vert="horz" wrap="square" lIns="0" tIns="60325" rIns="0" bIns="0" rtlCol="0">
            <a:spAutoFit/>
          </a:bodyPr>
          <a:lstStyle/>
          <a:p>
            <a:pPr marL="311150" marR="269875" indent="-273050">
              <a:lnSpc>
                <a:spcPts val="3030"/>
              </a:lnSpc>
              <a:spcBef>
                <a:spcPts val="475"/>
              </a:spcBef>
            </a:pPr>
            <a:r>
              <a:rPr sz="3975" baseline="6289" dirty="0">
                <a:solidFill>
                  <a:srgbClr val="0ACFD8"/>
                </a:solidFill>
                <a:latin typeface="UnDotum"/>
                <a:cs typeface="UnDotum"/>
              </a:rPr>
              <a:t></a:t>
            </a:r>
            <a:r>
              <a:rPr sz="2800" dirty="0">
                <a:solidFill>
                  <a:srgbClr val="0066CC"/>
                </a:solidFill>
                <a:latin typeface="Times New Roman"/>
                <a:cs typeface="Times New Roman"/>
              </a:rPr>
              <a:t>Women </a:t>
            </a:r>
            <a:r>
              <a:rPr sz="2800" spc="-5" dirty="0">
                <a:solidFill>
                  <a:srgbClr val="0066CC"/>
                </a:solidFill>
                <a:latin typeface="Times New Roman"/>
                <a:cs typeface="Times New Roman"/>
              </a:rPr>
              <a:t>contribute </a:t>
            </a:r>
            <a:r>
              <a:rPr sz="2800" dirty="0">
                <a:solidFill>
                  <a:srgbClr val="0066CC"/>
                </a:solidFill>
                <a:latin typeface="Times New Roman"/>
                <a:cs typeface="Times New Roman"/>
              </a:rPr>
              <a:t>to </a:t>
            </a:r>
            <a:r>
              <a:rPr sz="2800" spc="-5" dirty="0">
                <a:solidFill>
                  <a:srgbClr val="0066CC"/>
                </a:solidFill>
                <a:latin typeface="Times New Roman"/>
                <a:cs typeface="Times New Roman"/>
              </a:rPr>
              <a:t>two-thirds </a:t>
            </a:r>
            <a:r>
              <a:rPr sz="2800" dirty="0">
                <a:solidFill>
                  <a:srgbClr val="0066CC"/>
                </a:solidFill>
                <a:latin typeface="Times New Roman"/>
                <a:cs typeface="Times New Roman"/>
              </a:rPr>
              <a:t>of the world’s </a:t>
            </a:r>
            <a:r>
              <a:rPr sz="2800" spc="-5" dirty="0">
                <a:solidFill>
                  <a:srgbClr val="0066CC"/>
                </a:solidFill>
                <a:latin typeface="Times New Roman"/>
                <a:cs typeface="Times New Roman"/>
              </a:rPr>
              <a:t>work  </a:t>
            </a:r>
            <a:r>
              <a:rPr sz="2800" dirty="0">
                <a:solidFill>
                  <a:srgbClr val="0066CC"/>
                </a:solidFill>
                <a:latin typeface="Times New Roman"/>
                <a:cs typeface="Times New Roman"/>
              </a:rPr>
              <a:t>hours, produce 50 per </a:t>
            </a:r>
            <a:r>
              <a:rPr sz="2800" spc="-10" dirty="0">
                <a:solidFill>
                  <a:srgbClr val="0066CC"/>
                </a:solidFill>
                <a:latin typeface="Times New Roman"/>
                <a:cs typeface="Times New Roman"/>
              </a:rPr>
              <a:t>cent </a:t>
            </a:r>
            <a:r>
              <a:rPr sz="2800" dirty="0">
                <a:solidFill>
                  <a:srgbClr val="0066CC"/>
                </a:solidFill>
                <a:latin typeface="Times New Roman"/>
                <a:cs typeface="Times New Roman"/>
              </a:rPr>
              <a:t>of the world’s food</a:t>
            </a:r>
            <a:r>
              <a:rPr sz="2800" spc="-110" dirty="0">
                <a:solidFill>
                  <a:srgbClr val="0066CC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66CC"/>
                </a:solidFill>
                <a:latin typeface="Times New Roman"/>
                <a:cs typeface="Times New Roman"/>
              </a:rPr>
              <a:t>supplies</a:t>
            </a:r>
            <a:endParaRPr sz="2800">
              <a:latin typeface="Times New Roman"/>
              <a:cs typeface="Times New Roman"/>
            </a:endParaRPr>
          </a:p>
          <a:p>
            <a:pPr marL="311150" marR="30480" indent="-273050">
              <a:lnSpc>
                <a:spcPts val="3030"/>
              </a:lnSpc>
              <a:spcBef>
                <a:spcPts val="680"/>
              </a:spcBef>
            </a:pPr>
            <a:r>
              <a:rPr sz="3975" baseline="6289" dirty="0">
                <a:solidFill>
                  <a:srgbClr val="0ACFD8"/>
                </a:solidFill>
                <a:latin typeface="UnDotum"/>
                <a:cs typeface="UnDotum"/>
              </a:rPr>
              <a:t></a:t>
            </a:r>
            <a:r>
              <a:rPr sz="2800" dirty="0">
                <a:latin typeface="Times New Roman"/>
                <a:cs typeface="Times New Roman"/>
              </a:rPr>
              <a:t>Women </a:t>
            </a:r>
            <a:r>
              <a:rPr sz="2800" spc="-5" dirty="0">
                <a:latin typeface="Times New Roman"/>
                <a:cs typeface="Times New Roman"/>
              </a:rPr>
              <a:t>work </a:t>
            </a:r>
            <a:r>
              <a:rPr sz="2800" dirty="0">
                <a:latin typeface="Times New Roman"/>
                <a:cs typeface="Times New Roman"/>
              </a:rPr>
              <a:t>in </a:t>
            </a:r>
            <a:r>
              <a:rPr sz="2800" spc="-5" dirty="0">
                <a:latin typeface="Times New Roman"/>
                <a:cs typeface="Times New Roman"/>
              </a:rPr>
              <a:t>fields, take care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sz="2800" spc="-10" dirty="0">
                <a:latin typeface="Times New Roman"/>
                <a:cs typeface="Times New Roman"/>
              </a:rPr>
              <a:t>families </a:t>
            </a:r>
            <a:r>
              <a:rPr sz="2800" spc="-5" dirty="0">
                <a:latin typeface="Times New Roman"/>
                <a:cs typeface="Times New Roman"/>
              </a:rPr>
              <a:t>and </a:t>
            </a:r>
            <a:r>
              <a:rPr sz="2800" spc="-10" dirty="0">
                <a:latin typeface="Times New Roman"/>
                <a:cs typeface="Times New Roman"/>
              </a:rPr>
              <a:t>manage  </a:t>
            </a:r>
            <a:r>
              <a:rPr sz="2800" dirty="0">
                <a:latin typeface="Times New Roman"/>
                <a:cs typeface="Times New Roman"/>
              </a:rPr>
              <a:t>household</a:t>
            </a:r>
            <a:endParaRPr sz="2800">
              <a:latin typeface="Times New Roman"/>
              <a:cs typeface="Times New Roman"/>
            </a:endParaRPr>
          </a:p>
          <a:p>
            <a:pPr marL="311150" marR="339090" indent="-273050">
              <a:lnSpc>
                <a:spcPct val="90000"/>
              </a:lnSpc>
              <a:spcBef>
                <a:spcPts val="640"/>
              </a:spcBef>
            </a:pPr>
            <a:r>
              <a:rPr sz="3975" spc="-7" baseline="6289" dirty="0">
                <a:solidFill>
                  <a:srgbClr val="0ACFD8"/>
                </a:solidFill>
                <a:latin typeface="UnDotum"/>
                <a:cs typeface="UnDotum"/>
              </a:rPr>
              <a:t>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Despite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the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services rendered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by </a:t>
            </a:r>
            <a:r>
              <a:rPr sz="2800" spc="-10" dirty="0">
                <a:solidFill>
                  <a:srgbClr val="006699"/>
                </a:solidFill>
                <a:latin typeface="Times New Roman"/>
                <a:cs typeface="Times New Roman"/>
              </a:rPr>
              <a:t>women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in the </a:t>
            </a:r>
            <a:r>
              <a:rPr sz="2800" spc="-10" dirty="0">
                <a:solidFill>
                  <a:srgbClr val="006699"/>
                </a:solidFill>
                <a:latin typeface="Times New Roman"/>
                <a:cs typeface="Times New Roman"/>
              </a:rPr>
              <a:t>family 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and work place,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they </a:t>
            </a:r>
            <a:r>
              <a:rPr sz="2800" spc="-10" dirty="0">
                <a:solidFill>
                  <a:srgbClr val="006699"/>
                </a:solidFill>
                <a:latin typeface="Times New Roman"/>
                <a:cs typeface="Times New Roman"/>
              </a:rPr>
              <a:t>make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up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for nearly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70 per </a:t>
            </a:r>
            <a:r>
              <a:rPr sz="2800" spc="-10" dirty="0">
                <a:solidFill>
                  <a:srgbClr val="006699"/>
                </a:solidFill>
                <a:latin typeface="Times New Roman"/>
                <a:cs typeface="Times New Roman"/>
              </a:rPr>
              <a:t>cent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of  the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world’s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poor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and more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than 65 per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cent </a:t>
            </a:r>
            <a:r>
              <a:rPr sz="2800" dirty="0">
                <a:solidFill>
                  <a:srgbClr val="006699"/>
                </a:solidFill>
                <a:latin typeface="Times New Roman"/>
                <a:cs typeface="Times New Roman"/>
              </a:rPr>
              <a:t>of the  </a:t>
            </a:r>
            <a:r>
              <a:rPr sz="2800" spc="-5" dirty="0">
                <a:solidFill>
                  <a:srgbClr val="006699"/>
                </a:solidFill>
                <a:latin typeface="Times New Roman"/>
                <a:cs typeface="Times New Roman"/>
              </a:rPr>
              <a:t>illiterates</a:t>
            </a:r>
            <a:endParaRPr sz="2800"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06661166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39700" y="947420"/>
            <a:ext cx="8788400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dirty="0">
                <a:solidFill>
                  <a:srgbClr val="0C0C0C"/>
                </a:solidFill>
              </a:rPr>
              <a:t>Share of Farm </a:t>
            </a:r>
            <a:r>
              <a:rPr sz="3200" spc="10" dirty="0">
                <a:solidFill>
                  <a:srgbClr val="0C0C0C"/>
                </a:solidFill>
              </a:rPr>
              <a:t>Women </a:t>
            </a:r>
            <a:r>
              <a:rPr sz="3200" spc="-5" dirty="0">
                <a:solidFill>
                  <a:srgbClr val="0C0C0C"/>
                </a:solidFill>
              </a:rPr>
              <a:t>in </a:t>
            </a:r>
            <a:r>
              <a:rPr sz="3200" dirty="0">
                <a:solidFill>
                  <a:srgbClr val="0C0C0C"/>
                </a:solidFill>
              </a:rPr>
              <a:t>Agricultural</a:t>
            </a:r>
            <a:r>
              <a:rPr sz="3200" spc="-15" dirty="0">
                <a:solidFill>
                  <a:srgbClr val="0C0C0C"/>
                </a:solidFill>
              </a:rPr>
              <a:t> </a:t>
            </a:r>
            <a:r>
              <a:rPr sz="3200" dirty="0">
                <a:solidFill>
                  <a:srgbClr val="0C0C0C"/>
                </a:solidFill>
              </a:rPr>
              <a:t>Operations</a:t>
            </a:r>
            <a:endParaRPr sz="3200"/>
          </a:p>
        </p:txBody>
      </p:sp>
      <p:sp>
        <p:nvSpPr>
          <p:cNvPr id="4" name="object 4"/>
          <p:cNvSpPr txBox="1">
            <a:spLocks noGrp="1"/>
          </p:cNvSpPr>
          <p:nvPr>
            <p:ph type="sldNum" sz="quarter" idx="4294967295"/>
          </p:nvPr>
        </p:nvSpPr>
        <p:spPr>
          <a:xfrm>
            <a:off x="8478519" y="6464766"/>
            <a:ext cx="246379" cy="272415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38100">
              <a:lnSpc>
                <a:spcPts val="1425"/>
              </a:lnSpc>
            </a:pPr>
            <a:fld id="{81D60167-4931-47E6-BA6A-407CBD079E47}" type="slidenum">
              <a:rPr dirty="0"/>
              <a:pPr marL="38100">
                <a:lnSpc>
                  <a:spcPts val="1425"/>
                </a:lnSpc>
              </a:pPr>
              <a:t>3</a:t>
            </a:fld>
            <a:endParaRPr dirty="0"/>
          </a:p>
        </p:txBody>
      </p:sp>
      <p:graphicFrame>
        <p:nvGraphicFramePr>
          <p:cNvPr id="3" name="object 3"/>
          <p:cNvGraphicFramePr>
            <a:graphicFrameLocks noGrp="1"/>
          </p:cNvGraphicFramePr>
          <p:nvPr/>
        </p:nvGraphicFramePr>
        <p:xfrm>
          <a:off x="457200" y="1935479"/>
          <a:ext cx="8230234" cy="3089909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422656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4003674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539750">
                <a:tc>
                  <a:txBody>
                    <a:bodyPr/>
                    <a:lstStyle/>
                    <a:p>
                      <a:pPr marL="90170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2000" b="1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Activity</a:t>
                      </a:r>
                      <a:endParaRPr sz="2000">
                        <a:latin typeface="Arial"/>
                        <a:cs typeface="Arial"/>
                      </a:endParaRPr>
                    </a:p>
                  </a:txBody>
                  <a:tcPr marL="0" marR="0" marT="34290" marB="0">
                    <a:solidFill>
                      <a:srgbClr val="0E6EC5"/>
                    </a:solidFill>
                  </a:tcPr>
                </a:tc>
                <a:tc>
                  <a:txBody>
                    <a:bodyPr/>
                    <a:lstStyle/>
                    <a:p>
                      <a:pPr marL="466090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2000" b="1" spc="3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Involvement </a:t>
                      </a:r>
                      <a:r>
                        <a:rPr sz="2000" b="1" spc="-10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(percentage</a:t>
                      </a:r>
                      <a:r>
                        <a:rPr sz="2000" b="1" spc="-21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 </a:t>
                      </a:r>
                      <a:r>
                        <a:rPr sz="2000" b="1" spc="10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)</a:t>
                      </a:r>
                      <a:endParaRPr sz="2000">
                        <a:latin typeface="Arial"/>
                        <a:cs typeface="Arial"/>
                      </a:endParaRPr>
                    </a:p>
                  </a:txBody>
                  <a:tcPr marL="0" marR="0" marT="34290" marB="0">
                    <a:solidFill>
                      <a:srgbClr val="0E6EC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539750">
                <a:tc>
                  <a:txBody>
                    <a:bodyPr/>
                    <a:lstStyle/>
                    <a:p>
                      <a:pPr marL="1150620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sz="2000" dirty="0">
                          <a:latin typeface="Times New Roman"/>
                          <a:cs typeface="Times New Roman"/>
                        </a:rPr>
                        <a:t>Land </a:t>
                      </a:r>
                      <a:r>
                        <a:rPr sz="2000" spc="-5" dirty="0">
                          <a:latin typeface="Times New Roman"/>
                          <a:cs typeface="Times New Roman"/>
                        </a:rPr>
                        <a:t>preparation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2032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R="105410" algn="ctr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sz="2000" dirty="0">
                          <a:latin typeface="Times New Roman"/>
                          <a:cs typeface="Times New Roman"/>
                        </a:rPr>
                        <a:t>32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20320" marB="0">
                    <a:solidFill>
                      <a:srgbClr val="CCD4E9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539750">
                <a:tc>
                  <a:txBody>
                    <a:bodyPr/>
                    <a:lstStyle/>
                    <a:p>
                      <a:pPr marL="956310">
                        <a:lnSpc>
                          <a:spcPct val="100000"/>
                        </a:lnSpc>
                        <a:spcBef>
                          <a:spcPts val="150"/>
                        </a:spcBef>
                      </a:pPr>
                      <a:r>
                        <a:rPr sz="2000" spc="-5" dirty="0">
                          <a:latin typeface="Times New Roman"/>
                          <a:cs typeface="Times New Roman"/>
                        </a:rPr>
                        <a:t>Sowing </a:t>
                      </a:r>
                      <a:r>
                        <a:rPr sz="2000" dirty="0">
                          <a:latin typeface="Times New Roman"/>
                          <a:cs typeface="Times New Roman"/>
                        </a:rPr>
                        <a:t>and</a:t>
                      </a:r>
                      <a:r>
                        <a:rPr sz="2000" spc="10" dirty="0">
                          <a:latin typeface="Times New Roman"/>
                          <a:cs typeface="Times New Roman"/>
                        </a:rPr>
                        <a:t> </a:t>
                      </a:r>
                      <a:r>
                        <a:rPr sz="2000" spc="-5" dirty="0">
                          <a:latin typeface="Times New Roman"/>
                          <a:cs typeface="Times New Roman"/>
                        </a:rPr>
                        <a:t>cleaning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1905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R="105410" algn="ctr">
                        <a:lnSpc>
                          <a:spcPct val="100000"/>
                        </a:lnSpc>
                        <a:spcBef>
                          <a:spcPts val="150"/>
                        </a:spcBef>
                      </a:pPr>
                      <a:r>
                        <a:rPr sz="2000" dirty="0">
                          <a:latin typeface="Times New Roman"/>
                          <a:cs typeface="Times New Roman"/>
                        </a:rPr>
                        <a:t>80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19050" marB="0">
                    <a:solidFill>
                      <a:srgbClr val="E6EA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539750">
                <a:tc>
                  <a:txBody>
                    <a:bodyPr/>
                    <a:lstStyle/>
                    <a:p>
                      <a:pPr marL="905510">
                        <a:lnSpc>
                          <a:spcPct val="100000"/>
                        </a:lnSpc>
                        <a:spcBef>
                          <a:spcPts val="150"/>
                        </a:spcBef>
                      </a:pPr>
                      <a:r>
                        <a:rPr sz="2000" spc="-5" dirty="0">
                          <a:latin typeface="Times New Roman"/>
                          <a:cs typeface="Times New Roman"/>
                        </a:rPr>
                        <a:t>Intercultural activities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1905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R="105410" algn="ctr">
                        <a:lnSpc>
                          <a:spcPct val="100000"/>
                        </a:lnSpc>
                        <a:spcBef>
                          <a:spcPts val="150"/>
                        </a:spcBef>
                      </a:pPr>
                      <a:r>
                        <a:rPr sz="2000" dirty="0">
                          <a:latin typeface="Times New Roman"/>
                          <a:cs typeface="Times New Roman"/>
                        </a:rPr>
                        <a:t>86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19050" marB="0">
                    <a:solidFill>
                      <a:srgbClr val="CCD4E9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930909">
                <a:tc>
                  <a:txBody>
                    <a:bodyPr/>
                    <a:lstStyle/>
                    <a:p>
                      <a:pPr marL="580390" marR="458470" indent="-231140">
                        <a:lnSpc>
                          <a:spcPts val="2220"/>
                        </a:lnSpc>
                        <a:spcBef>
                          <a:spcPts val="380"/>
                        </a:spcBef>
                      </a:pPr>
                      <a:r>
                        <a:rPr sz="2000" spc="-5" dirty="0">
                          <a:latin typeface="Times New Roman"/>
                          <a:cs typeface="Times New Roman"/>
                        </a:rPr>
                        <a:t>Harvesting </a:t>
                      </a:r>
                      <a:r>
                        <a:rPr sz="2000" dirty="0">
                          <a:latin typeface="Times New Roman"/>
                          <a:cs typeface="Times New Roman"/>
                        </a:rPr>
                        <a:t>–reaping, winnowing,  drying, </a:t>
                      </a:r>
                      <a:r>
                        <a:rPr sz="2000" spc="-5" dirty="0">
                          <a:latin typeface="Times New Roman"/>
                          <a:cs typeface="Times New Roman"/>
                        </a:rPr>
                        <a:t>cleaning </a:t>
                      </a:r>
                      <a:r>
                        <a:rPr sz="2000" dirty="0">
                          <a:latin typeface="Times New Roman"/>
                          <a:cs typeface="Times New Roman"/>
                        </a:rPr>
                        <a:t>and</a:t>
                      </a:r>
                      <a:r>
                        <a:rPr sz="2000" spc="-10" dirty="0">
                          <a:latin typeface="Times New Roman"/>
                          <a:cs typeface="Times New Roman"/>
                        </a:rPr>
                        <a:t> </a:t>
                      </a:r>
                      <a:r>
                        <a:rPr sz="2000" dirty="0">
                          <a:latin typeface="Times New Roman"/>
                          <a:cs typeface="Times New Roman"/>
                        </a:rPr>
                        <a:t>storage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4826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R="105410" algn="ctr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sz="2000" dirty="0">
                          <a:latin typeface="Times New Roman"/>
                          <a:cs typeface="Times New Roman"/>
                        </a:rPr>
                        <a:t>84</a:t>
                      </a:r>
                      <a:endParaRPr sz="2000">
                        <a:latin typeface="Times New Roman"/>
                        <a:cs typeface="Times New Roman"/>
                      </a:endParaRPr>
                    </a:p>
                  </a:txBody>
                  <a:tcPr marL="0" marR="0" marT="20320" marB="0">
                    <a:solidFill>
                      <a:srgbClr val="E6EA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xmlns="" val="39598442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384809" y="377892"/>
            <a:ext cx="7849234" cy="90537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137920" algn="l"/>
                <a:tab pos="2004060" algn="l"/>
                <a:tab pos="3552190" algn="l"/>
                <a:tab pos="6142990" algn="l"/>
                <a:tab pos="6738620" algn="l"/>
              </a:tabLst>
            </a:pPr>
            <a:r>
              <a:rPr sz="2900" b="1" spc="229" dirty="0" smtClean="0">
                <a:solidFill>
                  <a:srgbClr val="660033"/>
                </a:solidFill>
              </a:rPr>
              <a:t>T</a:t>
            </a:r>
            <a:r>
              <a:rPr sz="2900" b="1" spc="340" dirty="0" smtClean="0">
                <a:solidFill>
                  <a:srgbClr val="660033"/>
                </a:solidFill>
              </a:rPr>
              <a:t>i</a:t>
            </a:r>
            <a:r>
              <a:rPr sz="2900" b="1" spc="395" dirty="0" smtClean="0">
                <a:solidFill>
                  <a:srgbClr val="660033"/>
                </a:solidFill>
              </a:rPr>
              <a:t>m</a:t>
            </a:r>
            <a:r>
              <a:rPr sz="2900" b="1" spc="160" dirty="0" smtClean="0">
                <a:solidFill>
                  <a:srgbClr val="660033"/>
                </a:solidFill>
              </a:rPr>
              <a:t>e</a:t>
            </a:r>
            <a:r>
              <a:rPr sz="2900" b="1" dirty="0" smtClean="0">
                <a:solidFill>
                  <a:srgbClr val="660033"/>
                </a:solidFill>
              </a:rPr>
              <a:t>	</a:t>
            </a:r>
            <a:r>
              <a:rPr sz="2900" b="1" spc="400" dirty="0" smtClean="0">
                <a:solidFill>
                  <a:srgbClr val="660033"/>
                </a:solidFill>
              </a:rPr>
              <a:t>an</a:t>
            </a:r>
            <a:r>
              <a:rPr sz="2900" b="1" spc="50" dirty="0" smtClean="0">
                <a:solidFill>
                  <a:srgbClr val="660033"/>
                </a:solidFill>
              </a:rPr>
              <a:t>d</a:t>
            </a:r>
            <a:r>
              <a:rPr sz="2900" b="1" dirty="0" smtClean="0">
                <a:solidFill>
                  <a:srgbClr val="660033"/>
                </a:solidFill>
              </a:rPr>
              <a:t>	</a:t>
            </a:r>
            <a:r>
              <a:rPr sz="2900" b="1" spc="400" dirty="0" smtClean="0">
                <a:solidFill>
                  <a:srgbClr val="660033"/>
                </a:solidFill>
              </a:rPr>
              <a:t>E</a:t>
            </a:r>
            <a:r>
              <a:rPr sz="2900" b="1" spc="390" dirty="0" smtClean="0">
                <a:solidFill>
                  <a:srgbClr val="660033"/>
                </a:solidFill>
              </a:rPr>
              <a:t>n</a:t>
            </a:r>
            <a:r>
              <a:rPr sz="2900" b="1" spc="405" dirty="0" smtClean="0">
                <a:solidFill>
                  <a:srgbClr val="660033"/>
                </a:solidFill>
              </a:rPr>
              <a:t>e</a:t>
            </a:r>
            <a:r>
              <a:rPr sz="2900" b="1" spc="225" dirty="0" smtClean="0">
                <a:solidFill>
                  <a:srgbClr val="660033"/>
                </a:solidFill>
              </a:rPr>
              <a:t>r</a:t>
            </a:r>
            <a:r>
              <a:rPr sz="2900" b="1" spc="345" dirty="0" smtClean="0">
                <a:solidFill>
                  <a:srgbClr val="660033"/>
                </a:solidFill>
              </a:rPr>
              <a:t>g</a:t>
            </a:r>
            <a:r>
              <a:rPr sz="2900" b="1" spc="105" dirty="0" smtClean="0">
                <a:solidFill>
                  <a:srgbClr val="660033"/>
                </a:solidFill>
              </a:rPr>
              <a:t>y</a:t>
            </a:r>
            <a:r>
              <a:rPr sz="2900" b="1" dirty="0" smtClean="0">
                <a:solidFill>
                  <a:srgbClr val="660033"/>
                </a:solidFill>
              </a:rPr>
              <a:t>	</a:t>
            </a:r>
            <a:r>
              <a:rPr sz="2900" b="1" spc="400" dirty="0" smtClean="0">
                <a:solidFill>
                  <a:srgbClr val="660033"/>
                </a:solidFill>
              </a:rPr>
              <a:t>D</a:t>
            </a:r>
            <a:r>
              <a:rPr sz="2900" b="1" spc="340" dirty="0" smtClean="0">
                <a:solidFill>
                  <a:srgbClr val="660033"/>
                </a:solidFill>
              </a:rPr>
              <a:t>i</a:t>
            </a:r>
            <a:r>
              <a:rPr sz="2900" b="1" spc="450" dirty="0" smtClean="0">
                <a:solidFill>
                  <a:srgbClr val="660033"/>
                </a:solidFill>
              </a:rPr>
              <a:t>s</a:t>
            </a:r>
            <a:r>
              <a:rPr sz="2900" b="1" spc="385" dirty="0" smtClean="0">
                <a:solidFill>
                  <a:srgbClr val="660033"/>
                </a:solidFill>
              </a:rPr>
              <a:t>t</a:t>
            </a:r>
            <a:r>
              <a:rPr sz="2900" b="1" spc="240" dirty="0" smtClean="0">
                <a:solidFill>
                  <a:srgbClr val="660033"/>
                </a:solidFill>
              </a:rPr>
              <a:t>r</a:t>
            </a:r>
            <a:r>
              <a:rPr sz="2900" b="1" spc="340" dirty="0" smtClean="0">
                <a:solidFill>
                  <a:srgbClr val="660033"/>
                </a:solidFill>
              </a:rPr>
              <a:t>i</a:t>
            </a:r>
            <a:r>
              <a:rPr sz="2900" b="1" spc="240" dirty="0" smtClean="0">
                <a:solidFill>
                  <a:srgbClr val="660033"/>
                </a:solidFill>
              </a:rPr>
              <a:t>b</a:t>
            </a:r>
            <a:r>
              <a:rPr sz="2900" b="1" spc="400" dirty="0" smtClean="0">
                <a:solidFill>
                  <a:srgbClr val="660033"/>
                </a:solidFill>
              </a:rPr>
              <a:t>u</a:t>
            </a:r>
            <a:r>
              <a:rPr sz="2900" b="1" spc="385" dirty="0" smtClean="0">
                <a:solidFill>
                  <a:srgbClr val="660033"/>
                </a:solidFill>
              </a:rPr>
              <a:t>t</a:t>
            </a:r>
            <a:r>
              <a:rPr sz="2900" b="1" spc="345" dirty="0" smtClean="0">
                <a:solidFill>
                  <a:srgbClr val="660033"/>
                </a:solidFill>
              </a:rPr>
              <a:t>i</a:t>
            </a:r>
            <a:r>
              <a:rPr sz="2900" b="1" spc="235" dirty="0" smtClean="0">
                <a:solidFill>
                  <a:srgbClr val="660033"/>
                </a:solidFill>
              </a:rPr>
              <a:t>o</a:t>
            </a:r>
            <a:r>
              <a:rPr sz="2900" b="1" spc="155" dirty="0" smtClean="0">
                <a:solidFill>
                  <a:srgbClr val="660033"/>
                </a:solidFill>
              </a:rPr>
              <a:t>n</a:t>
            </a:r>
            <a:r>
              <a:rPr sz="2900" b="1" dirty="0" smtClean="0">
                <a:solidFill>
                  <a:srgbClr val="660033"/>
                </a:solidFill>
              </a:rPr>
              <a:t>	</a:t>
            </a:r>
            <a:r>
              <a:rPr sz="2900" b="1" spc="240" dirty="0" smtClean="0">
                <a:solidFill>
                  <a:srgbClr val="660033"/>
                </a:solidFill>
              </a:rPr>
              <a:t>b</a:t>
            </a:r>
            <a:r>
              <a:rPr sz="2900" b="1" spc="105" dirty="0" smtClean="0">
                <a:solidFill>
                  <a:srgbClr val="660033"/>
                </a:solidFill>
              </a:rPr>
              <a:t>y</a:t>
            </a:r>
            <a:r>
              <a:rPr sz="2900" b="1" dirty="0" smtClean="0">
                <a:solidFill>
                  <a:srgbClr val="660033"/>
                </a:solidFill>
              </a:rPr>
              <a:t>	</a:t>
            </a:r>
            <a:r>
              <a:rPr sz="2900" b="1" spc="240" dirty="0" smtClean="0">
                <a:solidFill>
                  <a:srgbClr val="660033"/>
                </a:solidFill>
              </a:rPr>
              <a:t>R</a:t>
            </a:r>
            <a:r>
              <a:rPr sz="2900" b="1" spc="400" dirty="0" smtClean="0">
                <a:solidFill>
                  <a:srgbClr val="660033"/>
                </a:solidFill>
              </a:rPr>
              <a:t>u</a:t>
            </a:r>
            <a:r>
              <a:rPr sz="2900" b="1" spc="225" dirty="0" smtClean="0">
                <a:solidFill>
                  <a:srgbClr val="660033"/>
                </a:solidFill>
              </a:rPr>
              <a:t>r</a:t>
            </a:r>
            <a:r>
              <a:rPr sz="2900" b="1" spc="400" dirty="0" smtClean="0">
                <a:solidFill>
                  <a:srgbClr val="660033"/>
                </a:solidFill>
              </a:rPr>
              <a:t>a</a:t>
            </a:r>
            <a:r>
              <a:rPr sz="2900" b="1" spc="105" dirty="0" smtClean="0">
                <a:solidFill>
                  <a:srgbClr val="660033"/>
                </a:solidFill>
              </a:rPr>
              <a:t>l</a:t>
            </a:r>
            <a:r>
              <a:rPr lang="en-US" sz="2900" b="1" spc="105" dirty="0">
                <a:solidFill>
                  <a:srgbClr val="660033"/>
                </a:solidFill>
              </a:rPr>
              <a:t> </a:t>
            </a:r>
            <a:r>
              <a:rPr lang="en-US" sz="2900" b="1" spc="105" dirty="0" smtClean="0">
                <a:solidFill>
                  <a:srgbClr val="660033"/>
                </a:solidFill>
              </a:rPr>
              <a:t>Women</a:t>
            </a:r>
            <a:endParaRPr sz="2900" b="1" dirty="0"/>
          </a:p>
        </p:txBody>
      </p:sp>
      <p:sp>
        <p:nvSpPr>
          <p:cNvPr id="6" name="object 6"/>
          <p:cNvSpPr txBox="1">
            <a:spLocks noGrp="1"/>
          </p:cNvSpPr>
          <p:nvPr>
            <p:ph type="sldNum" sz="quarter" idx="4294967295"/>
          </p:nvPr>
        </p:nvSpPr>
        <p:spPr>
          <a:xfrm>
            <a:off x="8478519" y="6464766"/>
            <a:ext cx="246379" cy="272415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38100">
              <a:lnSpc>
                <a:spcPts val="1425"/>
              </a:lnSpc>
            </a:pPr>
            <a:fld id="{81D60167-4931-47E6-BA6A-407CBD079E47}" type="slidenum">
              <a:rPr dirty="0"/>
              <a:pPr marL="38100">
                <a:lnSpc>
                  <a:spcPts val="1425"/>
                </a:lnSpc>
              </a:pPr>
              <a:t>4</a:t>
            </a:fld>
            <a:endParaRPr dirty="0"/>
          </a:p>
        </p:txBody>
      </p:sp>
      <p:graphicFrame>
        <p:nvGraphicFramePr>
          <p:cNvPr id="4" name="object 4"/>
          <p:cNvGraphicFramePr>
            <a:graphicFrameLocks noGrp="1"/>
          </p:cNvGraphicFramePr>
          <p:nvPr/>
        </p:nvGraphicFramePr>
        <p:xfrm>
          <a:off x="457200" y="1935479"/>
          <a:ext cx="8229599" cy="2991356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243713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201041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677670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  <a:gridCol w="2104389">
                  <a:extLst>
                    <a:ext uri="{9D8B030D-6E8A-4147-A177-3AD203B41FA5}">
                      <a16:colId xmlns:a16="http://schemas.microsoft.com/office/drawing/2014/main" xmlns="" val="20003"/>
                    </a:ext>
                  </a:extLst>
                </a:gridCol>
              </a:tblGrid>
              <a:tr h="640079">
                <a:tc>
                  <a:txBody>
                    <a:bodyPr/>
                    <a:lstStyle/>
                    <a:p>
                      <a:pPr marL="90170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1800" b="1" spc="-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Activities</a:t>
                      </a:r>
                      <a:endParaRPr sz="1800">
                        <a:latin typeface="Arial"/>
                        <a:cs typeface="Arial"/>
                      </a:endParaRPr>
                    </a:p>
                  </a:txBody>
                  <a:tcPr marL="0" marR="0" marT="34290" marB="0">
                    <a:solidFill>
                      <a:srgbClr val="0E6EC5"/>
                    </a:solidFill>
                  </a:tcPr>
                </a:tc>
                <a:tc>
                  <a:txBody>
                    <a:bodyPr/>
                    <a:lstStyle/>
                    <a:p>
                      <a:pPr marL="419734" marR="439420" indent="48260">
                        <a:lnSpc>
                          <a:spcPct val="101899"/>
                        </a:lnSpc>
                        <a:spcBef>
                          <a:spcPts val="225"/>
                        </a:spcBef>
                      </a:pPr>
                      <a:r>
                        <a:rPr sz="1800" b="1" spc="4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Duration  </a:t>
                      </a:r>
                      <a:r>
                        <a:rPr sz="1800" b="1" spc="-1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H</a:t>
                      </a:r>
                      <a:r>
                        <a:rPr sz="1800" b="1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ou</a:t>
                      </a:r>
                      <a:r>
                        <a:rPr sz="1800" b="1" spc="-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rs/</a:t>
                      </a:r>
                      <a:r>
                        <a:rPr sz="1800" b="1" spc="-10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d</a:t>
                      </a:r>
                      <a:r>
                        <a:rPr sz="1800" b="1" spc="-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a</a:t>
                      </a:r>
                      <a:r>
                        <a:rPr sz="1800" b="1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y</a:t>
                      </a:r>
                      <a:endParaRPr sz="1800">
                        <a:latin typeface="Arial"/>
                        <a:cs typeface="Arial"/>
                      </a:endParaRPr>
                    </a:p>
                  </a:txBody>
                  <a:tcPr marL="0" marR="0" marT="28575" marB="0">
                    <a:solidFill>
                      <a:srgbClr val="0E6EC5"/>
                    </a:solidFill>
                  </a:tcPr>
                </a:tc>
                <a:tc>
                  <a:txBody>
                    <a:bodyPr/>
                    <a:lstStyle/>
                    <a:p>
                      <a:pPr marL="605790" marR="474980" indent="-158750">
                        <a:lnSpc>
                          <a:spcPct val="101899"/>
                        </a:lnSpc>
                        <a:spcBef>
                          <a:spcPts val="225"/>
                        </a:spcBef>
                      </a:pPr>
                      <a:r>
                        <a:rPr sz="1800" b="1" spc="-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En</a:t>
                      </a:r>
                      <a:r>
                        <a:rPr sz="1800" b="1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e</a:t>
                      </a:r>
                      <a:r>
                        <a:rPr sz="1800" b="1" spc="-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r</a:t>
                      </a:r>
                      <a:r>
                        <a:rPr sz="1800" b="1" spc="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g</a:t>
                      </a:r>
                      <a:r>
                        <a:rPr sz="1800" b="1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y  </a:t>
                      </a:r>
                      <a:r>
                        <a:rPr sz="1800" b="1" spc="-1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K.cal</a:t>
                      </a:r>
                      <a:endParaRPr sz="1800">
                        <a:latin typeface="Arial"/>
                        <a:cs typeface="Arial"/>
                      </a:endParaRPr>
                    </a:p>
                  </a:txBody>
                  <a:tcPr marL="0" marR="0" marT="28575" marB="0">
                    <a:solidFill>
                      <a:srgbClr val="0E6EC5"/>
                    </a:solidFill>
                  </a:tcPr>
                </a:tc>
                <a:tc>
                  <a:txBody>
                    <a:bodyPr/>
                    <a:lstStyle/>
                    <a:p>
                      <a:pPr marL="67310" algn="ctr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1800" b="1" spc="-25" dirty="0">
                          <a:solidFill>
                            <a:srgbClr val="FFFFFF"/>
                          </a:solidFill>
                          <a:latin typeface="Arial"/>
                          <a:cs typeface="Arial"/>
                        </a:rPr>
                        <a:t>Percentage</a:t>
                      </a:r>
                      <a:endParaRPr sz="1800">
                        <a:latin typeface="Arial"/>
                        <a:cs typeface="Arial"/>
                      </a:endParaRPr>
                    </a:p>
                  </a:txBody>
                  <a:tcPr marL="0" marR="0" marT="34290" marB="0">
                    <a:solidFill>
                      <a:srgbClr val="0E6EC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90170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1800" dirty="0">
                          <a:latin typeface="Trebuchet MS"/>
                          <a:cs typeface="Trebuchet MS"/>
                        </a:rPr>
                        <a:t>Domestic</a:t>
                      </a:r>
                      <a:r>
                        <a:rPr sz="1800" spc="-90" dirty="0">
                          <a:latin typeface="Trebuchet MS"/>
                          <a:cs typeface="Trebuchet MS"/>
                        </a:rPr>
                        <a:t> </a:t>
                      </a:r>
                      <a:r>
                        <a:rPr sz="1800" spc="-55" dirty="0">
                          <a:latin typeface="Trebuchet MS"/>
                          <a:cs typeface="Trebuchet MS"/>
                        </a:rPr>
                        <a:t>activities</a:t>
                      </a:r>
                      <a:endParaRPr sz="1800">
                        <a:latin typeface="Trebuchet MS"/>
                        <a:cs typeface="Trebuchet MS"/>
                      </a:endParaRPr>
                    </a:p>
                  </a:txBody>
                  <a:tcPr marL="0" marR="0" marT="342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R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7.55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L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903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L="122555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40.5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640079">
                <a:tc>
                  <a:txBody>
                    <a:bodyPr/>
                    <a:lstStyle/>
                    <a:p>
                      <a:pPr marL="90170" marR="611505">
                        <a:lnSpc>
                          <a:spcPct val="101400"/>
                        </a:lnSpc>
                        <a:spcBef>
                          <a:spcPts val="250"/>
                        </a:spcBef>
                      </a:pPr>
                      <a:r>
                        <a:rPr sz="1800" spc="-10" dirty="0">
                          <a:latin typeface="Trebuchet MS"/>
                          <a:cs typeface="Trebuchet MS"/>
                        </a:rPr>
                        <a:t>Agriculture</a:t>
                      </a:r>
                      <a:r>
                        <a:rPr sz="1800" spc="-150" dirty="0">
                          <a:latin typeface="Trebuchet MS"/>
                          <a:cs typeface="Trebuchet MS"/>
                        </a:rPr>
                        <a:t> </a:t>
                      </a:r>
                      <a:r>
                        <a:rPr sz="1800" spc="-45" dirty="0">
                          <a:latin typeface="Trebuchet MS"/>
                          <a:cs typeface="Trebuchet MS"/>
                        </a:rPr>
                        <a:t>allied  </a:t>
                      </a:r>
                      <a:r>
                        <a:rPr sz="1800" spc="-55" dirty="0">
                          <a:latin typeface="Trebuchet MS"/>
                          <a:cs typeface="Trebuchet MS"/>
                        </a:rPr>
                        <a:t>activities</a:t>
                      </a:r>
                      <a:endParaRPr sz="1800">
                        <a:latin typeface="Trebuchet MS"/>
                        <a:cs typeface="Trebuchet MS"/>
                      </a:endParaRPr>
                    </a:p>
                  </a:txBody>
                  <a:tcPr marL="0" marR="0" marT="3175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R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7.00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L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283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L="122555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39.69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E6EA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372110">
                <a:tc>
                  <a:txBody>
                    <a:bodyPr/>
                    <a:lstStyle/>
                    <a:p>
                      <a:pPr marL="90170">
                        <a:lnSpc>
                          <a:spcPct val="100000"/>
                        </a:lnSpc>
                        <a:spcBef>
                          <a:spcPts val="280"/>
                        </a:spcBef>
                      </a:pPr>
                      <a:r>
                        <a:rPr sz="1800" spc="-50" dirty="0">
                          <a:latin typeface="Trebuchet MS"/>
                          <a:cs typeface="Trebuchet MS"/>
                        </a:rPr>
                        <a:t>Sleep</a:t>
                      </a:r>
                      <a:endParaRPr sz="1800">
                        <a:latin typeface="Trebuchet MS"/>
                        <a:cs typeface="Trebuchet MS"/>
                      </a:endParaRPr>
                    </a:p>
                  </a:txBody>
                  <a:tcPr marL="0" marR="0" marT="3556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R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6.50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L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283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L="122555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12.76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369570">
                <a:tc>
                  <a:txBody>
                    <a:bodyPr/>
                    <a:lstStyle/>
                    <a:p>
                      <a:pPr marL="90170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1800" spc="-30" dirty="0">
                          <a:latin typeface="Trebuchet MS"/>
                          <a:cs typeface="Trebuchet MS"/>
                        </a:rPr>
                        <a:t>Rest </a:t>
                      </a:r>
                      <a:r>
                        <a:rPr sz="1800" spc="-5" dirty="0">
                          <a:latin typeface="Trebuchet MS"/>
                          <a:cs typeface="Trebuchet MS"/>
                        </a:rPr>
                        <a:t>and</a:t>
                      </a:r>
                      <a:r>
                        <a:rPr sz="1800" spc="-165" dirty="0">
                          <a:latin typeface="Trebuchet MS"/>
                          <a:cs typeface="Trebuchet MS"/>
                        </a:rPr>
                        <a:t> </a:t>
                      </a:r>
                      <a:r>
                        <a:rPr sz="1800" spc="-45" dirty="0">
                          <a:latin typeface="Trebuchet MS"/>
                          <a:cs typeface="Trebuchet MS"/>
                        </a:rPr>
                        <a:t>recreation</a:t>
                      </a:r>
                      <a:endParaRPr sz="1800">
                        <a:latin typeface="Trebuchet MS"/>
                        <a:cs typeface="Trebuchet MS"/>
                      </a:endParaRPr>
                    </a:p>
                  </a:txBody>
                  <a:tcPr marL="0" marR="0" marT="3429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R="19050" algn="ctr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2.15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032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L="19050" algn="ctr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155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0320" marB="0">
                    <a:solidFill>
                      <a:srgbClr val="E6EAF4"/>
                    </a:solidFill>
                  </a:tcPr>
                </a:tc>
                <a:tc>
                  <a:txBody>
                    <a:bodyPr/>
                    <a:lstStyle/>
                    <a:p>
                      <a:pPr marL="122555" algn="ctr">
                        <a:lnSpc>
                          <a:spcPct val="100000"/>
                        </a:lnSpc>
                        <a:spcBef>
                          <a:spcPts val="160"/>
                        </a:spcBef>
                      </a:pPr>
                      <a:r>
                        <a:rPr sz="1800" dirty="0">
                          <a:latin typeface="Times New Roman"/>
                          <a:cs typeface="Times New Roman"/>
                        </a:rPr>
                        <a:t>6.97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0320" marB="0">
                    <a:solidFill>
                      <a:srgbClr val="E6EA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  <a:tr h="370839">
                <a:tc>
                  <a:txBody>
                    <a:bodyPr/>
                    <a:lstStyle/>
                    <a:p>
                      <a:pPr marL="90170">
                        <a:lnSpc>
                          <a:spcPct val="100000"/>
                        </a:lnSpc>
                        <a:spcBef>
                          <a:spcPts val="280"/>
                        </a:spcBef>
                      </a:pPr>
                      <a:r>
                        <a:rPr sz="1800" b="1" spc="25" dirty="0">
                          <a:latin typeface="Arial"/>
                          <a:cs typeface="Arial"/>
                        </a:rPr>
                        <a:t>Total</a:t>
                      </a:r>
                      <a:endParaRPr sz="1800">
                        <a:latin typeface="Arial"/>
                        <a:cs typeface="Arial"/>
                      </a:endParaRPr>
                    </a:p>
                  </a:txBody>
                  <a:tcPr marL="0" marR="0" marT="3556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R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b="1" dirty="0">
                          <a:latin typeface="Times New Roman"/>
                          <a:cs typeface="Times New Roman"/>
                        </a:rPr>
                        <a:t>23.20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L="19050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b="1" dirty="0">
                          <a:latin typeface="Times New Roman"/>
                          <a:cs typeface="Times New Roman"/>
                        </a:rPr>
                        <a:t>2255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tc>
                  <a:txBody>
                    <a:bodyPr/>
                    <a:lstStyle/>
                    <a:p>
                      <a:pPr marL="122555" algn="ctr">
                        <a:lnSpc>
                          <a:spcPct val="100000"/>
                        </a:lnSpc>
                        <a:spcBef>
                          <a:spcPts val="170"/>
                        </a:spcBef>
                      </a:pPr>
                      <a:r>
                        <a:rPr sz="1800" b="1" dirty="0">
                          <a:latin typeface="Times New Roman"/>
                          <a:cs typeface="Times New Roman"/>
                        </a:rPr>
                        <a:t>100.0</a:t>
                      </a:r>
                      <a:endParaRPr sz="1800">
                        <a:latin typeface="Times New Roman"/>
                        <a:cs typeface="Times New Roman"/>
                      </a:endParaRPr>
                    </a:p>
                  </a:txBody>
                  <a:tcPr marL="0" marR="0" marT="21590" marB="0">
                    <a:solidFill>
                      <a:srgbClr val="CCD4E9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005"/>
                  </a:ext>
                </a:extLst>
              </a:tr>
            </a:tbl>
          </a:graphicData>
        </a:graphic>
      </p:graphicFrame>
      <p:sp>
        <p:nvSpPr>
          <p:cNvPr id="5" name="object 5"/>
          <p:cNvSpPr txBox="1"/>
          <p:nvPr/>
        </p:nvSpPr>
        <p:spPr>
          <a:xfrm>
            <a:off x="5801359" y="5214620"/>
            <a:ext cx="1345565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b="1" spc="-5" dirty="0">
                <a:latin typeface="Arial"/>
                <a:cs typeface="Arial"/>
              </a:rPr>
              <a:t>Joshi</a:t>
            </a:r>
            <a:r>
              <a:rPr sz="1800" b="1" spc="-75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(1999)</a:t>
            </a:r>
            <a:endParaRPr sz="1800"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03104135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004569" y="1042670"/>
            <a:ext cx="4901565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5" dirty="0">
                <a:solidFill>
                  <a:srgbClr val="660033"/>
                </a:solidFill>
              </a:rPr>
              <a:t>Why </a:t>
            </a:r>
            <a:r>
              <a:rPr sz="3200" dirty="0">
                <a:solidFill>
                  <a:srgbClr val="660033"/>
                </a:solidFill>
              </a:rPr>
              <a:t>women </a:t>
            </a:r>
            <a:r>
              <a:rPr sz="3200" spc="-5" dirty="0">
                <a:solidFill>
                  <a:srgbClr val="660033"/>
                </a:solidFill>
              </a:rPr>
              <a:t>in</a:t>
            </a:r>
            <a:r>
              <a:rPr sz="3200" spc="-70" dirty="0">
                <a:solidFill>
                  <a:srgbClr val="660033"/>
                </a:solidFill>
              </a:rPr>
              <a:t> </a:t>
            </a:r>
            <a:r>
              <a:rPr sz="3200" dirty="0">
                <a:solidFill>
                  <a:srgbClr val="660033"/>
                </a:solidFill>
              </a:rPr>
              <a:t>agriculture?</a:t>
            </a:r>
            <a:endParaRPr sz="3200"/>
          </a:p>
        </p:txBody>
      </p:sp>
      <p:grpSp>
        <p:nvGrpSpPr>
          <p:cNvPr id="3" name="object 3"/>
          <p:cNvGrpSpPr/>
          <p:nvPr/>
        </p:nvGrpSpPr>
        <p:grpSpPr>
          <a:xfrm>
            <a:off x="396240" y="2029460"/>
            <a:ext cx="208279" cy="3742690"/>
            <a:chOff x="396240" y="2029460"/>
            <a:chExt cx="208279" cy="3742690"/>
          </a:xfrm>
        </p:grpSpPr>
        <p:sp>
          <p:nvSpPr>
            <p:cNvPr id="4" name="object 4"/>
            <p:cNvSpPr/>
            <p:nvPr/>
          </p:nvSpPr>
          <p:spPr>
            <a:xfrm>
              <a:off x="396240" y="2029460"/>
              <a:ext cx="208279" cy="208279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396240" y="2913380"/>
              <a:ext cx="208279" cy="208279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396240" y="3796030"/>
              <a:ext cx="208279" cy="20828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396240" y="4679950"/>
              <a:ext cx="208279" cy="20828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396240" y="5563869"/>
              <a:ext cx="208279" cy="20828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732790" y="1938020"/>
            <a:ext cx="4721225" cy="392557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651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Times New Roman"/>
                <a:cs typeface="Times New Roman"/>
              </a:rPr>
              <a:t>In order to eradicating</a:t>
            </a:r>
            <a:r>
              <a:rPr sz="2400" spc="-25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poverty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3500">
              <a:latin typeface="Times New Roman"/>
              <a:cs typeface="Times New Roman"/>
            </a:endParaRPr>
          </a:p>
          <a:p>
            <a:pPr marL="88900">
              <a:lnSpc>
                <a:spcPct val="100000"/>
              </a:lnSpc>
              <a:tabLst>
                <a:tab pos="1452880" algn="l"/>
              </a:tabLst>
            </a:pPr>
            <a:r>
              <a:rPr sz="2400" spc="5" dirty="0">
                <a:latin typeface="Times New Roman"/>
                <a:cs typeface="Times New Roman"/>
              </a:rPr>
              <a:t>To</a:t>
            </a:r>
            <a:r>
              <a:rPr sz="2400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ensure	food</a:t>
            </a:r>
            <a:r>
              <a:rPr sz="2400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security</a:t>
            </a:r>
            <a:endParaRPr sz="2400">
              <a:latin typeface="Times New Roman"/>
              <a:cs typeface="Times New Roman"/>
            </a:endParaRPr>
          </a:p>
          <a:p>
            <a:pPr marL="12700" marR="5080" indent="76200">
              <a:lnSpc>
                <a:spcPts val="6959"/>
              </a:lnSpc>
              <a:spcBef>
                <a:spcPts val="900"/>
              </a:spcBef>
              <a:tabLst>
                <a:tab pos="579755" algn="l"/>
                <a:tab pos="1580515" algn="l"/>
                <a:tab pos="2369185" algn="l"/>
              </a:tabLst>
            </a:pPr>
            <a:r>
              <a:rPr sz="2400" spc="5" dirty="0">
                <a:latin typeface="Times New Roman"/>
                <a:cs typeface="Times New Roman"/>
              </a:rPr>
              <a:t>To	</a:t>
            </a:r>
            <a:r>
              <a:rPr sz="2400" dirty="0">
                <a:latin typeface="Times New Roman"/>
                <a:cs typeface="Times New Roman"/>
              </a:rPr>
              <a:t>increase their	</a:t>
            </a:r>
            <a:r>
              <a:rPr sz="2400" spc="-5" dirty="0">
                <a:latin typeface="Times New Roman"/>
                <a:cs typeface="Times New Roman"/>
              </a:rPr>
              <a:t>stake </a:t>
            </a:r>
            <a:r>
              <a:rPr sz="2400" dirty="0">
                <a:latin typeface="Times New Roman"/>
                <a:cs typeface="Times New Roman"/>
              </a:rPr>
              <a:t>in</a:t>
            </a:r>
            <a:r>
              <a:rPr sz="2400" spc="-70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agriculture  </a:t>
            </a:r>
            <a:r>
              <a:rPr sz="2400" spc="5" dirty="0">
                <a:latin typeface="Times New Roman"/>
                <a:cs typeface="Times New Roman"/>
              </a:rPr>
              <a:t>To</a:t>
            </a:r>
            <a:r>
              <a:rPr sz="2400" spc="10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increase	economic </a:t>
            </a:r>
            <a:r>
              <a:rPr sz="2400" dirty="0">
                <a:latin typeface="Times New Roman"/>
                <a:cs typeface="Times New Roman"/>
              </a:rPr>
              <a:t>contribution  </a:t>
            </a:r>
            <a:r>
              <a:rPr sz="2400" spc="-5" dirty="0">
                <a:latin typeface="Times New Roman"/>
                <a:cs typeface="Times New Roman"/>
              </a:rPr>
              <a:t>Ownership </a:t>
            </a:r>
            <a:r>
              <a:rPr sz="2400" dirty="0">
                <a:latin typeface="Times New Roman"/>
                <a:cs typeface="Times New Roman"/>
              </a:rPr>
              <a:t>in land , </a:t>
            </a:r>
            <a:r>
              <a:rPr sz="2400" spc="-5" dirty="0">
                <a:latin typeface="Times New Roman"/>
                <a:cs typeface="Times New Roman"/>
              </a:rPr>
              <a:t>livestock,</a:t>
            </a:r>
            <a:r>
              <a:rPr sz="2400" spc="-15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etc.</a:t>
            </a:r>
            <a:endParaRPr sz="2400">
              <a:latin typeface="Times New Roman"/>
              <a:cs typeface="Times New Roman"/>
            </a:endParaRPr>
          </a:p>
        </p:txBody>
      </p:sp>
      <p:sp>
        <p:nvSpPr>
          <p:cNvPr id="10" name="object 10"/>
          <p:cNvSpPr txBox="1">
            <a:spLocks noGrp="1"/>
          </p:cNvSpPr>
          <p:nvPr>
            <p:ph type="sldNum" sz="quarter" idx="4294967295"/>
          </p:nvPr>
        </p:nvSpPr>
        <p:spPr>
          <a:xfrm>
            <a:off x="8478519" y="6464766"/>
            <a:ext cx="246379" cy="272415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38100">
              <a:lnSpc>
                <a:spcPts val="1425"/>
              </a:lnSpc>
            </a:pPr>
            <a:fld id="{81D60167-4931-47E6-BA6A-407CBD079E47}" type="slidenum">
              <a:rPr dirty="0"/>
              <a:pPr marL="38100">
                <a:lnSpc>
                  <a:spcPts val="1425"/>
                </a:lnSpc>
              </a:pPr>
              <a:t>5</a:t>
            </a:fld>
            <a:endParaRPr dirty="0"/>
          </a:p>
        </p:txBody>
      </p:sp>
    </p:spTree>
    <p:extLst>
      <p:ext uri="{BB962C8B-B14F-4D97-AF65-F5344CB8AC3E}">
        <p14:creationId xmlns:p14="http://schemas.microsoft.com/office/powerpoint/2010/main" xmlns="" val="15556148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159510" y="1023620"/>
            <a:ext cx="6340475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dirty="0">
                <a:solidFill>
                  <a:srgbClr val="660033"/>
                </a:solidFill>
              </a:rPr>
              <a:t>Importance of women </a:t>
            </a:r>
            <a:r>
              <a:rPr sz="3200" spc="-5" dirty="0">
                <a:solidFill>
                  <a:srgbClr val="660033"/>
                </a:solidFill>
              </a:rPr>
              <a:t>in</a:t>
            </a:r>
            <a:r>
              <a:rPr sz="3200" spc="25" dirty="0">
                <a:solidFill>
                  <a:srgbClr val="660033"/>
                </a:solidFill>
              </a:rPr>
              <a:t> </a:t>
            </a:r>
            <a:r>
              <a:rPr sz="3200" spc="-5" dirty="0">
                <a:solidFill>
                  <a:srgbClr val="660033"/>
                </a:solidFill>
              </a:rPr>
              <a:t>agriculture</a:t>
            </a:r>
            <a:endParaRPr sz="3200"/>
          </a:p>
        </p:txBody>
      </p:sp>
      <p:grpSp>
        <p:nvGrpSpPr>
          <p:cNvPr id="3" name="object 3"/>
          <p:cNvGrpSpPr/>
          <p:nvPr/>
        </p:nvGrpSpPr>
        <p:grpSpPr>
          <a:xfrm>
            <a:off x="548640" y="2058670"/>
            <a:ext cx="208279" cy="2858770"/>
            <a:chOff x="548640" y="2058670"/>
            <a:chExt cx="208279" cy="2858770"/>
          </a:xfrm>
        </p:grpSpPr>
        <p:sp>
          <p:nvSpPr>
            <p:cNvPr id="4" name="object 4"/>
            <p:cNvSpPr/>
            <p:nvPr/>
          </p:nvSpPr>
          <p:spPr>
            <a:xfrm>
              <a:off x="548640" y="2058670"/>
              <a:ext cx="208279" cy="208279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548640" y="2942590"/>
              <a:ext cx="208279" cy="208279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48640" y="3826510"/>
              <a:ext cx="208279" cy="20828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548640" y="4709160"/>
              <a:ext cx="208279" cy="20828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8" name="object 8"/>
          <p:cNvSpPr txBox="1"/>
          <p:nvPr/>
        </p:nvSpPr>
        <p:spPr>
          <a:xfrm>
            <a:off x="808990" y="1967229"/>
            <a:ext cx="7793990" cy="413892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-10" dirty="0">
                <a:latin typeface="Times New Roman"/>
                <a:cs typeface="Times New Roman"/>
              </a:rPr>
              <a:t>Woman </a:t>
            </a:r>
            <a:r>
              <a:rPr sz="2400" dirty="0">
                <a:latin typeface="Times New Roman"/>
                <a:cs typeface="Times New Roman"/>
              </a:rPr>
              <a:t>is the </a:t>
            </a:r>
            <a:r>
              <a:rPr sz="2400" spc="-5" dirty="0">
                <a:latin typeface="Times New Roman"/>
                <a:cs typeface="Times New Roman"/>
              </a:rPr>
              <a:t>moulder </a:t>
            </a:r>
            <a:r>
              <a:rPr sz="2400" dirty="0">
                <a:latin typeface="Times New Roman"/>
                <a:cs typeface="Times New Roman"/>
              </a:rPr>
              <a:t>and builder of any nation’s</a:t>
            </a:r>
            <a:r>
              <a:rPr sz="2400" spc="-5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destiny.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3500">
              <a:latin typeface="Times New Roman"/>
              <a:cs typeface="Times New Roman"/>
            </a:endParaRPr>
          </a:p>
          <a:p>
            <a:pPr marL="12700">
              <a:lnSpc>
                <a:spcPct val="100000"/>
              </a:lnSpc>
            </a:pPr>
            <a:r>
              <a:rPr sz="2400" dirty="0">
                <a:latin typeface="Times New Roman"/>
                <a:cs typeface="Times New Roman"/>
              </a:rPr>
              <a:t>They play a </a:t>
            </a:r>
            <a:r>
              <a:rPr sz="2400" spc="-5" dirty="0">
                <a:latin typeface="Times New Roman"/>
                <a:cs typeface="Times New Roman"/>
              </a:rPr>
              <a:t>significant </a:t>
            </a:r>
            <a:r>
              <a:rPr sz="2400" dirty="0">
                <a:latin typeface="Times New Roman"/>
                <a:cs typeface="Times New Roman"/>
              </a:rPr>
              <a:t>role in </a:t>
            </a:r>
            <a:r>
              <a:rPr sz="2400" spc="-5" dirty="0">
                <a:latin typeface="Times New Roman"/>
                <a:cs typeface="Times New Roman"/>
              </a:rPr>
              <a:t>any</a:t>
            </a:r>
            <a:r>
              <a:rPr sz="2400" spc="65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economy.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3500">
              <a:latin typeface="Times New Roman"/>
              <a:cs typeface="Times New Roman"/>
            </a:endParaRPr>
          </a:p>
          <a:p>
            <a:pPr marL="12700">
              <a:lnSpc>
                <a:spcPct val="100000"/>
              </a:lnSpc>
            </a:pPr>
            <a:r>
              <a:rPr sz="2400" dirty="0">
                <a:latin typeface="Times New Roman"/>
                <a:cs typeface="Times New Roman"/>
              </a:rPr>
              <a:t>They are regarded as the backbone of the rural</a:t>
            </a:r>
            <a:r>
              <a:rPr sz="2400" spc="-15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scene.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3500">
              <a:latin typeface="Times New Roman"/>
              <a:cs typeface="Times New Roman"/>
            </a:endParaRPr>
          </a:p>
          <a:p>
            <a:pPr marL="12700" marR="5080" algn="just">
              <a:lnSpc>
                <a:spcPct val="100000"/>
              </a:lnSpc>
            </a:pPr>
            <a:r>
              <a:rPr sz="2400" spc="-5" dirty="0">
                <a:latin typeface="Times New Roman"/>
                <a:cs typeface="Times New Roman"/>
              </a:rPr>
              <a:t>Most </a:t>
            </a:r>
            <a:r>
              <a:rPr sz="2400" dirty="0">
                <a:latin typeface="Times New Roman"/>
                <a:cs typeface="Times New Roman"/>
              </a:rPr>
              <a:t>of the </a:t>
            </a:r>
            <a:r>
              <a:rPr sz="2400" spc="-5" dirty="0">
                <a:latin typeface="Times New Roman"/>
                <a:cs typeface="Times New Roman"/>
              </a:rPr>
              <a:t>women perform </a:t>
            </a:r>
            <a:r>
              <a:rPr sz="2400" dirty="0">
                <a:latin typeface="Times New Roman"/>
                <a:cs typeface="Times New Roman"/>
              </a:rPr>
              <a:t>various types of </a:t>
            </a:r>
            <a:r>
              <a:rPr sz="2400" spc="-5" dirty="0">
                <a:latin typeface="Times New Roman"/>
                <a:cs typeface="Times New Roman"/>
              </a:rPr>
              <a:t>work for </a:t>
            </a:r>
            <a:r>
              <a:rPr sz="2400" dirty="0">
                <a:latin typeface="Times New Roman"/>
                <a:cs typeface="Times New Roman"/>
              </a:rPr>
              <a:t>their  </a:t>
            </a:r>
            <a:r>
              <a:rPr sz="2400" spc="-5" dirty="0">
                <a:latin typeface="Times New Roman"/>
                <a:cs typeface="Times New Roman"/>
              </a:rPr>
              <a:t>livelihood </a:t>
            </a:r>
            <a:r>
              <a:rPr sz="2400" dirty="0">
                <a:latin typeface="Times New Roman"/>
                <a:cs typeface="Times New Roman"/>
              </a:rPr>
              <a:t>and agriculture is </a:t>
            </a:r>
            <a:r>
              <a:rPr sz="2400" spc="-5" dirty="0">
                <a:latin typeface="Times New Roman"/>
                <a:cs typeface="Times New Roman"/>
              </a:rPr>
              <a:t>considered </a:t>
            </a:r>
            <a:r>
              <a:rPr sz="2400" dirty="0">
                <a:latin typeface="Times New Roman"/>
                <a:cs typeface="Times New Roman"/>
              </a:rPr>
              <a:t>as the </a:t>
            </a:r>
            <a:r>
              <a:rPr sz="2400" spc="-5" dirty="0">
                <a:latin typeface="Times New Roman"/>
                <a:cs typeface="Times New Roman"/>
              </a:rPr>
              <a:t>biggest  </a:t>
            </a:r>
            <a:r>
              <a:rPr sz="2400" dirty="0">
                <a:latin typeface="Times New Roman"/>
                <a:cs typeface="Times New Roman"/>
              </a:rPr>
              <a:t>unorganized </a:t>
            </a:r>
            <a:r>
              <a:rPr sz="2400" spc="-5" dirty="0">
                <a:latin typeface="Times New Roman"/>
                <a:cs typeface="Times New Roman"/>
              </a:rPr>
              <a:t>sector where </a:t>
            </a:r>
            <a:r>
              <a:rPr sz="2400" dirty="0">
                <a:latin typeface="Times New Roman"/>
                <a:cs typeface="Times New Roman"/>
              </a:rPr>
              <a:t>large </a:t>
            </a:r>
            <a:r>
              <a:rPr sz="2400" spc="-10" dirty="0">
                <a:latin typeface="Times New Roman"/>
                <a:cs typeface="Times New Roman"/>
              </a:rPr>
              <a:t>number </a:t>
            </a:r>
            <a:r>
              <a:rPr sz="2400" dirty="0">
                <a:latin typeface="Times New Roman"/>
                <a:cs typeface="Times New Roman"/>
              </a:rPr>
              <a:t>of rural </a:t>
            </a:r>
            <a:r>
              <a:rPr sz="2400" spc="-10" dirty="0">
                <a:latin typeface="Times New Roman"/>
                <a:cs typeface="Times New Roman"/>
              </a:rPr>
              <a:t>women </a:t>
            </a:r>
            <a:r>
              <a:rPr sz="2400" dirty="0">
                <a:latin typeface="Times New Roman"/>
                <a:cs typeface="Times New Roman"/>
              </a:rPr>
              <a:t>take  part</a:t>
            </a:r>
            <a:r>
              <a:rPr sz="2400" spc="-5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actively.</a:t>
            </a:r>
            <a:endParaRPr sz="2400">
              <a:latin typeface="Times New Roman"/>
              <a:cs typeface="Times New Roman"/>
            </a:endParaRPr>
          </a:p>
        </p:txBody>
      </p:sp>
      <p:sp>
        <p:nvSpPr>
          <p:cNvPr id="9" name="object 9"/>
          <p:cNvSpPr txBox="1">
            <a:spLocks noGrp="1"/>
          </p:cNvSpPr>
          <p:nvPr>
            <p:ph type="sldNum" sz="quarter" idx="4294967295"/>
          </p:nvPr>
        </p:nvSpPr>
        <p:spPr>
          <a:xfrm>
            <a:off x="8478519" y="6464766"/>
            <a:ext cx="246379" cy="272415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38100">
              <a:lnSpc>
                <a:spcPts val="1425"/>
              </a:lnSpc>
            </a:pPr>
            <a:fld id="{81D60167-4931-47E6-BA6A-407CBD079E47}" type="slidenum">
              <a:rPr dirty="0"/>
              <a:pPr marL="38100">
                <a:lnSpc>
                  <a:spcPts val="1425"/>
                </a:lnSpc>
              </a:pPr>
              <a:t>6</a:t>
            </a:fld>
            <a:endParaRPr dirty="0"/>
          </a:p>
        </p:txBody>
      </p:sp>
    </p:spTree>
    <p:extLst>
      <p:ext uri="{BB962C8B-B14F-4D97-AF65-F5344CB8AC3E}">
        <p14:creationId xmlns:p14="http://schemas.microsoft.com/office/powerpoint/2010/main" xmlns="" val="125898851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066800" y="990600"/>
            <a:ext cx="6781800" cy="609600"/>
          </a:xfrm>
          <a:prstGeom prst="rect">
            <a:avLst/>
          </a:prstGeom>
          <a:ln w="9344">
            <a:solidFill>
              <a:srgbClr val="BF0000"/>
            </a:solidFill>
          </a:ln>
        </p:spPr>
        <p:txBody>
          <a:bodyPr vert="horz" wrap="square" lIns="0" tIns="121920" rIns="0" bIns="0" rtlCol="0">
            <a:spAutoFit/>
          </a:bodyPr>
          <a:lstStyle/>
          <a:p>
            <a:pPr marL="305435">
              <a:lnSpc>
                <a:spcPct val="100000"/>
              </a:lnSpc>
              <a:spcBef>
                <a:spcPts val="960"/>
              </a:spcBef>
            </a:pPr>
            <a:r>
              <a:rPr sz="3200" spc="-5" dirty="0">
                <a:solidFill>
                  <a:srgbClr val="660033"/>
                </a:solidFill>
              </a:rPr>
              <a:t>Multi-Dimensional Role </a:t>
            </a:r>
            <a:r>
              <a:rPr sz="3200" dirty="0">
                <a:solidFill>
                  <a:srgbClr val="660033"/>
                </a:solidFill>
              </a:rPr>
              <a:t>of</a:t>
            </a:r>
            <a:r>
              <a:rPr sz="3200" spc="20" dirty="0">
                <a:solidFill>
                  <a:srgbClr val="660033"/>
                </a:solidFill>
              </a:rPr>
              <a:t> </a:t>
            </a:r>
            <a:r>
              <a:rPr sz="3200" spc="10" dirty="0">
                <a:solidFill>
                  <a:srgbClr val="660033"/>
                </a:solidFill>
              </a:rPr>
              <a:t>Women</a:t>
            </a:r>
            <a:endParaRPr sz="3200"/>
          </a:p>
        </p:txBody>
      </p:sp>
      <p:sp>
        <p:nvSpPr>
          <p:cNvPr id="4" name="object 4"/>
          <p:cNvSpPr txBox="1">
            <a:spLocks noGrp="1"/>
          </p:cNvSpPr>
          <p:nvPr>
            <p:ph type="sldNum" sz="quarter" idx="4294967295"/>
          </p:nvPr>
        </p:nvSpPr>
        <p:spPr>
          <a:xfrm>
            <a:off x="8478519" y="6464766"/>
            <a:ext cx="246379" cy="272415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38100">
              <a:lnSpc>
                <a:spcPts val="1425"/>
              </a:lnSpc>
            </a:pPr>
            <a:fld id="{81D60167-4931-47E6-BA6A-407CBD079E47}" type="slidenum">
              <a:rPr dirty="0"/>
              <a:pPr marL="38100">
                <a:lnSpc>
                  <a:spcPts val="1425"/>
                </a:lnSpc>
              </a:pPr>
              <a:t>7</a:t>
            </a:fld>
            <a:endParaRPr dirty="0"/>
          </a:p>
        </p:txBody>
      </p:sp>
      <p:sp>
        <p:nvSpPr>
          <p:cNvPr id="3" name="object 3"/>
          <p:cNvSpPr txBox="1"/>
          <p:nvPr/>
        </p:nvSpPr>
        <p:spPr>
          <a:xfrm>
            <a:off x="187960" y="2166620"/>
            <a:ext cx="8176895" cy="362077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78460" marR="53340" indent="-378460">
              <a:lnSpc>
                <a:spcPct val="100000"/>
              </a:lnSpc>
              <a:spcBef>
                <a:spcPts val="100"/>
              </a:spcBef>
              <a:buClr>
                <a:srgbClr val="000000"/>
              </a:buClr>
              <a:buAutoNum type="romanLcParenBoth"/>
              <a:tabLst>
                <a:tab pos="378460" algn="l"/>
              </a:tabLst>
            </a:pPr>
            <a:r>
              <a:rPr sz="2400" b="1" spc="-5" dirty="0">
                <a:solidFill>
                  <a:srgbClr val="006600"/>
                </a:solidFill>
                <a:latin typeface="Times New Roman"/>
                <a:cs typeface="Times New Roman"/>
              </a:rPr>
              <a:t>Agriculture </a:t>
            </a:r>
            <a:r>
              <a:rPr sz="2400" spc="-5" dirty="0">
                <a:latin typeface="Times New Roman"/>
                <a:cs typeface="Times New Roman"/>
              </a:rPr>
              <a:t>:Sowing,transplanting,weeding,irrigation fertilizer  </a:t>
            </a:r>
            <a:r>
              <a:rPr sz="2400" dirty="0">
                <a:latin typeface="Times New Roman"/>
                <a:cs typeface="Times New Roman"/>
              </a:rPr>
              <a:t>application, plant protection, harvesting, </a:t>
            </a:r>
            <a:r>
              <a:rPr sz="2400" spc="-5" dirty="0">
                <a:latin typeface="Times New Roman"/>
                <a:cs typeface="Times New Roman"/>
              </a:rPr>
              <a:t>winnowing, </a:t>
            </a:r>
            <a:r>
              <a:rPr sz="2400" dirty="0">
                <a:latin typeface="Times New Roman"/>
                <a:cs typeface="Times New Roman"/>
              </a:rPr>
              <a:t>storing  etc.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5"/>
              </a:spcBef>
              <a:buFont typeface="Times New Roman"/>
              <a:buAutoNum type="romanLcParenBoth"/>
            </a:pPr>
            <a:endParaRPr sz="3500">
              <a:latin typeface="Times New Roman"/>
              <a:cs typeface="Times New Roman"/>
            </a:endParaRPr>
          </a:p>
          <a:p>
            <a:pPr marL="463550" marR="5080" indent="-463550">
              <a:lnSpc>
                <a:spcPct val="100000"/>
              </a:lnSpc>
              <a:buClr>
                <a:srgbClr val="000000"/>
              </a:buClr>
              <a:buAutoNum type="romanLcParenBoth"/>
              <a:tabLst>
                <a:tab pos="463550" algn="l"/>
                <a:tab pos="6936740" algn="l"/>
              </a:tabLst>
            </a:pPr>
            <a:r>
              <a:rPr sz="2400" b="1" dirty="0">
                <a:solidFill>
                  <a:srgbClr val="006FBF"/>
                </a:solidFill>
                <a:latin typeface="Times New Roman"/>
                <a:cs typeface="Times New Roman"/>
              </a:rPr>
              <a:t>Domestic</a:t>
            </a:r>
            <a:r>
              <a:rPr sz="2400" b="1" dirty="0">
                <a:latin typeface="Times New Roman"/>
                <a:cs typeface="Times New Roman"/>
              </a:rPr>
              <a:t>: </a:t>
            </a:r>
            <a:r>
              <a:rPr sz="2400" spc="-5" dirty="0">
                <a:latin typeface="Times New Roman"/>
                <a:cs typeface="Times New Roman"/>
              </a:rPr>
              <a:t>Cooking, </a:t>
            </a:r>
            <a:r>
              <a:rPr sz="2400" dirty="0">
                <a:latin typeface="Times New Roman"/>
                <a:cs typeface="Times New Roman"/>
              </a:rPr>
              <a:t>child rearing,</a:t>
            </a:r>
            <a:r>
              <a:rPr sz="2400" spc="35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water</a:t>
            </a:r>
            <a:r>
              <a:rPr sz="2400" spc="10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collection,	</a:t>
            </a:r>
            <a:r>
              <a:rPr sz="2400" spc="-5" dirty="0">
                <a:latin typeface="Times New Roman"/>
                <a:cs typeface="Times New Roman"/>
              </a:rPr>
              <a:t>fuel</a:t>
            </a:r>
            <a:r>
              <a:rPr sz="2400" spc="-70" dirty="0">
                <a:latin typeface="Times New Roman"/>
                <a:cs typeface="Times New Roman"/>
              </a:rPr>
              <a:t> </a:t>
            </a:r>
            <a:r>
              <a:rPr sz="2400" spc="-5" dirty="0">
                <a:latin typeface="Times New Roman"/>
                <a:cs typeface="Times New Roman"/>
              </a:rPr>
              <a:t>wood  </a:t>
            </a:r>
            <a:r>
              <a:rPr sz="2400" dirty="0">
                <a:latin typeface="Times New Roman"/>
                <a:cs typeface="Times New Roman"/>
              </a:rPr>
              <a:t>gathering, household</a:t>
            </a:r>
            <a:r>
              <a:rPr sz="2400" spc="-5" dirty="0">
                <a:latin typeface="Times New Roman"/>
                <a:cs typeface="Times New Roman"/>
              </a:rPr>
              <a:t> maintenance.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Font typeface="Times New Roman"/>
              <a:buAutoNum type="romanLcParenBoth"/>
            </a:pPr>
            <a:endParaRPr sz="3500">
              <a:latin typeface="Times New Roman"/>
              <a:cs typeface="Times New Roman"/>
            </a:endParaRPr>
          </a:p>
          <a:p>
            <a:pPr marL="527050" marR="792480" indent="-514350">
              <a:lnSpc>
                <a:spcPct val="100000"/>
              </a:lnSpc>
              <a:buClr>
                <a:srgbClr val="000000"/>
              </a:buClr>
              <a:buAutoNum type="romanLcParenBoth"/>
              <a:tabLst>
                <a:tab pos="548640" algn="l"/>
              </a:tabLst>
            </a:pPr>
            <a:r>
              <a:rPr sz="2400" b="1" dirty="0">
                <a:solidFill>
                  <a:srgbClr val="006600"/>
                </a:solidFill>
                <a:latin typeface="Times New Roman"/>
                <a:cs typeface="Times New Roman"/>
              </a:rPr>
              <a:t>Allied Activities</a:t>
            </a:r>
            <a:r>
              <a:rPr sz="2400" dirty="0">
                <a:latin typeface="Times New Roman"/>
                <a:cs typeface="Times New Roman"/>
              </a:rPr>
              <a:t>: </a:t>
            </a:r>
            <a:r>
              <a:rPr sz="2400" spc="-5" dirty="0">
                <a:latin typeface="Times New Roman"/>
                <a:cs typeface="Times New Roman"/>
              </a:rPr>
              <a:t>Cattle management, fodder </a:t>
            </a:r>
            <a:r>
              <a:rPr sz="2400" dirty="0">
                <a:latin typeface="Times New Roman"/>
                <a:cs typeface="Times New Roman"/>
              </a:rPr>
              <a:t>collection  </a:t>
            </a:r>
            <a:r>
              <a:rPr sz="2400" spc="-5" dirty="0">
                <a:latin typeface="Times New Roman"/>
                <a:cs typeface="Times New Roman"/>
              </a:rPr>
              <a:t>milking </a:t>
            </a:r>
            <a:r>
              <a:rPr sz="2400" dirty="0">
                <a:latin typeface="Times New Roman"/>
                <a:cs typeface="Times New Roman"/>
              </a:rPr>
              <a:t>etc.</a:t>
            </a:r>
            <a:endParaRPr sz="2400"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69295840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444500" y="1054100"/>
            <a:ext cx="1683385" cy="7874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5000" b="0" spc="-10" dirty="0">
                <a:solidFill>
                  <a:srgbClr val="03607A"/>
                </a:solidFill>
                <a:latin typeface="Carlito"/>
                <a:cs typeface="Carlito"/>
              </a:rPr>
              <a:t>C</a:t>
            </a:r>
            <a:r>
              <a:rPr sz="5000" b="0" spc="-5" dirty="0">
                <a:solidFill>
                  <a:srgbClr val="03607A"/>
                </a:solidFill>
                <a:latin typeface="Carlito"/>
                <a:cs typeface="Carlito"/>
              </a:rPr>
              <a:t>on</a:t>
            </a:r>
            <a:r>
              <a:rPr sz="5000" b="0" dirty="0">
                <a:solidFill>
                  <a:srgbClr val="03607A"/>
                </a:solidFill>
                <a:latin typeface="Carlito"/>
                <a:cs typeface="Carlito"/>
              </a:rPr>
              <a:t>t…</a:t>
            </a:r>
            <a:endParaRPr sz="5000">
              <a:latin typeface="Carlito"/>
              <a:cs typeface="Carlito"/>
            </a:endParaRPr>
          </a:p>
        </p:txBody>
      </p:sp>
      <p:sp>
        <p:nvSpPr>
          <p:cNvPr id="4" name="object 4"/>
          <p:cNvSpPr txBox="1">
            <a:spLocks noGrp="1"/>
          </p:cNvSpPr>
          <p:nvPr>
            <p:ph type="sldNum" sz="quarter" idx="4294967295"/>
          </p:nvPr>
        </p:nvSpPr>
        <p:spPr>
          <a:xfrm>
            <a:off x="8478519" y="6464766"/>
            <a:ext cx="246379" cy="272415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38100">
              <a:lnSpc>
                <a:spcPts val="1425"/>
              </a:lnSpc>
            </a:pPr>
            <a:fld id="{81D60167-4931-47E6-BA6A-407CBD079E47}" type="slidenum">
              <a:rPr dirty="0"/>
              <a:pPr marL="38100">
                <a:lnSpc>
                  <a:spcPts val="1425"/>
                </a:lnSpc>
              </a:pPr>
              <a:t>8</a:t>
            </a:fld>
            <a:endParaRPr dirty="0"/>
          </a:p>
        </p:txBody>
      </p:sp>
      <p:sp>
        <p:nvSpPr>
          <p:cNvPr id="3" name="object 3"/>
          <p:cNvSpPr txBox="1"/>
          <p:nvPr/>
        </p:nvSpPr>
        <p:spPr>
          <a:xfrm>
            <a:off x="535940" y="2395220"/>
            <a:ext cx="7958455" cy="164083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85750" marR="5080" indent="-273050">
              <a:lnSpc>
                <a:spcPct val="100000"/>
              </a:lnSpc>
              <a:spcBef>
                <a:spcPts val="100"/>
              </a:spcBef>
              <a:buClr>
                <a:srgbClr val="000000"/>
              </a:buClr>
              <a:buAutoNum type="romanLcParenBoth" startAt="4"/>
              <a:tabLst>
                <a:tab pos="530860" algn="l"/>
              </a:tabLst>
            </a:pPr>
            <a:r>
              <a:rPr sz="2400" b="1" dirty="0">
                <a:solidFill>
                  <a:srgbClr val="006600"/>
                </a:solidFill>
                <a:latin typeface="Times New Roman"/>
                <a:cs typeface="Times New Roman"/>
              </a:rPr>
              <a:t>Horticulture</a:t>
            </a:r>
            <a:r>
              <a:rPr sz="2400" b="1" dirty="0">
                <a:latin typeface="Times New Roman"/>
                <a:cs typeface="Times New Roman"/>
              </a:rPr>
              <a:t>: </a:t>
            </a:r>
            <a:r>
              <a:rPr sz="2400" dirty="0">
                <a:latin typeface="Times New Roman"/>
                <a:cs typeface="Times New Roman"/>
              </a:rPr>
              <a:t>vegetable production, </a:t>
            </a:r>
            <a:r>
              <a:rPr sz="2400" spc="-5" dirty="0">
                <a:latin typeface="Times New Roman"/>
                <a:cs typeface="Times New Roman"/>
              </a:rPr>
              <a:t>flower </a:t>
            </a:r>
            <a:r>
              <a:rPr sz="2400" dirty="0">
                <a:latin typeface="Times New Roman"/>
                <a:cs typeface="Times New Roman"/>
              </a:rPr>
              <a:t>production, </a:t>
            </a:r>
            <a:r>
              <a:rPr sz="2400" spc="-5" dirty="0">
                <a:latin typeface="Times New Roman"/>
                <a:cs typeface="Times New Roman"/>
              </a:rPr>
              <a:t>fruit  </a:t>
            </a:r>
            <a:r>
              <a:rPr sz="2400" dirty="0">
                <a:latin typeface="Times New Roman"/>
                <a:cs typeface="Times New Roman"/>
              </a:rPr>
              <a:t>production.</a:t>
            </a:r>
            <a:endParaRPr sz="24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5"/>
              </a:spcBef>
              <a:buFont typeface="Times New Roman"/>
              <a:buAutoNum type="romanLcParenBoth" startAt="4"/>
            </a:pPr>
            <a:endParaRPr sz="3500">
              <a:latin typeface="Times New Roman"/>
              <a:cs typeface="Times New Roman"/>
            </a:endParaRPr>
          </a:p>
          <a:p>
            <a:pPr marL="369570" indent="-356870">
              <a:lnSpc>
                <a:spcPct val="100000"/>
              </a:lnSpc>
              <a:buClr>
                <a:srgbClr val="000000"/>
              </a:buClr>
              <a:buAutoNum type="romanLcParenBoth" startAt="4"/>
              <a:tabLst>
                <a:tab pos="369570" algn="l"/>
              </a:tabLst>
            </a:pPr>
            <a:r>
              <a:rPr sz="2400" b="1" spc="-5" dirty="0">
                <a:solidFill>
                  <a:srgbClr val="0075A2"/>
                </a:solidFill>
                <a:latin typeface="Times New Roman"/>
                <a:cs typeface="Times New Roman"/>
              </a:rPr>
              <a:t>Sericulture</a:t>
            </a:r>
            <a:r>
              <a:rPr sz="2400" b="1" spc="-5" dirty="0">
                <a:latin typeface="Times New Roman"/>
                <a:cs typeface="Times New Roman"/>
              </a:rPr>
              <a:t>: </a:t>
            </a:r>
            <a:r>
              <a:rPr sz="2400" spc="-5" dirty="0">
                <a:latin typeface="Times New Roman"/>
                <a:cs typeface="Times New Roman"/>
              </a:rPr>
              <a:t>silk </a:t>
            </a:r>
            <a:r>
              <a:rPr sz="2400" dirty="0">
                <a:latin typeface="Times New Roman"/>
                <a:cs typeface="Times New Roman"/>
              </a:rPr>
              <a:t>worm rearing, cocoon</a:t>
            </a:r>
            <a:r>
              <a:rPr sz="2400" spc="-20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production.</a:t>
            </a:r>
            <a:endParaRPr sz="2400"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2379753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6313</TotalTime>
  <Words>303</Words>
  <Application>Microsoft Office PowerPoint</Application>
  <PresentationFormat>On-screen Show (4:3)</PresentationFormat>
  <Paragraphs>81</Paragraphs>
  <Slides>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Office Theme</vt:lpstr>
      <vt:lpstr>Slide 1</vt:lpstr>
      <vt:lpstr>Women – Contribution and Status</vt:lpstr>
      <vt:lpstr>Share of Farm Women in Agricultural Operations</vt:lpstr>
      <vt:lpstr>Time and Energy Distribution by Rural Women</vt:lpstr>
      <vt:lpstr>Why women in agriculture?</vt:lpstr>
      <vt:lpstr>Importance of women in agriculture</vt:lpstr>
      <vt:lpstr>Multi-Dimensional Role of Women</vt:lpstr>
      <vt:lpstr>Cont…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Introduction to Economics</dc:title>
  <dc:creator>SONY</dc:creator>
  <cp:lastModifiedBy>Dr. Saroj</cp:lastModifiedBy>
  <cp:revision>297</cp:revision>
  <dcterms:created xsi:type="dcterms:W3CDTF">2020-01-10T02:05:01Z</dcterms:created>
  <dcterms:modified xsi:type="dcterms:W3CDTF">2020-11-15T16:51:45Z</dcterms:modified>
</cp:coreProperties>
</file>