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8.jpg" ContentType="image/jpg"/>
  <Override PartName="/ppt/media/image12.jpg" ContentType="image/jpg"/>
  <Override PartName="/ppt/media/image16.jpg" ContentType="image/jpg"/>
  <Override PartName="/ppt/media/image20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07" r:id="rId2"/>
    <p:sldId id="332" r:id="rId3"/>
    <p:sldId id="317" r:id="rId4"/>
    <p:sldId id="318" r:id="rId5"/>
    <p:sldId id="319" r:id="rId6"/>
    <p:sldId id="320" r:id="rId7"/>
    <p:sldId id="322" r:id="rId8"/>
    <p:sldId id="325" r:id="rId9"/>
    <p:sldId id="326" r:id="rId10"/>
    <p:sldId id="327" r:id="rId11"/>
    <p:sldId id="328" r:id="rId12"/>
    <p:sldId id="329" r:id="rId13"/>
    <p:sldId id="330" r:id="rId14"/>
    <p:sldId id="33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8574D-52D8-4609-BAC6-9DDC9D02FFD7}" type="datetimeFigureOut">
              <a:rPr lang="en-IN" smtClean="0"/>
              <a:t>10-11-2020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F278A-C0D0-42DE-B328-A27CDF71FD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4265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44641-F14D-497F-9CCC-8B19FE0F35AC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image" Target="../media/image8.jp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jp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382000" cy="6400800"/>
          </a:xfrm>
        </p:spPr>
        <p:txBody>
          <a:bodyPr>
            <a:normAutofit/>
          </a:bodyPr>
          <a:lstStyle/>
          <a:p>
            <a:r>
              <a:rPr lang="en-IN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AHE 611 </a:t>
            </a:r>
            <a:r>
              <a:rPr lang="en-IN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(GENDER AND LIVESTOCK DEVELOPMENT </a:t>
            </a:r>
            <a:r>
              <a:rPr lang="en-I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IN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5/11/2020</a:t>
            </a:r>
            <a:endParaRPr lang="en-IN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IN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Pankaj Kumar</a:t>
            </a:r>
          </a:p>
          <a:p>
            <a:r>
              <a:rPr lang="en-IN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Department of Veterinary &amp; Animal Husbandry Extension Education, BVC</a:t>
            </a:r>
            <a:endParaRPr lang="en-IN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5400" y="1295400"/>
            <a:ext cx="3200400" cy="1752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5400" y="3048000"/>
            <a:ext cx="3200400" cy="18028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95800" y="3048000"/>
            <a:ext cx="3175000" cy="18028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22354" y="1143000"/>
            <a:ext cx="3023491" cy="1752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965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809" y="377892"/>
            <a:ext cx="7849234" cy="9053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37920" algn="l"/>
                <a:tab pos="2004060" algn="l"/>
                <a:tab pos="3552190" algn="l"/>
                <a:tab pos="6142990" algn="l"/>
                <a:tab pos="6738620" algn="l"/>
              </a:tabLst>
            </a:pPr>
            <a:r>
              <a:rPr sz="2900" b="1" spc="229" dirty="0" smtClean="0">
                <a:solidFill>
                  <a:srgbClr val="660033"/>
                </a:solidFill>
              </a:rPr>
              <a:t>T</a:t>
            </a:r>
            <a:r>
              <a:rPr sz="2900" b="1" spc="340" dirty="0" smtClean="0">
                <a:solidFill>
                  <a:srgbClr val="660033"/>
                </a:solidFill>
              </a:rPr>
              <a:t>i</a:t>
            </a:r>
            <a:r>
              <a:rPr sz="2900" b="1" spc="395" dirty="0" smtClean="0">
                <a:solidFill>
                  <a:srgbClr val="660033"/>
                </a:solidFill>
              </a:rPr>
              <a:t>m</a:t>
            </a:r>
            <a:r>
              <a:rPr sz="2900" b="1" spc="160" dirty="0" smtClean="0">
                <a:solidFill>
                  <a:srgbClr val="660033"/>
                </a:solidFill>
              </a:rPr>
              <a:t>e</a:t>
            </a:r>
            <a:r>
              <a:rPr sz="2900" b="1" dirty="0" smtClean="0">
                <a:solidFill>
                  <a:srgbClr val="660033"/>
                </a:solidFill>
              </a:rPr>
              <a:t>	</a:t>
            </a:r>
            <a:r>
              <a:rPr sz="2900" b="1" spc="400" dirty="0" smtClean="0">
                <a:solidFill>
                  <a:srgbClr val="660033"/>
                </a:solidFill>
              </a:rPr>
              <a:t>an</a:t>
            </a:r>
            <a:r>
              <a:rPr sz="2900" b="1" spc="50" dirty="0" smtClean="0">
                <a:solidFill>
                  <a:srgbClr val="660033"/>
                </a:solidFill>
              </a:rPr>
              <a:t>d</a:t>
            </a:r>
            <a:r>
              <a:rPr sz="2900" b="1" dirty="0" smtClean="0">
                <a:solidFill>
                  <a:srgbClr val="660033"/>
                </a:solidFill>
              </a:rPr>
              <a:t>	</a:t>
            </a:r>
            <a:r>
              <a:rPr sz="2900" b="1" spc="400" dirty="0" smtClean="0">
                <a:solidFill>
                  <a:srgbClr val="660033"/>
                </a:solidFill>
              </a:rPr>
              <a:t>E</a:t>
            </a:r>
            <a:r>
              <a:rPr sz="2900" b="1" spc="390" dirty="0" smtClean="0">
                <a:solidFill>
                  <a:srgbClr val="660033"/>
                </a:solidFill>
              </a:rPr>
              <a:t>n</a:t>
            </a:r>
            <a:r>
              <a:rPr sz="2900" b="1" spc="405" dirty="0" smtClean="0">
                <a:solidFill>
                  <a:srgbClr val="660033"/>
                </a:solidFill>
              </a:rPr>
              <a:t>e</a:t>
            </a:r>
            <a:r>
              <a:rPr sz="2900" b="1" spc="225" dirty="0" smtClean="0">
                <a:solidFill>
                  <a:srgbClr val="660033"/>
                </a:solidFill>
              </a:rPr>
              <a:t>r</a:t>
            </a:r>
            <a:r>
              <a:rPr sz="2900" b="1" spc="345" dirty="0" smtClean="0">
                <a:solidFill>
                  <a:srgbClr val="660033"/>
                </a:solidFill>
              </a:rPr>
              <a:t>g</a:t>
            </a:r>
            <a:r>
              <a:rPr sz="2900" b="1" spc="105" dirty="0" smtClean="0">
                <a:solidFill>
                  <a:srgbClr val="660033"/>
                </a:solidFill>
              </a:rPr>
              <a:t>y</a:t>
            </a:r>
            <a:r>
              <a:rPr sz="2900" b="1" dirty="0" smtClean="0">
                <a:solidFill>
                  <a:srgbClr val="660033"/>
                </a:solidFill>
              </a:rPr>
              <a:t>	</a:t>
            </a:r>
            <a:r>
              <a:rPr sz="2900" b="1" spc="400" dirty="0" smtClean="0">
                <a:solidFill>
                  <a:srgbClr val="660033"/>
                </a:solidFill>
              </a:rPr>
              <a:t>D</a:t>
            </a:r>
            <a:r>
              <a:rPr sz="2900" b="1" spc="340" dirty="0" smtClean="0">
                <a:solidFill>
                  <a:srgbClr val="660033"/>
                </a:solidFill>
              </a:rPr>
              <a:t>i</a:t>
            </a:r>
            <a:r>
              <a:rPr sz="2900" b="1" spc="450" dirty="0" smtClean="0">
                <a:solidFill>
                  <a:srgbClr val="660033"/>
                </a:solidFill>
              </a:rPr>
              <a:t>s</a:t>
            </a:r>
            <a:r>
              <a:rPr sz="2900" b="1" spc="385" dirty="0" smtClean="0">
                <a:solidFill>
                  <a:srgbClr val="660033"/>
                </a:solidFill>
              </a:rPr>
              <a:t>t</a:t>
            </a:r>
            <a:r>
              <a:rPr sz="2900" b="1" spc="240" dirty="0" smtClean="0">
                <a:solidFill>
                  <a:srgbClr val="660033"/>
                </a:solidFill>
              </a:rPr>
              <a:t>r</a:t>
            </a:r>
            <a:r>
              <a:rPr sz="2900" b="1" spc="340" dirty="0" smtClean="0">
                <a:solidFill>
                  <a:srgbClr val="660033"/>
                </a:solidFill>
              </a:rPr>
              <a:t>i</a:t>
            </a:r>
            <a:r>
              <a:rPr sz="2900" b="1" spc="240" dirty="0" smtClean="0">
                <a:solidFill>
                  <a:srgbClr val="660033"/>
                </a:solidFill>
              </a:rPr>
              <a:t>b</a:t>
            </a:r>
            <a:r>
              <a:rPr sz="2900" b="1" spc="400" dirty="0" smtClean="0">
                <a:solidFill>
                  <a:srgbClr val="660033"/>
                </a:solidFill>
              </a:rPr>
              <a:t>u</a:t>
            </a:r>
            <a:r>
              <a:rPr sz="2900" b="1" spc="385" dirty="0" smtClean="0">
                <a:solidFill>
                  <a:srgbClr val="660033"/>
                </a:solidFill>
              </a:rPr>
              <a:t>t</a:t>
            </a:r>
            <a:r>
              <a:rPr sz="2900" b="1" spc="345" dirty="0" smtClean="0">
                <a:solidFill>
                  <a:srgbClr val="660033"/>
                </a:solidFill>
              </a:rPr>
              <a:t>i</a:t>
            </a:r>
            <a:r>
              <a:rPr sz="2900" b="1" spc="235" dirty="0" smtClean="0">
                <a:solidFill>
                  <a:srgbClr val="660033"/>
                </a:solidFill>
              </a:rPr>
              <a:t>o</a:t>
            </a:r>
            <a:r>
              <a:rPr sz="2900" b="1" spc="155" dirty="0" smtClean="0">
                <a:solidFill>
                  <a:srgbClr val="660033"/>
                </a:solidFill>
              </a:rPr>
              <a:t>n</a:t>
            </a:r>
            <a:r>
              <a:rPr sz="2900" b="1" dirty="0" smtClean="0">
                <a:solidFill>
                  <a:srgbClr val="660033"/>
                </a:solidFill>
              </a:rPr>
              <a:t>	</a:t>
            </a:r>
            <a:r>
              <a:rPr sz="2900" b="1" spc="240" dirty="0" smtClean="0">
                <a:solidFill>
                  <a:srgbClr val="660033"/>
                </a:solidFill>
              </a:rPr>
              <a:t>b</a:t>
            </a:r>
            <a:r>
              <a:rPr sz="2900" b="1" spc="105" dirty="0" smtClean="0">
                <a:solidFill>
                  <a:srgbClr val="660033"/>
                </a:solidFill>
              </a:rPr>
              <a:t>y</a:t>
            </a:r>
            <a:r>
              <a:rPr sz="2900" b="1" dirty="0" smtClean="0">
                <a:solidFill>
                  <a:srgbClr val="660033"/>
                </a:solidFill>
              </a:rPr>
              <a:t>	</a:t>
            </a:r>
            <a:r>
              <a:rPr sz="2900" b="1" spc="240" dirty="0" smtClean="0">
                <a:solidFill>
                  <a:srgbClr val="660033"/>
                </a:solidFill>
              </a:rPr>
              <a:t>R</a:t>
            </a:r>
            <a:r>
              <a:rPr sz="2900" b="1" spc="400" dirty="0" smtClean="0">
                <a:solidFill>
                  <a:srgbClr val="660033"/>
                </a:solidFill>
              </a:rPr>
              <a:t>u</a:t>
            </a:r>
            <a:r>
              <a:rPr sz="2900" b="1" spc="225" dirty="0" smtClean="0">
                <a:solidFill>
                  <a:srgbClr val="660033"/>
                </a:solidFill>
              </a:rPr>
              <a:t>r</a:t>
            </a:r>
            <a:r>
              <a:rPr sz="2900" b="1" spc="400" dirty="0" smtClean="0">
                <a:solidFill>
                  <a:srgbClr val="660033"/>
                </a:solidFill>
              </a:rPr>
              <a:t>a</a:t>
            </a:r>
            <a:r>
              <a:rPr sz="2900" b="1" spc="105" dirty="0" smtClean="0">
                <a:solidFill>
                  <a:srgbClr val="660033"/>
                </a:solidFill>
              </a:rPr>
              <a:t>l</a:t>
            </a:r>
            <a:r>
              <a:rPr lang="en-US" sz="2900" b="1" spc="105" dirty="0">
                <a:solidFill>
                  <a:srgbClr val="660033"/>
                </a:solidFill>
              </a:rPr>
              <a:t> </a:t>
            </a:r>
            <a:r>
              <a:rPr lang="en-US" sz="2900" b="1" spc="105" dirty="0" smtClean="0">
                <a:solidFill>
                  <a:srgbClr val="660033"/>
                </a:solidFill>
              </a:rPr>
              <a:t>Women</a:t>
            </a:r>
            <a:endParaRPr sz="2900" b="1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4294967295"/>
          </p:nvPr>
        </p:nvSpPr>
        <p:spPr>
          <a:xfrm>
            <a:off x="8478519" y="6464766"/>
            <a:ext cx="246379" cy="27241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57200" y="1935479"/>
          <a:ext cx="8229599" cy="29913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37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0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7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43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07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Activities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419734" marR="439420" indent="48260">
                        <a:lnSpc>
                          <a:spcPct val="101899"/>
                        </a:lnSpc>
                        <a:spcBef>
                          <a:spcPts val="225"/>
                        </a:spcBef>
                      </a:pPr>
                      <a:r>
                        <a:rPr sz="1800" b="1" spc="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Duration  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ou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rs/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605790" marR="474980" indent="-158750">
                        <a:lnSpc>
                          <a:spcPct val="101899"/>
                        </a:lnSpc>
                        <a:spcBef>
                          <a:spcPts val="22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  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K.cal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6731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Percentage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solidFill>
                      <a:srgbClr val="0E6E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800" dirty="0">
                          <a:latin typeface="Trebuchet MS"/>
                          <a:cs typeface="Trebuchet MS"/>
                        </a:rPr>
                        <a:t>Domestic</a:t>
                      </a:r>
                      <a:r>
                        <a:rPr sz="1800" spc="-9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spc="-55" dirty="0">
                          <a:latin typeface="Trebuchet MS"/>
                          <a:cs typeface="Trebuchet MS"/>
                        </a:rPr>
                        <a:t>activities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4290" marB="0">
                    <a:solidFill>
                      <a:srgbClr val="CCD4E9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7.55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solidFill>
                      <a:srgbClr val="CCD4E9"/>
                    </a:solidFill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903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solidFill>
                      <a:srgbClr val="CCD4E9"/>
                    </a:solidFill>
                  </a:tcPr>
                </a:tc>
                <a:tc>
                  <a:txBody>
                    <a:bodyPr/>
                    <a:lstStyle/>
                    <a:p>
                      <a:pPr marL="12255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40.5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solidFill>
                      <a:srgbClr val="CCD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79">
                <a:tc>
                  <a:txBody>
                    <a:bodyPr/>
                    <a:lstStyle/>
                    <a:p>
                      <a:pPr marL="90170" marR="611505">
                        <a:lnSpc>
                          <a:spcPct val="101400"/>
                        </a:lnSpc>
                        <a:spcBef>
                          <a:spcPts val="250"/>
                        </a:spcBef>
                      </a:pPr>
                      <a:r>
                        <a:rPr sz="1800" spc="-10" dirty="0">
                          <a:latin typeface="Trebuchet MS"/>
                          <a:cs typeface="Trebuchet MS"/>
                        </a:rPr>
                        <a:t>Agriculture</a:t>
                      </a:r>
                      <a:r>
                        <a:rPr sz="1800" spc="-1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spc="-45" dirty="0">
                          <a:latin typeface="Trebuchet MS"/>
                          <a:cs typeface="Trebuchet MS"/>
                        </a:rPr>
                        <a:t>allied  </a:t>
                      </a:r>
                      <a:r>
                        <a:rPr sz="1800" spc="-55" dirty="0">
                          <a:latin typeface="Trebuchet MS"/>
                          <a:cs typeface="Trebuchet MS"/>
                        </a:rPr>
                        <a:t>activities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750" marB="0">
                    <a:solidFill>
                      <a:srgbClr val="E6EAF4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7.00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solidFill>
                      <a:srgbClr val="E6EAF4"/>
                    </a:solidFill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283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solidFill>
                      <a:srgbClr val="E6EAF4"/>
                    </a:solidFill>
                  </a:tcPr>
                </a:tc>
                <a:tc>
                  <a:txBody>
                    <a:bodyPr/>
                    <a:lstStyle/>
                    <a:p>
                      <a:pPr marL="12255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39.69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solidFill>
                      <a:srgbClr val="E6E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11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50" dirty="0">
                          <a:latin typeface="Trebuchet MS"/>
                          <a:cs typeface="Trebuchet MS"/>
                        </a:rPr>
                        <a:t>Sleep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5560" marB="0">
                    <a:solidFill>
                      <a:srgbClr val="CCD4E9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6.50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solidFill>
                      <a:srgbClr val="CCD4E9"/>
                    </a:solidFill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283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solidFill>
                      <a:srgbClr val="CCD4E9"/>
                    </a:solidFill>
                  </a:tcPr>
                </a:tc>
                <a:tc>
                  <a:txBody>
                    <a:bodyPr/>
                    <a:lstStyle/>
                    <a:p>
                      <a:pPr marL="12255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12.76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solidFill>
                      <a:srgbClr val="CCD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57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800" spc="-30" dirty="0">
                          <a:latin typeface="Trebuchet MS"/>
                          <a:cs typeface="Trebuchet MS"/>
                        </a:rPr>
                        <a:t>Rest 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and</a:t>
                      </a:r>
                      <a:r>
                        <a:rPr sz="1800" spc="-16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spc="-45" dirty="0">
                          <a:latin typeface="Trebuchet MS"/>
                          <a:cs typeface="Trebuchet MS"/>
                        </a:rPr>
                        <a:t>recreation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4290" marB="0">
                    <a:solidFill>
                      <a:srgbClr val="E6EAF4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2.15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solidFill>
                      <a:srgbClr val="E6EAF4"/>
                    </a:solidFill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155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solidFill>
                      <a:srgbClr val="E6EAF4"/>
                    </a:solidFill>
                  </a:tcPr>
                </a:tc>
                <a:tc>
                  <a:txBody>
                    <a:bodyPr/>
                    <a:lstStyle/>
                    <a:p>
                      <a:pPr marL="12255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6.97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solidFill>
                      <a:srgbClr val="E6E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b="1" spc="25" dirty="0">
                          <a:latin typeface="Arial"/>
                          <a:cs typeface="Arial"/>
                        </a:rPr>
                        <a:t>Total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solidFill>
                      <a:srgbClr val="CCD4E9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23.20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solidFill>
                      <a:srgbClr val="CCD4E9"/>
                    </a:solidFill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2255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solidFill>
                      <a:srgbClr val="CCD4E9"/>
                    </a:solidFill>
                  </a:tcPr>
                </a:tc>
                <a:tc>
                  <a:txBody>
                    <a:bodyPr/>
                    <a:lstStyle/>
                    <a:p>
                      <a:pPr marL="12255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100.0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solidFill>
                      <a:srgbClr val="CCD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5801359" y="5214620"/>
            <a:ext cx="13455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Joshi</a:t>
            </a:r>
            <a:r>
              <a:rPr sz="1800" b="1" spc="-7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(1999)</a:t>
            </a:r>
            <a:endParaRPr sz="1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1041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4569" y="1042670"/>
            <a:ext cx="490156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5" dirty="0">
                <a:solidFill>
                  <a:srgbClr val="660033"/>
                </a:solidFill>
              </a:rPr>
              <a:t>Why </a:t>
            </a:r>
            <a:r>
              <a:rPr sz="3200" dirty="0">
                <a:solidFill>
                  <a:srgbClr val="660033"/>
                </a:solidFill>
              </a:rPr>
              <a:t>women </a:t>
            </a:r>
            <a:r>
              <a:rPr sz="3200" spc="-5" dirty="0">
                <a:solidFill>
                  <a:srgbClr val="660033"/>
                </a:solidFill>
              </a:rPr>
              <a:t>in</a:t>
            </a:r>
            <a:r>
              <a:rPr sz="3200" spc="-70" dirty="0">
                <a:solidFill>
                  <a:srgbClr val="660033"/>
                </a:solidFill>
              </a:rPr>
              <a:t> </a:t>
            </a:r>
            <a:r>
              <a:rPr sz="3200" dirty="0">
                <a:solidFill>
                  <a:srgbClr val="660033"/>
                </a:solidFill>
              </a:rPr>
              <a:t>agriculture?</a:t>
            </a:r>
            <a:endParaRPr sz="3200"/>
          </a:p>
        </p:txBody>
      </p:sp>
      <p:grpSp>
        <p:nvGrpSpPr>
          <p:cNvPr id="3" name="object 3"/>
          <p:cNvGrpSpPr/>
          <p:nvPr/>
        </p:nvGrpSpPr>
        <p:grpSpPr>
          <a:xfrm>
            <a:off x="396240" y="2029460"/>
            <a:ext cx="208279" cy="3742690"/>
            <a:chOff x="396240" y="2029460"/>
            <a:chExt cx="208279" cy="3742690"/>
          </a:xfrm>
        </p:grpSpPr>
        <p:sp>
          <p:nvSpPr>
            <p:cNvPr id="4" name="object 4"/>
            <p:cNvSpPr/>
            <p:nvPr/>
          </p:nvSpPr>
          <p:spPr>
            <a:xfrm>
              <a:off x="396240" y="2029460"/>
              <a:ext cx="208279" cy="20827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96240" y="2913380"/>
              <a:ext cx="208279" cy="20827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96240" y="3796030"/>
              <a:ext cx="208279" cy="20828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96240" y="4679950"/>
              <a:ext cx="208279" cy="20828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96240" y="5563869"/>
              <a:ext cx="208279" cy="20828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732790" y="1938020"/>
            <a:ext cx="4721225" cy="3925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1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In order to eradicating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poverty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tabLst>
                <a:tab pos="1452880" algn="l"/>
              </a:tabLst>
            </a:pPr>
            <a:r>
              <a:rPr sz="2400" spc="5" dirty="0">
                <a:latin typeface="Times New Roman"/>
                <a:cs typeface="Times New Roman"/>
              </a:rPr>
              <a:t>To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ensure	food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security</a:t>
            </a:r>
            <a:endParaRPr sz="2400">
              <a:latin typeface="Times New Roman"/>
              <a:cs typeface="Times New Roman"/>
            </a:endParaRPr>
          </a:p>
          <a:p>
            <a:pPr marL="12700" marR="5080" indent="76200">
              <a:lnSpc>
                <a:spcPts val="6959"/>
              </a:lnSpc>
              <a:spcBef>
                <a:spcPts val="900"/>
              </a:spcBef>
              <a:tabLst>
                <a:tab pos="579755" algn="l"/>
                <a:tab pos="1580515" algn="l"/>
                <a:tab pos="2369185" algn="l"/>
              </a:tabLst>
            </a:pPr>
            <a:r>
              <a:rPr sz="2400" spc="5" dirty="0">
                <a:latin typeface="Times New Roman"/>
                <a:cs typeface="Times New Roman"/>
              </a:rPr>
              <a:t>To	</a:t>
            </a:r>
            <a:r>
              <a:rPr sz="2400" dirty="0">
                <a:latin typeface="Times New Roman"/>
                <a:cs typeface="Times New Roman"/>
              </a:rPr>
              <a:t>increase their	</a:t>
            </a:r>
            <a:r>
              <a:rPr sz="2400" spc="-5" dirty="0">
                <a:latin typeface="Times New Roman"/>
                <a:cs typeface="Times New Roman"/>
              </a:rPr>
              <a:t>stake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agriculture  </a:t>
            </a:r>
            <a:r>
              <a:rPr sz="2400" spc="5" dirty="0">
                <a:latin typeface="Times New Roman"/>
                <a:cs typeface="Times New Roman"/>
              </a:rPr>
              <a:t>To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increase	economic </a:t>
            </a:r>
            <a:r>
              <a:rPr sz="2400" dirty="0">
                <a:latin typeface="Times New Roman"/>
                <a:cs typeface="Times New Roman"/>
              </a:rPr>
              <a:t>contribution  </a:t>
            </a:r>
            <a:r>
              <a:rPr sz="2400" spc="-5" dirty="0">
                <a:latin typeface="Times New Roman"/>
                <a:cs typeface="Times New Roman"/>
              </a:rPr>
              <a:t>Ownership </a:t>
            </a:r>
            <a:r>
              <a:rPr sz="2400" dirty="0">
                <a:latin typeface="Times New Roman"/>
                <a:cs typeface="Times New Roman"/>
              </a:rPr>
              <a:t>in land , </a:t>
            </a:r>
            <a:r>
              <a:rPr sz="2400" spc="-5" dirty="0">
                <a:latin typeface="Times New Roman"/>
                <a:cs typeface="Times New Roman"/>
              </a:rPr>
              <a:t>livestock,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etc.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4294967295"/>
          </p:nvPr>
        </p:nvSpPr>
        <p:spPr>
          <a:xfrm>
            <a:off x="8478519" y="6464766"/>
            <a:ext cx="246379" cy="27241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55614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9510" y="1023620"/>
            <a:ext cx="634047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660033"/>
                </a:solidFill>
              </a:rPr>
              <a:t>Importance of women </a:t>
            </a:r>
            <a:r>
              <a:rPr sz="3200" spc="-5" dirty="0">
                <a:solidFill>
                  <a:srgbClr val="660033"/>
                </a:solidFill>
              </a:rPr>
              <a:t>in</a:t>
            </a:r>
            <a:r>
              <a:rPr sz="3200" spc="25" dirty="0">
                <a:solidFill>
                  <a:srgbClr val="660033"/>
                </a:solidFill>
              </a:rPr>
              <a:t> </a:t>
            </a:r>
            <a:r>
              <a:rPr sz="3200" spc="-5" dirty="0">
                <a:solidFill>
                  <a:srgbClr val="660033"/>
                </a:solidFill>
              </a:rPr>
              <a:t>agriculture</a:t>
            </a:r>
            <a:endParaRPr sz="3200"/>
          </a:p>
        </p:txBody>
      </p:sp>
      <p:grpSp>
        <p:nvGrpSpPr>
          <p:cNvPr id="3" name="object 3"/>
          <p:cNvGrpSpPr/>
          <p:nvPr/>
        </p:nvGrpSpPr>
        <p:grpSpPr>
          <a:xfrm>
            <a:off x="548640" y="2058670"/>
            <a:ext cx="208279" cy="2858770"/>
            <a:chOff x="548640" y="2058670"/>
            <a:chExt cx="208279" cy="2858770"/>
          </a:xfrm>
        </p:grpSpPr>
        <p:sp>
          <p:nvSpPr>
            <p:cNvPr id="4" name="object 4"/>
            <p:cNvSpPr/>
            <p:nvPr/>
          </p:nvSpPr>
          <p:spPr>
            <a:xfrm>
              <a:off x="548640" y="2058670"/>
              <a:ext cx="208279" cy="20827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48640" y="2942590"/>
              <a:ext cx="208279" cy="20827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8640" y="3826510"/>
              <a:ext cx="208279" cy="20828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48640" y="4709160"/>
              <a:ext cx="208279" cy="20828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808990" y="1967229"/>
            <a:ext cx="7793990" cy="41389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Woman </a:t>
            </a:r>
            <a:r>
              <a:rPr sz="2400" dirty="0">
                <a:latin typeface="Times New Roman"/>
                <a:cs typeface="Times New Roman"/>
              </a:rPr>
              <a:t>is the </a:t>
            </a:r>
            <a:r>
              <a:rPr sz="2400" spc="-5" dirty="0">
                <a:latin typeface="Times New Roman"/>
                <a:cs typeface="Times New Roman"/>
              </a:rPr>
              <a:t>moulder </a:t>
            </a:r>
            <a:r>
              <a:rPr sz="2400" dirty="0">
                <a:latin typeface="Times New Roman"/>
                <a:cs typeface="Times New Roman"/>
              </a:rPr>
              <a:t>and builder of any nation’s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destiny.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They play a </a:t>
            </a:r>
            <a:r>
              <a:rPr sz="2400" spc="-5" dirty="0">
                <a:latin typeface="Times New Roman"/>
                <a:cs typeface="Times New Roman"/>
              </a:rPr>
              <a:t>significant </a:t>
            </a:r>
            <a:r>
              <a:rPr sz="2400" dirty="0">
                <a:latin typeface="Times New Roman"/>
                <a:cs typeface="Times New Roman"/>
              </a:rPr>
              <a:t>role in </a:t>
            </a:r>
            <a:r>
              <a:rPr sz="2400" spc="-5" dirty="0">
                <a:latin typeface="Times New Roman"/>
                <a:cs typeface="Times New Roman"/>
              </a:rPr>
              <a:t>any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economy.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They are regarded as the backbone of the rural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scene.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Most </a:t>
            </a:r>
            <a:r>
              <a:rPr sz="2400" dirty="0">
                <a:latin typeface="Times New Roman"/>
                <a:cs typeface="Times New Roman"/>
              </a:rPr>
              <a:t>of the </a:t>
            </a:r>
            <a:r>
              <a:rPr sz="2400" spc="-5" dirty="0">
                <a:latin typeface="Times New Roman"/>
                <a:cs typeface="Times New Roman"/>
              </a:rPr>
              <a:t>women perform </a:t>
            </a:r>
            <a:r>
              <a:rPr sz="2400" dirty="0">
                <a:latin typeface="Times New Roman"/>
                <a:cs typeface="Times New Roman"/>
              </a:rPr>
              <a:t>various types of </a:t>
            </a:r>
            <a:r>
              <a:rPr sz="2400" spc="-5" dirty="0">
                <a:latin typeface="Times New Roman"/>
                <a:cs typeface="Times New Roman"/>
              </a:rPr>
              <a:t>work for </a:t>
            </a:r>
            <a:r>
              <a:rPr sz="2400" dirty="0">
                <a:latin typeface="Times New Roman"/>
                <a:cs typeface="Times New Roman"/>
              </a:rPr>
              <a:t>their  </a:t>
            </a:r>
            <a:r>
              <a:rPr sz="2400" spc="-5" dirty="0">
                <a:latin typeface="Times New Roman"/>
                <a:cs typeface="Times New Roman"/>
              </a:rPr>
              <a:t>livelihood </a:t>
            </a:r>
            <a:r>
              <a:rPr sz="2400" dirty="0">
                <a:latin typeface="Times New Roman"/>
                <a:cs typeface="Times New Roman"/>
              </a:rPr>
              <a:t>and agriculture is </a:t>
            </a:r>
            <a:r>
              <a:rPr sz="2400" spc="-5" dirty="0">
                <a:latin typeface="Times New Roman"/>
                <a:cs typeface="Times New Roman"/>
              </a:rPr>
              <a:t>considered </a:t>
            </a:r>
            <a:r>
              <a:rPr sz="2400" dirty="0">
                <a:latin typeface="Times New Roman"/>
                <a:cs typeface="Times New Roman"/>
              </a:rPr>
              <a:t>as the </a:t>
            </a:r>
            <a:r>
              <a:rPr sz="2400" spc="-5" dirty="0">
                <a:latin typeface="Times New Roman"/>
                <a:cs typeface="Times New Roman"/>
              </a:rPr>
              <a:t>biggest  </a:t>
            </a:r>
            <a:r>
              <a:rPr sz="2400" dirty="0">
                <a:latin typeface="Times New Roman"/>
                <a:cs typeface="Times New Roman"/>
              </a:rPr>
              <a:t>unorganized </a:t>
            </a:r>
            <a:r>
              <a:rPr sz="2400" spc="-5" dirty="0">
                <a:latin typeface="Times New Roman"/>
                <a:cs typeface="Times New Roman"/>
              </a:rPr>
              <a:t>sector where </a:t>
            </a:r>
            <a:r>
              <a:rPr sz="2400" dirty="0">
                <a:latin typeface="Times New Roman"/>
                <a:cs typeface="Times New Roman"/>
              </a:rPr>
              <a:t>large </a:t>
            </a:r>
            <a:r>
              <a:rPr sz="2400" spc="-10" dirty="0">
                <a:latin typeface="Times New Roman"/>
                <a:cs typeface="Times New Roman"/>
              </a:rPr>
              <a:t>number </a:t>
            </a:r>
            <a:r>
              <a:rPr sz="2400" dirty="0">
                <a:latin typeface="Times New Roman"/>
                <a:cs typeface="Times New Roman"/>
              </a:rPr>
              <a:t>of rural </a:t>
            </a:r>
            <a:r>
              <a:rPr sz="2400" spc="-10" dirty="0">
                <a:latin typeface="Times New Roman"/>
                <a:cs typeface="Times New Roman"/>
              </a:rPr>
              <a:t>women </a:t>
            </a:r>
            <a:r>
              <a:rPr sz="2400" dirty="0">
                <a:latin typeface="Times New Roman"/>
                <a:cs typeface="Times New Roman"/>
              </a:rPr>
              <a:t>take  part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actively.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4294967295"/>
          </p:nvPr>
        </p:nvSpPr>
        <p:spPr>
          <a:xfrm>
            <a:off x="8478519" y="6464766"/>
            <a:ext cx="246379" cy="27241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58988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800" y="990600"/>
            <a:ext cx="6781800" cy="609600"/>
          </a:xfrm>
          <a:prstGeom prst="rect">
            <a:avLst/>
          </a:prstGeom>
          <a:ln w="9344">
            <a:solidFill>
              <a:srgbClr val="BF0000"/>
            </a:solidFill>
          </a:ln>
        </p:spPr>
        <p:txBody>
          <a:bodyPr vert="horz" wrap="square" lIns="0" tIns="121920" rIns="0" bIns="0" rtlCol="0">
            <a:spAutoFit/>
          </a:bodyPr>
          <a:lstStyle/>
          <a:p>
            <a:pPr marL="305435">
              <a:lnSpc>
                <a:spcPct val="100000"/>
              </a:lnSpc>
              <a:spcBef>
                <a:spcPts val="960"/>
              </a:spcBef>
            </a:pPr>
            <a:r>
              <a:rPr sz="3200" spc="-5" dirty="0">
                <a:solidFill>
                  <a:srgbClr val="660033"/>
                </a:solidFill>
              </a:rPr>
              <a:t>Multi-Dimensional Role </a:t>
            </a:r>
            <a:r>
              <a:rPr sz="3200" dirty="0">
                <a:solidFill>
                  <a:srgbClr val="660033"/>
                </a:solidFill>
              </a:rPr>
              <a:t>of</a:t>
            </a:r>
            <a:r>
              <a:rPr sz="3200" spc="20" dirty="0">
                <a:solidFill>
                  <a:srgbClr val="660033"/>
                </a:solidFill>
              </a:rPr>
              <a:t> </a:t>
            </a:r>
            <a:r>
              <a:rPr sz="3200" spc="10" dirty="0">
                <a:solidFill>
                  <a:srgbClr val="660033"/>
                </a:solidFill>
              </a:rPr>
              <a:t>Women</a:t>
            </a:r>
            <a:endParaRPr sz="32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4294967295"/>
          </p:nvPr>
        </p:nvSpPr>
        <p:spPr>
          <a:xfrm>
            <a:off x="8478519" y="6464766"/>
            <a:ext cx="246379" cy="27241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87960" y="2166620"/>
            <a:ext cx="8176895" cy="3620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8460" marR="53340" indent="-378460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AutoNum type="romanLcParenBoth"/>
              <a:tabLst>
                <a:tab pos="378460" algn="l"/>
              </a:tabLst>
            </a:pPr>
            <a:r>
              <a:rPr sz="2400" b="1" spc="-5" dirty="0">
                <a:solidFill>
                  <a:srgbClr val="006600"/>
                </a:solidFill>
                <a:latin typeface="Times New Roman"/>
                <a:cs typeface="Times New Roman"/>
              </a:rPr>
              <a:t>Agriculture </a:t>
            </a:r>
            <a:r>
              <a:rPr sz="2400" spc="-5" dirty="0">
                <a:latin typeface="Times New Roman"/>
                <a:cs typeface="Times New Roman"/>
              </a:rPr>
              <a:t>:Sowing,transplanting,weeding,irrigation fertilizer  </a:t>
            </a:r>
            <a:r>
              <a:rPr sz="2400" dirty="0">
                <a:latin typeface="Times New Roman"/>
                <a:cs typeface="Times New Roman"/>
              </a:rPr>
              <a:t>application, plant protection, harvesting, </a:t>
            </a:r>
            <a:r>
              <a:rPr sz="2400" spc="-5" dirty="0">
                <a:latin typeface="Times New Roman"/>
                <a:cs typeface="Times New Roman"/>
              </a:rPr>
              <a:t>winnowing, </a:t>
            </a:r>
            <a:r>
              <a:rPr sz="2400" dirty="0">
                <a:latin typeface="Times New Roman"/>
                <a:cs typeface="Times New Roman"/>
              </a:rPr>
              <a:t>storing  etc.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Times New Roman"/>
              <a:buAutoNum type="romanLcParenBoth"/>
            </a:pPr>
            <a:endParaRPr sz="3500">
              <a:latin typeface="Times New Roman"/>
              <a:cs typeface="Times New Roman"/>
            </a:endParaRPr>
          </a:p>
          <a:p>
            <a:pPr marL="463550" marR="5080" indent="-463550">
              <a:lnSpc>
                <a:spcPct val="100000"/>
              </a:lnSpc>
              <a:buClr>
                <a:srgbClr val="000000"/>
              </a:buClr>
              <a:buAutoNum type="romanLcParenBoth"/>
              <a:tabLst>
                <a:tab pos="463550" algn="l"/>
                <a:tab pos="6936740" algn="l"/>
              </a:tabLst>
            </a:pPr>
            <a:r>
              <a:rPr sz="2400" b="1" dirty="0">
                <a:solidFill>
                  <a:srgbClr val="006FBF"/>
                </a:solidFill>
                <a:latin typeface="Times New Roman"/>
                <a:cs typeface="Times New Roman"/>
              </a:rPr>
              <a:t>Domestic</a:t>
            </a:r>
            <a:r>
              <a:rPr sz="2400" b="1" dirty="0">
                <a:latin typeface="Times New Roman"/>
                <a:cs typeface="Times New Roman"/>
              </a:rPr>
              <a:t>: </a:t>
            </a:r>
            <a:r>
              <a:rPr sz="2400" spc="-5" dirty="0">
                <a:latin typeface="Times New Roman"/>
                <a:cs typeface="Times New Roman"/>
              </a:rPr>
              <a:t>Cooking, </a:t>
            </a:r>
            <a:r>
              <a:rPr sz="2400" dirty="0">
                <a:latin typeface="Times New Roman"/>
                <a:cs typeface="Times New Roman"/>
              </a:rPr>
              <a:t>child rearing,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water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collection,	</a:t>
            </a:r>
            <a:r>
              <a:rPr sz="2400" spc="-5" dirty="0">
                <a:latin typeface="Times New Roman"/>
                <a:cs typeface="Times New Roman"/>
              </a:rPr>
              <a:t>fuel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wood  </a:t>
            </a:r>
            <a:r>
              <a:rPr sz="2400" dirty="0">
                <a:latin typeface="Times New Roman"/>
                <a:cs typeface="Times New Roman"/>
              </a:rPr>
              <a:t>gathering, household</a:t>
            </a:r>
            <a:r>
              <a:rPr sz="2400" spc="-5" dirty="0">
                <a:latin typeface="Times New Roman"/>
                <a:cs typeface="Times New Roman"/>
              </a:rPr>
              <a:t> maintenance.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Times New Roman"/>
              <a:buAutoNum type="romanLcParenBoth"/>
            </a:pPr>
            <a:endParaRPr sz="3500">
              <a:latin typeface="Times New Roman"/>
              <a:cs typeface="Times New Roman"/>
            </a:endParaRPr>
          </a:p>
          <a:p>
            <a:pPr marL="527050" marR="792480" indent="-514350">
              <a:lnSpc>
                <a:spcPct val="100000"/>
              </a:lnSpc>
              <a:buClr>
                <a:srgbClr val="000000"/>
              </a:buClr>
              <a:buAutoNum type="romanLcParenBoth"/>
              <a:tabLst>
                <a:tab pos="548640" algn="l"/>
              </a:tabLst>
            </a:pPr>
            <a:r>
              <a:rPr sz="2400" b="1" dirty="0">
                <a:solidFill>
                  <a:srgbClr val="006600"/>
                </a:solidFill>
                <a:latin typeface="Times New Roman"/>
                <a:cs typeface="Times New Roman"/>
              </a:rPr>
              <a:t>Allied Activities</a:t>
            </a:r>
            <a:r>
              <a:rPr sz="2400" dirty="0">
                <a:latin typeface="Times New Roman"/>
                <a:cs typeface="Times New Roman"/>
              </a:rPr>
              <a:t>: </a:t>
            </a:r>
            <a:r>
              <a:rPr sz="2400" spc="-5" dirty="0">
                <a:latin typeface="Times New Roman"/>
                <a:cs typeface="Times New Roman"/>
              </a:rPr>
              <a:t>Cattle management, fodder </a:t>
            </a:r>
            <a:r>
              <a:rPr sz="2400" dirty="0">
                <a:latin typeface="Times New Roman"/>
                <a:cs typeface="Times New Roman"/>
              </a:rPr>
              <a:t>collection  </a:t>
            </a:r>
            <a:r>
              <a:rPr sz="2400" spc="-5" dirty="0">
                <a:latin typeface="Times New Roman"/>
                <a:cs typeface="Times New Roman"/>
              </a:rPr>
              <a:t>milking </a:t>
            </a:r>
            <a:r>
              <a:rPr sz="2400" dirty="0">
                <a:latin typeface="Times New Roman"/>
                <a:cs typeface="Times New Roman"/>
              </a:rPr>
              <a:t>etc.</a:t>
            </a:r>
            <a:endParaRPr sz="2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92958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054100"/>
            <a:ext cx="168338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b="0" spc="-10" dirty="0">
                <a:solidFill>
                  <a:srgbClr val="03607A"/>
                </a:solidFill>
                <a:latin typeface="Carlito"/>
                <a:cs typeface="Carlito"/>
              </a:rPr>
              <a:t>C</a:t>
            </a:r>
            <a:r>
              <a:rPr sz="5000" b="0" spc="-5" dirty="0">
                <a:solidFill>
                  <a:srgbClr val="03607A"/>
                </a:solidFill>
                <a:latin typeface="Carlito"/>
                <a:cs typeface="Carlito"/>
              </a:rPr>
              <a:t>on</a:t>
            </a:r>
            <a:r>
              <a:rPr sz="5000" b="0" dirty="0">
                <a:solidFill>
                  <a:srgbClr val="03607A"/>
                </a:solidFill>
                <a:latin typeface="Carlito"/>
                <a:cs typeface="Carlito"/>
              </a:rPr>
              <a:t>t…</a:t>
            </a:r>
            <a:endParaRPr sz="500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4294967295"/>
          </p:nvPr>
        </p:nvSpPr>
        <p:spPr>
          <a:xfrm>
            <a:off x="8478519" y="6464766"/>
            <a:ext cx="246379" cy="27241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2395220"/>
            <a:ext cx="7958455" cy="1640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750" marR="5080" indent="-273050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AutoNum type="romanLcParenBoth" startAt="4"/>
              <a:tabLst>
                <a:tab pos="530860" algn="l"/>
              </a:tabLst>
            </a:pPr>
            <a:r>
              <a:rPr sz="2400" b="1" dirty="0">
                <a:solidFill>
                  <a:srgbClr val="006600"/>
                </a:solidFill>
                <a:latin typeface="Times New Roman"/>
                <a:cs typeface="Times New Roman"/>
              </a:rPr>
              <a:t>Horticulture</a:t>
            </a:r>
            <a:r>
              <a:rPr sz="2400" b="1" dirty="0">
                <a:latin typeface="Times New Roman"/>
                <a:cs typeface="Times New Roman"/>
              </a:rPr>
              <a:t>: </a:t>
            </a:r>
            <a:r>
              <a:rPr sz="2400" dirty="0">
                <a:latin typeface="Times New Roman"/>
                <a:cs typeface="Times New Roman"/>
              </a:rPr>
              <a:t>vegetable production, </a:t>
            </a:r>
            <a:r>
              <a:rPr sz="2400" spc="-5" dirty="0">
                <a:latin typeface="Times New Roman"/>
                <a:cs typeface="Times New Roman"/>
              </a:rPr>
              <a:t>flower </a:t>
            </a:r>
            <a:r>
              <a:rPr sz="2400" dirty="0">
                <a:latin typeface="Times New Roman"/>
                <a:cs typeface="Times New Roman"/>
              </a:rPr>
              <a:t>production, </a:t>
            </a:r>
            <a:r>
              <a:rPr sz="2400" spc="-5" dirty="0">
                <a:latin typeface="Times New Roman"/>
                <a:cs typeface="Times New Roman"/>
              </a:rPr>
              <a:t>fruit  </a:t>
            </a:r>
            <a:r>
              <a:rPr sz="2400" dirty="0">
                <a:latin typeface="Times New Roman"/>
                <a:cs typeface="Times New Roman"/>
              </a:rPr>
              <a:t>production.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Times New Roman"/>
              <a:buAutoNum type="romanLcParenBoth" startAt="4"/>
            </a:pPr>
            <a:endParaRPr sz="3500">
              <a:latin typeface="Times New Roman"/>
              <a:cs typeface="Times New Roman"/>
            </a:endParaRPr>
          </a:p>
          <a:p>
            <a:pPr marL="369570" indent="-356870">
              <a:lnSpc>
                <a:spcPct val="100000"/>
              </a:lnSpc>
              <a:buClr>
                <a:srgbClr val="000000"/>
              </a:buClr>
              <a:buAutoNum type="romanLcParenBoth" startAt="4"/>
              <a:tabLst>
                <a:tab pos="369570" algn="l"/>
              </a:tabLst>
            </a:pPr>
            <a:r>
              <a:rPr sz="2400" b="1" spc="-5" dirty="0">
                <a:solidFill>
                  <a:srgbClr val="0075A2"/>
                </a:solidFill>
                <a:latin typeface="Times New Roman"/>
                <a:cs typeface="Times New Roman"/>
              </a:rPr>
              <a:t>Sericulture</a:t>
            </a:r>
            <a:r>
              <a:rPr sz="2400" b="1" spc="-5" dirty="0">
                <a:latin typeface="Times New Roman"/>
                <a:cs typeface="Times New Roman"/>
              </a:rPr>
              <a:t>: </a:t>
            </a:r>
            <a:r>
              <a:rPr sz="2400" spc="-5" dirty="0">
                <a:latin typeface="Times New Roman"/>
                <a:cs typeface="Times New Roman"/>
              </a:rPr>
              <a:t>silk </a:t>
            </a:r>
            <a:r>
              <a:rPr sz="2400" dirty="0">
                <a:latin typeface="Times New Roman"/>
                <a:cs typeface="Times New Roman"/>
              </a:rPr>
              <a:t>worm rearing, cocoon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production.</a:t>
            </a:r>
            <a:endParaRPr sz="2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23797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dirty="0" err="1" smtClean="0"/>
              <a:t>Entereprise</a:t>
            </a:r>
            <a:r>
              <a:rPr lang="en-IN" dirty="0" smtClean="0"/>
              <a:t> Integration: </a:t>
            </a:r>
            <a:r>
              <a:rPr lang="en-IN" dirty="0" smtClean="0"/>
              <a:t>women </a:t>
            </a:r>
            <a:r>
              <a:rPr lang="en-IN" dirty="0"/>
              <a:t>in agriculture and livestock</a:t>
            </a:r>
          </a:p>
        </p:txBody>
      </p:sp>
    </p:spTree>
    <p:extLst>
      <p:ext uri="{BB962C8B-B14F-4D97-AF65-F5344CB8AC3E}">
        <p14:creationId xmlns:p14="http://schemas.microsoft.com/office/powerpoint/2010/main" val="2475339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373891"/>
            <a:ext cx="6553199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95120" algn="l"/>
                <a:tab pos="2145665" algn="l"/>
                <a:tab pos="3794125" algn="l"/>
              </a:tabLst>
            </a:pPr>
            <a:r>
              <a:rPr sz="3200" spc="495" dirty="0" smtClean="0">
                <a:solidFill>
                  <a:srgbClr val="001F5F"/>
                </a:solidFill>
              </a:rPr>
              <a:t>S</a:t>
            </a:r>
            <a:r>
              <a:rPr sz="3200" spc="434" dirty="0" smtClean="0">
                <a:solidFill>
                  <a:srgbClr val="001F5F"/>
                </a:solidFill>
              </a:rPr>
              <a:t>t</a:t>
            </a:r>
            <a:r>
              <a:rPr sz="3200" spc="440" dirty="0" smtClean="0">
                <a:solidFill>
                  <a:srgbClr val="001F5F"/>
                </a:solidFill>
              </a:rPr>
              <a:t>a</a:t>
            </a:r>
            <a:r>
              <a:rPr sz="3200" spc="434" dirty="0" smtClean="0">
                <a:solidFill>
                  <a:srgbClr val="001F5F"/>
                </a:solidFill>
              </a:rPr>
              <a:t>tu</a:t>
            </a:r>
            <a:r>
              <a:rPr sz="3200" spc="235" dirty="0" smtClean="0">
                <a:solidFill>
                  <a:srgbClr val="001F5F"/>
                </a:solidFill>
              </a:rPr>
              <a:t>s</a:t>
            </a:r>
            <a:r>
              <a:rPr sz="3200" dirty="0" smtClean="0">
                <a:solidFill>
                  <a:srgbClr val="001F5F"/>
                </a:solidFill>
              </a:rPr>
              <a:t>	</a:t>
            </a:r>
            <a:r>
              <a:rPr sz="3200" spc="265" dirty="0" smtClean="0">
                <a:solidFill>
                  <a:srgbClr val="001F5F"/>
                </a:solidFill>
              </a:rPr>
              <a:t>o</a:t>
            </a:r>
            <a:r>
              <a:rPr sz="3200" dirty="0" smtClean="0">
                <a:solidFill>
                  <a:srgbClr val="001F5F"/>
                </a:solidFill>
              </a:rPr>
              <a:t>f	</a:t>
            </a:r>
            <a:r>
              <a:rPr sz="3200" spc="440" dirty="0" smtClean="0">
                <a:solidFill>
                  <a:srgbClr val="001F5F"/>
                </a:solidFill>
              </a:rPr>
              <a:t>w</a:t>
            </a:r>
            <a:r>
              <a:rPr sz="3200" spc="265" dirty="0" smtClean="0">
                <a:solidFill>
                  <a:srgbClr val="001F5F"/>
                </a:solidFill>
              </a:rPr>
              <a:t>o</a:t>
            </a:r>
            <a:r>
              <a:rPr sz="3200" spc="434" dirty="0" smtClean="0">
                <a:solidFill>
                  <a:srgbClr val="001F5F"/>
                </a:solidFill>
              </a:rPr>
              <a:t>m</a:t>
            </a:r>
            <a:r>
              <a:rPr sz="3200" spc="450" dirty="0" smtClean="0">
                <a:solidFill>
                  <a:srgbClr val="001F5F"/>
                </a:solidFill>
              </a:rPr>
              <a:t>e</a:t>
            </a:r>
            <a:r>
              <a:rPr sz="3200" spc="175" dirty="0" smtClean="0">
                <a:solidFill>
                  <a:srgbClr val="001F5F"/>
                </a:solidFill>
              </a:rPr>
              <a:t>n</a:t>
            </a:r>
            <a:r>
              <a:rPr sz="3200" dirty="0" smtClean="0">
                <a:solidFill>
                  <a:srgbClr val="001F5F"/>
                </a:solidFill>
              </a:rPr>
              <a:t>	</a:t>
            </a:r>
            <a:r>
              <a:rPr lang="en-IN" sz="3200" spc="175" dirty="0" smtClean="0">
                <a:solidFill>
                  <a:srgbClr val="001F5F"/>
                </a:solidFill>
              </a:rPr>
              <a:t>worldwide</a:t>
            </a:r>
            <a:r>
              <a:rPr lang="en-IN" sz="3200" spc="175" dirty="0">
                <a:solidFill>
                  <a:srgbClr val="001F5F"/>
                </a:solidFill>
              </a:rPr>
              <a:t/>
            </a:r>
            <a:br>
              <a:rPr lang="en-IN" sz="3200" spc="175" dirty="0">
                <a:solidFill>
                  <a:srgbClr val="001F5F"/>
                </a:solidFill>
              </a:rPr>
            </a:br>
            <a:endParaRPr sz="3200" dirty="0"/>
          </a:p>
        </p:txBody>
      </p:sp>
      <p:grpSp>
        <p:nvGrpSpPr>
          <p:cNvPr id="3" name="object 3"/>
          <p:cNvGrpSpPr/>
          <p:nvPr/>
        </p:nvGrpSpPr>
        <p:grpSpPr>
          <a:xfrm>
            <a:off x="320040" y="1864360"/>
            <a:ext cx="186690" cy="3131820"/>
            <a:chOff x="320040" y="1864360"/>
            <a:chExt cx="186690" cy="3131820"/>
          </a:xfrm>
        </p:grpSpPr>
        <p:sp>
          <p:nvSpPr>
            <p:cNvPr id="4" name="object 4"/>
            <p:cNvSpPr/>
            <p:nvPr/>
          </p:nvSpPr>
          <p:spPr>
            <a:xfrm>
              <a:off x="320040" y="1864360"/>
              <a:ext cx="186690" cy="18668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20040" y="3483610"/>
              <a:ext cx="186690" cy="18668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20040" y="3925570"/>
              <a:ext cx="186690" cy="18668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20040" y="4367530"/>
              <a:ext cx="186690" cy="18668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20040" y="4809489"/>
              <a:ext cx="186690" cy="18668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07340" y="1309742"/>
            <a:ext cx="7823834" cy="45576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40"/>
              </a:spcBef>
            </a:pPr>
            <a:r>
              <a:rPr sz="2400" b="1" u="heavy" dirty="0" smtClean="0">
                <a:solidFill>
                  <a:srgbClr val="660033"/>
                </a:solidFill>
                <a:uFill>
                  <a:solidFill>
                    <a:srgbClr val="660033"/>
                  </a:solidFill>
                </a:uFill>
                <a:latin typeface="Times New Roman"/>
                <a:cs typeface="Times New Roman"/>
              </a:rPr>
              <a:t>Women </a:t>
            </a:r>
            <a:r>
              <a:rPr sz="2400" b="1" u="heavy" spc="-5" dirty="0">
                <a:solidFill>
                  <a:srgbClr val="660033"/>
                </a:solidFill>
                <a:uFill>
                  <a:solidFill>
                    <a:srgbClr val="660033"/>
                  </a:solidFill>
                </a:uFill>
                <a:latin typeface="Times New Roman"/>
                <a:cs typeface="Times New Roman"/>
              </a:rPr>
              <a:t>and</a:t>
            </a:r>
            <a:r>
              <a:rPr sz="2400" b="1" u="heavy" spc="-25" dirty="0">
                <a:solidFill>
                  <a:srgbClr val="660033"/>
                </a:solidFill>
                <a:uFill>
                  <a:solidFill>
                    <a:srgbClr val="660033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5" dirty="0">
                <a:solidFill>
                  <a:srgbClr val="660033"/>
                </a:solidFill>
                <a:uFill>
                  <a:solidFill>
                    <a:srgbClr val="660033"/>
                  </a:solidFill>
                </a:uFill>
                <a:latin typeface="Times New Roman"/>
                <a:cs typeface="Times New Roman"/>
              </a:rPr>
              <a:t>Poverty</a:t>
            </a:r>
            <a:endParaRPr sz="2400" dirty="0">
              <a:latin typeface="Times New Roman"/>
              <a:cs typeface="Times New Roman"/>
            </a:endParaRPr>
          </a:p>
          <a:p>
            <a:pPr marL="285750">
              <a:lnSpc>
                <a:spcPct val="100000"/>
              </a:lnSpc>
              <a:spcBef>
                <a:spcPts val="620"/>
              </a:spcBef>
            </a:pPr>
            <a:r>
              <a:rPr sz="2400" dirty="0">
                <a:solidFill>
                  <a:srgbClr val="0C0C0C"/>
                </a:solidFill>
                <a:latin typeface="Times New Roman"/>
                <a:cs typeface="Times New Roman"/>
              </a:rPr>
              <a:t>70 % of the </a:t>
            </a:r>
            <a:r>
              <a:rPr sz="2400" spc="-5" dirty="0">
                <a:solidFill>
                  <a:srgbClr val="0C0C0C"/>
                </a:solidFill>
                <a:latin typeface="Times New Roman"/>
                <a:cs typeface="Times New Roman"/>
              </a:rPr>
              <a:t>1.2 </a:t>
            </a:r>
            <a:r>
              <a:rPr sz="2400" dirty="0">
                <a:solidFill>
                  <a:srgbClr val="0C0C0C"/>
                </a:solidFill>
                <a:latin typeface="Times New Roman"/>
                <a:cs typeface="Times New Roman"/>
              </a:rPr>
              <a:t>billion people living in poverty are</a:t>
            </a:r>
            <a:r>
              <a:rPr sz="2400" spc="-25" dirty="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C0C0C"/>
                </a:solidFill>
                <a:latin typeface="Times New Roman"/>
                <a:cs typeface="Times New Roman"/>
              </a:rPr>
              <a:t>women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u="heavy" dirty="0">
                <a:solidFill>
                  <a:srgbClr val="660033"/>
                </a:solidFill>
                <a:uFill>
                  <a:solidFill>
                    <a:srgbClr val="660033"/>
                  </a:solidFill>
                </a:uFill>
                <a:latin typeface="Times New Roman"/>
                <a:cs typeface="Times New Roman"/>
              </a:rPr>
              <a:t>Women as</a:t>
            </a:r>
            <a:r>
              <a:rPr sz="2400" b="1" u="heavy" spc="-25" dirty="0">
                <a:solidFill>
                  <a:srgbClr val="660033"/>
                </a:solidFill>
                <a:uFill>
                  <a:solidFill>
                    <a:srgbClr val="660033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dirty="0">
                <a:solidFill>
                  <a:srgbClr val="660033"/>
                </a:solidFill>
                <a:uFill>
                  <a:solidFill>
                    <a:srgbClr val="660033"/>
                  </a:solidFill>
                </a:uFill>
                <a:latin typeface="Times New Roman"/>
                <a:cs typeface="Times New Roman"/>
              </a:rPr>
              <a:t>Workers</a:t>
            </a:r>
            <a:endParaRPr sz="2400" dirty="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600"/>
              </a:spcBef>
            </a:pPr>
            <a:r>
              <a:rPr sz="2400" spc="-10" dirty="0">
                <a:latin typeface="Times New Roman"/>
                <a:cs typeface="Times New Roman"/>
              </a:rPr>
              <a:t>Women </a:t>
            </a:r>
            <a:r>
              <a:rPr sz="2400" dirty="0">
                <a:latin typeface="Times New Roman"/>
                <a:cs typeface="Times New Roman"/>
              </a:rPr>
              <a:t>do </a:t>
            </a:r>
            <a:r>
              <a:rPr sz="2400" spc="-5" dirty="0">
                <a:latin typeface="Times New Roman"/>
                <a:cs typeface="Times New Roman"/>
              </a:rPr>
              <a:t>more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than</a:t>
            </a:r>
          </a:p>
          <a:p>
            <a:pPr marL="285750" marR="2188210">
              <a:lnSpc>
                <a:spcPts val="3479"/>
              </a:lnSpc>
              <a:spcBef>
                <a:spcPts val="204"/>
              </a:spcBef>
            </a:pPr>
            <a:r>
              <a:rPr sz="2400" dirty="0">
                <a:solidFill>
                  <a:srgbClr val="0C0C0C"/>
                </a:solidFill>
                <a:latin typeface="Times New Roman"/>
                <a:cs typeface="Times New Roman"/>
              </a:rPr>
              <a:t>67% of the </a:t>
            </a:r>
            <a:r>
              <a:rPr sz="2400" spc="-5" dirty="0">
                <a:solidFill>
                  <a:srgbClr val="0C0C0C"/>
                </a:solidFill>
                <a:latin typeface="Times New Roman"/>
                <a:cs typeface="Times New Roman"/>
              </a:rPr>
              <a:t>hours </a:t>
            </a:r>
            <a:r>
              <a:rPr sz="2400" dirty="0">
                <a:solidFill>
                  <a:srgbClr val="0C0C0C"/>
                </a:solidFill>
                <a:latin typeface="Times New Roman"/>
                <a:cs typeface="Times New Roman"/>
              </a:rPr>
              <a:t>of </a:t>
            </a:r>
            <a:r>
              <a:rPr sz="2400" spc="-5" dirty="0">
                <a:solidFill>
                  <a:srgbClr val="0C0C0C"/>
                </a:solidFill>
                <a:latin typeface="Times New Roman"/>
                <a:cs typeface="Times New Roman"/>
              </a:rPr>
              <a:t>work </a:t>
            </a:r>
            <a:r>
              <a:rPr sz="2400" dirty="0">
                <a:solidFill>
                  <a:srgbClr val="0C0C0C"/>
                </a:solidFill>
                <a:latin typeface="Times New Roman"/>
                <a:cs typeface="Times New Roman"/>
              </a:rPr>
              <a:t>done in the</a:t>
            </a:r>
            <a:r>
              <a:rPr sz="2400" spc="-50" dirty="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C0C0C"/>
                </a:solidFill>
                <a:latin typeface="Times New Roman"/>
                <a:cs typeface="Times New Roman"/>
              </a:rPr>
              <a:t>world  Earn only </a:t>
            </a:r>
            <a:r>
              <a:rPr sz="2400" dirty="0">
                <a:solidFill>
                  <a:srgbClr val="0C0C0C"/>
                </a:solidFill>
                <a:latin typeface="Times New Roman"/>
                <a:cs typeface="Times New Roman"/>
              </a:rPr>
              <a:t>10% of the </a:t>
            </a:r>
            <a:r>
              <a:rPr sz="2400" spc="-5" dirty="0">
                <a:solidFill>
                  <a:srgbClr val="0C0C0C"/>
                </a:solidFill>
                <a:latin typeface="Times New Roman"/>
                <a:cs typeface="Times New Roman"/>
              </a:rPr>
              <a:t>world’s</a:t>
            </a:r>
            <a:r>
              <a:rPr sz="2400" dirty="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C0C0C"/>
                </a:solidFill>
                <a:latin typeface="Times New Roman"/>
                <a:cs typeface="Times New Roman"/>
              </a:rPr>
              <a:t>income</a:t>
            </a:r>
            <a:endParaRPr sz="2400" dirty="0">
              <a:latin typeface="Times New Roman"/>
              <a:cs typeface="Times New Roman"/>
            </a:endParaRPr>
          </a:p>
          <a:p>
            <a:pPr marL="285750">
              <a:lnSpc>
                <a:spcPct val="100000"/>
              </a:lnSpc>
              <a:spcBef>
                <a:spcPts val="385"/>
              </a:spcBef>
            </a:pPr>
            <a:r>
              <a:rPr sz="2400" spc="-5" dirty="0">
                <a:solidFill>
                  <a:srgbClr val="0C0C0C"/>
                </a:solidFill>
                <a:latin typeface="Times New Roman"/>
                <a:cs typeface="Times New Roman"/>
              </a:rPr>
              <a:t>And own only </a:t>
            </a:r>
            <a:r>
              <a:rPr sz="2400" dirty="0">
                <a:solidFill>
                  <a:srgbClr val="0C0C0C"/>
                </a:solidFill>
                <a:latin typeface="Times New Roman"/>
                <a:cs typeface="Times New Roman"/>
              </a:rPr>
              <a:t>1% of the </a:t>
            </a:r>
            <a:r>
              <a:rPr sz="2400" spc="-5" dirty="0">
                <a:solidFill>
                  <a:srgbClr val="0C0C0C"/>
                </a:solidFill>
                <a:latin typeface="Times New Roman"/>
                <a:cs typeface="Times New Roman"/>
              </a:rPr>
              <a:t>world’s</a:t>
            </a:r>
            <a:r>
              <a:rPr sz="2400" spc="5" dirty="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C0C0C"/>
                </a:solidFill>
                <a:latin typeface="Times New Roman"/>
                <a:cs typeface="Times New Roman"/>
              </a:rPr>
              <a:t>property</a:t>
            </a:r>
            <a:endParaRPr sz="2400" dirty="0">
              <a:latin typeface="Times New Roman"/>
              <a:cs typeface="Times New Roman"/>
            </a:endParaRPr>
          </a:p>
          <a:p>
            <a:pPr marL="285750" marR="5080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solidFill>
                  <a:srgbClr val="0C0C0C"/>
                </a:solidFill>
                <a:latin typeface="Times New Roman"/>
                <a:cs typeface="Times New Roman"/>
              </a:rPr>
              <a:t>The value of </a:t>
            </a:r>
            <a:r>
              <a:rPr sz="2400" spc="-5" dirty="0">
                <a:solidFill>
                  <a:srgbClr val="0C0C0C"/>
                </a:solidFill>
                <a:latin typeface="Times New Roman"/>
                <a:cs typeface="Times New Roman"/>
              </a:rPr>
              <a:t>unremunerated work was estimated </a:t>
            </a:r>
            <a:r>
              <a:rPr sz="2400" dirty="0">
                <a:solidFill>
                  <a:srgbClr val="0C0C0C"/>
                </a:solidFill>
                <a:latin typeface="Times New Roman"/>
                <a:cs typeface="Times New Roman"/>
              </a:rPr>
              <a:t>at about $16  billion, </a:t>
            </a:r>
            <a:r>
              <a:rPr sz="2400" spc="-5" dirty="0">
                <a:solidFill>
                  <a:srgbClr val="0C0C0C"/>
                </a:solidFill>
                <a:latin typeface="Times New Roman"/>
                <a:cs typeface="Times New Roman"/>
              </a:rPr>
              <a:t>from which </a:t>
            </a:r>
            <a:r>
              <a:rPr sz="2400" dirty="0">
                <a:solidFill>
                  <a:srgbClr val="0C0C0C"/>
                </a:solidFill>
                <a:latin typeface="Times New Roman"/>
                <a:cs typeface="Times New Roman"/>
              </a:rPr>
              <a:t>$11 billion represents the invisible  contribution of</a:t>
            </a:r>
            <a:r>
              <a:rPr sz="2400" spc="-15" dirty="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C0C0C"/>
                </a:solidFill>
                <a:latin typeface="Times New Roman"/>
                <a:cs typeface="Times New Roman"/>
              </a:rPr>
              <a:t>women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4294967295"/>
          </p:nvPr>
        </p:nvSpPr>
        <p:spPr>
          <a:xfrm>
            <a:off x="8478519" y="6464766"/>
            <a:ext cx="246379" cy="27241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3189">
              <a:lnSpc>
                <a:spcPts val="1425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99177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871220"/>
            <a:ext cx="129159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5" dirty="0"/>
              <a:t>C</a:t>
            </a:r>
            <a:r>
              <a:rPr sz="3200" dirty="0"/>
              <a:t>o</a:t>
            </a:r>
            <a:r>
              <a:rPr sz="3200" spc="5" dirty="0"/>
              <a:t>n</a:t>
            </a:r>
            <a:r>
              <a:rPr sz="3200" dirty="0"/>
              <a:t>t…</a:t>
            </a:r>
            <a:endParaRPr sz="3200"/>
          </a:p>
        </p:txBody>
      </p:sp>
      <p:grpSp>
        <p:nvGrpSpPr>
          <p:cNvPr id="3" name="object 3"/>
          <p:cNvGrpSpPr/>
          <p:nvPr/>
        </p:nvGrpSpPr>
        <p:grpSpPr>
          <a:xfrm>
            <a:off x="320040" y="1866900"/>
            <a:ext cx="208279" cy="3294379"/>
            <a:chOff x="320040" y="1866900"/>
            <a:chExt cx="208279" cy="3294379"/>
          </a:xfrm>
        </p:grpSpPr>
        <p:sp>
          <p:nvSpPr>
            <p:cNvPr id="4" name="object 4"/>
            <p:cNvSpPr/>
            <p:nvPr/>
          </p:nvSpPr>
          <p:spPr>
            <a:xfrm>
              <a:off x="320040" y="1866900"/>
              <a:ext cx="208279" cy="20827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20040" y="2895600"/>
              <a:ext cx="208279" cy="20827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20040" y="3924300"/>
              <a:ext cx="208279" cy="20828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20040" y="4953000"/>
              <a:ext cx="208279" cy="20828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580390" y="1775459"/>
            <a:ext cx="7505065" cy="347726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64769">
              <a:lnSpc>
                <a:spcPct val="79900"/>
              </a:lnSpc>
              <a:spcBef>
                <a:spcPts val="675"/>
              </a:spcBef>
            </a:pPr>
            <a:r>
              <a:rPr sz="2400" spc="-10" dirty="0">
                <a:solidFill>
                  <a:srgbClr val="0C0C0C"/>
                </a:solidFill>
                <a:latin typeface="Times New Roman"/>
                <a:cs typeface="Times New Roman"/>
              </a:rPr>
              <a:t>Women </a:t>
            </a:r>
            <a:r>
              <a:rPr sz="2400" dirty="0">
                <a:solidFill>
                  <a:srgbClr val="0C0C0C"/>
                </a:solidFill>
                <a:latin typeface="Times New Roman"/>
                <a:cs typeface="Times New Roman"/>
              </a:rPr>
              <a:t>are paid 30-40% </a:t>
            </a:r>
            <a:r>
              <a:rPr sz="2400" spc="-5" dirty="0">
                <a:solidFill>
                  <a:srgbClr val="0C0C0C"/>
                </a:solidFill>
                <a:latin typeface="Times New Roman"/>
                <a:cs typeface="Times New Roman"/>
              </a:rPr>
              <a:t>less </a:t>
            </a:r>
            <a:r>
              <a:rPr sz="2400" dirty="0">
                <a:solidFill>
                  <a:srgbClr val="0C0C0C"/>
                </a:solidFill>
                <a:latin typeface="Times New Roman"/>
                <a:cs typeface="Times New Roman"/>
              </a:rPr>
              <a:t>than </a:t>
            </a:r>
            <a:r>
              <a:rPr sz="2400" spc="-10" dirty="0">
                <a:solidFill>
                  <a:srgbClr val="0C0C0C"/>
                </a:solidFill>
                <a:latin typeface="Times New Roman"/>
                <a:cs typeface="Times New Roman"/>
              </a:rPr>
              <a:t>men </a:t>
            </a:r>
            <a:r>
              <a:rPr sz="2400" dirty="0">
                <a:solidFill>
                  <a:srgbClr val="0C0C0C"/>
                </a:solidFill>
                <a:latin typeface="Times New Roman"/>
                <a:cs typeface="Times New Roman"/>
              </a:rPr>
              <a:t>for </a:t>
            </a:r>
            <a:r>
              <a:rPr sz="2400" spc="-5" dirty="0">
                <a:solidFill>
                  <a:srgbClr val="0C0C0C"/>
                </a:solidFill>
                <a:latin typeface="Times New Roman"/>
                <a:cs typeface="Times New Roman"/>
              </a:rPr>
              <a:t>comparable work  </a:t>
            </a:r>
            <a:r>
              <a:rPr sz="2400" dirty="0">
                <a:solidFill>
                  <a:srgbClr val="0C0C0C"/>
                </a:solidFill>
                <a:latin typeface="Times New Roman"/>
                <a:cs typeface="Times New Roman"/>
              </a:rPr>
              <a:t>on an</a:t>
            </a:r>
            <a:r>
              <a:rPr sz="2400" spc="-5" dirty="0">
                <a:solidFill>
                  <a:srgbClr val="0C0C0C"/>
                </a:solidFill>
                <a:latin typeface="Times New Roman"/>
                <a:cs typeface="Times New Roman"/>
              </a:rPr>
              <a:t> average.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000">
              <a:latin typeface="Times New Roman"/>
              <a:cs typeface="Times New Roman"/>
            </a:endParaRPr>
          </a:p>
          <a:p>
            <a:pPr marL="12700" marR="5715">
              <a:lnSpc>
                <a:spcPct val="79900"/>
              </a:lnSpc>
            </a:pPr>
            <a:r>
              <a:rPr sz="2400" dirty="0">
                <a:solidFill>
                  <a:srgbClr val="0C0C0C"/>
                </a:solidFill>
                <a:latin typeface="Times New Roman"/>
                <a:cs typeface="Times New Roman"/>
              </a:rPr>
              <a:t>60-80% of the </a:t>
            </a:r>
            <a:r>
              <a:rPr sz="2400" spc="-5" dirty="0">
                <a:solidFill>
                  <a:srgbClr val="0C0C0C"/>
                </a:solidFill>
                <a:latin typeface="Times New Roman"/>
                <a:cs typeface="Times New Roman"/>
              </a:rPr>
              <a:t>food </a:t>
            </a:r>
            <a:r>
              <a:rPr sz="2400" dirty="0">
                <a:solidFill>
                  <a:srgbClr val="0C0C0C"/>
                </a:solidFill>
                <a:latin typeface="Times New Roman"/>
                <a:cs typeface="Times New Roman"/>
              </a:rPr>
              <a:t>in </a:t>
            </a:r>
            <a:r>
              <a:rPr sz="2400" spc="-5" dirty="0">
                <a:solidFill>
                  <a:srgbClr val="0C0C0C"/>
                </a:solidFill>
                <a:latin typeface="Times New Roman"/>
                <a:cs typeface="Times New Roman"/>
              </a:rPr>
              <a:t>most </a:t>
            </a:r>
            <a:r>
              <a:rPr sz="2400" dirty="0">
                <a:solidFill>
                  <a:srgbClr val="0C0C0C"/>
                </a:solidFill>
                <a:latin typeface="Times New Roman"/>
                <a:cs typeface="Times New Roman"/>
              </a:rPr>
              <a:t>developing countries is</a:t>
            </a:r>
            <a:r>
              <a:rPr sz="2400" spc="-80" dirty="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C0C0C"/>
                </a:solidFill>
                <a:latin typeface="Times New Roman"/>
                <a:cs typeface="Times New Roman"/>
              </a:rPr>
              <a:t>produced  by</a:t>
            </a:r>
            <a:r>
              <a:rPr sz="2400" spc="10" dirty="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C0C0C"/>
                </a:solidFill>
                <a:latin typeface="Times New Roman"/>
                <a:cs typeface="Times New Roman"/>
              </a:rPr>
              <a:t>women.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000">
              <a:latin typeface="Times New Roman"/>
              <a:cs typeface="Times New Roman"/>
            </a:endParaRPr>
          </a:p>
          <a:p>
            <a:pPr marL="12700" marR="5080">
              <a:lnSpc>
                <a:spcPts val="2310"/>
              </a:lnSpc>
            </a:pPr>
            <a:r>
              <a:rPr sz="2400" spc="-10" dirty="0">
                <a:solidFill>
                  <a:srgbClr val="0C0C0C"/>
                </a:solidFill>
                <a:latin typeface="Times New Roman"/>
                <a:cs typeface="Times New Roman"/>
              </a:rPr>
              <a:t>Women </a:t>
            </a:r>
            <a:r>
              <a:rPr sz="2400" dirty="0">
                <a:solidFill>
                  <a:srgbClr val="0C0C0C"/>
                </a:solidFill>
                <a:latin typeface="Times New Roman"/>
                <a:cs typeface="Times New Roman"/>
              </a:rPr>
              <a:t>hold </a:t>
            </a:r>
            <a:r>
              <a:rPr sz="2400" spc="-5" dirty="0">
                <a:solidFill>
                  <a:srgbClr val="0C0C0C"/>
                </a:solidFill>
                <a:latin typeface="Times New Roman"/>
                <a:cs typeface="Times New Roman"/>
              </a:rPr>
              <a:t>between 10-20% managerial </a:t>
            </a:r>
            <a:r>
              <a:rPr sz="2400" dirty="0">
                <a:solidFill>
                  <a:srgbClr val="0C0C0C"/>
                </a:solidFill>
                <a:latin typeface="Times New Roman"/>
                <a:cs typeface="Times New Roman"/>
              </a:rPr>
              <a:t>and </a:t>
            </a:r>
            <a:r>
              <a:rPr sz="2400" spc="-5" dirty="0">
                <a:solidFill>
                  <a:srgbClr val="0C0C0C"/>
                </a:solidFill>
                <a:latin typeface="Times New Roman"/>
                <a:cs typeface="Times New Roman"/>
              </a:rPr>
              <a:t>administrative  </a:t>
            </a:r>
            <a:r>
              <a:rPr sz="2400" dirty="0">
                <a:solidFill>
                  <a:srgbClr val="0C0C0C"/>
                </a:solidFill>
                <a:latin typeface="Times New Roman"/>
                <a:cs typeface="Times New Roman"/>
              </a:rPr>
              <a:t>jobs.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10" dirty="0">
                <a:solidFill>
                  <a:srgbClr val="0C0C0C"/>
                </a:solidFill>
                <a:latin typeface="Times New Roman"/>
                <a:cs typeface="Times New Roman"/>
              </a:rPr>
              <a:t>Women </a:t>
            </a:r>
            <a:r>
              <a:rPr sz="2400" spc="-5" dirty="0">
                <a:solidFill>
                  <a:srgbClr val="0C0C0C"/>
                </a:solidFill>
                <a:latin typeface="Times New Roman"/>
                <a:cs typeface="Times New Roman"/>
              </a:rPr>
              <a:t>make </a:t>
            </a:r>
            <a:r>
              <a:rPr sz="2400" dirty="0">
                <a:solidFill>
                  <a:srgbClr val="0C0C0C"/>
                </a:solidFill>
                <a:latin typeface="Times New Roman"/>
                <a:cs typeface="Times New Roman"/>
              </a:rPr>
              <a:t>up less than 5% of the world’s heads of</a:t>
            </a:r>
            <a:r>
              <a:rPr sz="2400" spc="-90" dirty="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C0C0C"/>
                </a:solidFill>
                <a:latin typeface="Times New Roman"/>
                <a:cs typeface="Times New Roman"/>
              </a:rPr>
              <a:t>state.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4294967295"/>
          </p:nvPr>
        </p:nvSpPr>
        <p:spPr>
          <a:xfrm>
            <a:off x="8478519" y="6464766"/>
            <a:ext cx="246379" cy="27241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3189">
              <a:lnSpc>
                <a:spcPts val="1425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53908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6070" y="1252220"/>
            <a:ext cx="8314690" cy="4237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5465" marR="1184910" indent="-533400">
              <a:lnSpc>
                <a:spcPct val="100000"/>
              </a:lnSpc>
              <a:spcBef>
                <a:spcPts val="100"/>
              </a:spcBef>
              <a:tabLst>
                <a:tab pos="459105" algn="l"/>
              </a:tabLst>
            </a:pPr>
            <a:r>
              <a:rPr sz="2400" spc="385" dirty="0">
                <a:solidFill>
                  <a:srgbClr val="BF0000"/>
                </a:solidFill>
                <a:latin typeface="Arial"/>
                <a:cs typeface="Arial"/>
              </a:rPr>
              <a:t>†	</a:t>
            </a:r>
            <a:r>
              <a:rPr sz="2400" spc="-5" dirty="0">
                <a:latin typeface="Times New Roman"/>
                <a:cs typeface="Times New Roman"/>
              </a:rPr>
              <a:t>Census </a:t>
            </a:r>
            <a:r>
              <a:rPr sz="2400" dirty="0">
                <a:latin typeface="Times New Roman"/>
                <a:cs typeface="Times New Roman"/>
              </a:rPr>
              <a:t>2001, </a:t>
            </a:r>
            <a:r>
              <a:rPr sz="2400" spc="-5" dirty="0">
                <a:latin typeface="Times New Roman"/>
                <a:cs typeface="Times New Roman"/>
              </a:rPr>
              <a:t>women </a:t>
            </a:r>
            <a:r>
              <a:rPr sz="2400" dirty="0">
                <a:latin typeface="Times New Roman"/>
                <a:cs typeface="Times New Roman"/>
              </a:rPr>
              <a:t>- 48.26 % of the total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population  of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India.</a:t>
            </a:r>
            <a:endParaRPr sz="2400">
              <a:latin typeface="Times New Roman"/>
              <a:cs typeface="Times New Roman"/>
            </a:endParaRPr>
          </a:p>
          <a:p>
            <a:pPr marL="545465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Among </a:t>
            </a:r>
            <a:r>
              <a:rPr sz="2400" dirty="0">
                <a:latin typeface="Times New Roman"/>
                <a:cs typeface="Times New Roman"/>
              </a:rPr>
              <a:t>the total population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382905" algn="l"/>
                <a:tab pos="1988185" algn="l"/>
              </a:tabLst>
            </a:pPr>
            <a:r>
              <a:rPr sz="2400" spc="385" dirty="0">
                <a:solidFill>
                  <a:srgbClr val="BF0000"/>
                </a:solidFill>
                <a:latin typeface="Arial"/>
                <a:cs typeface="Arial"/>
              </a:rPr>
              <a:t>†	</a:t>
            </a:r>
            <a:r>
              <a:rPr sz="2400" dirty="0">
                <a:latin typeface="Times New Roman"/>
                <a:cs typeface="Times New Roman"/>
              </a:rPr>
              <a:t>literacy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rate	-54.16%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880"/>
              </a:spcBef>
              <a:tabLst>
                <a:tab pos="459105" algn="l"/>
                <a:tab pos="2261235" algn="l"/>
              </a:tabLst>
            </a:pPr>
            <a:r>
              <a:rPr sz="2400" spc="385" dirty="0">
                <a:solidFill>
                  <a:srgbClr val="BF0000"/>
                </a:solidFill>
                <a:latin typeface="Arial"/>
                <a:cs typeface="Arial"/>
              </a:rPr>
              <a:t>†	</a:t>
            </a:r>
            <a:r>
              <a:rPr sz="2400" spc="-5" dirty="0">
                <a:latin typeface="Times New Roman"/>
                <a:cs typeface="Times New Roman"/>
              </a:rPr>
              <a:t>Rural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women	</a:t>
            </a:r>
            <a:r>
              <a:rPr sz="2400" dirty="0">
                <a:latin typeface="Times New Roman"/>
                <a:cs typeface="Times New Roman"/>
              </a:rPr>
              <a:t>literacy rate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-31.6%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382905" algn="l"/>
                <a:tab pos="1297940" algn="l"/>
                <a:tab pos="2345055" algn="l"/>
              </a:tabLst>
            </a:pPr>
            <a:r>
              <a:rPr sz="2400" spc="385" dirty="0">
                <a:solidFill>
                  <a:srgbClr val="BF0000"/>
                </a:solidFill>
                <a:latin typeface="Arial"/>
                <a:cs typeface="Arial"/>
              </a:rPr>
              <a:t>†	</a:t>
            </a:r>
            <a:r>
              <a:rPr sz="2400" spc="-5" dirty="0">
                <a:latin typeface="Times New Roman"/>
                <a:cs typeface="Times New Roman"/>
              </a:rPr>
              <a:t>Urban	women	</a:t>
            </a:r>
            <a:r>
              <a:rPr sz="2400" dirty="0">
                <a:latin typeface="Times New Roman"/>
                <a:cs typeface="Times New Roman"/>
              </a:rPr>
              <a:t>literacy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rate-54.01%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59105" algn="l"/>
              </a:tabLst>
            </a:pPr>
            <a:r>
              <a:rPr sz="2400" spc="385" dirty="0">
                <a:solidFill>
                  <a:srgbClr val="BF0000"/>
                </a:solidFill>
                <a:latin typeface="Arial"/>
                <a:cs typeface="Arial"/>
              </a:rPr>
              <a:t>†	</a:t>
            </a:r>
            <a:r>
              <a:rPr sz="2400" spc="-5" dirty="0">
                <a:latin typeface="Times New Roman"/>
                <a:cs typeface="Times New Roman"/>
              </a:rPr>
              <a:t>Female </a:t>
            </a:r>
            <a:r>
              <a:rPr sz="2400" dirty="0">
                <a:latin typeface="Times New Roman"/>
                <a:cs typeface="Times New Roman"/>
              </a:rPr>
              <a:t>share of non-agricultural </a:t>
            </a:r>
            <a:r>
              <a:rPr sz="2400" spc="-5" dirty="0">
                <a:latin typeface="Times New Roman"/>
                <a:cs typeface="Times New Roman"/>
              </a:rPr>
              <a:t>wage employment </a:t>
            </a:r>
            <a:r>
              <a:rPr sz="2400" dirty="0">
                <a:latin typeface="Times New Roman"/>
                <a:cs typeface="Times New Roman"/>
              </a:rPr>
              <a:t>is </a:t>
            </a:r>
            <a:r>
              <a:rPr sz="2400" spc="-5" dirty="0">
                <a:latin typeface="Times New Roman"/>
                <a:cs typeface="Times New Roman"/>
              </a:rPr>
              <a:t>only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17%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6070" y="5924550"/>
            <a:ext cx="650875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385" dirty="0">
                <a:solidFill>
                  <a:srgbClr val="BF0000"/>
                </a:solidFill>
                <a:latin typeface="Arial"/>
                <a:cs typeface="Arial"/>
              </a:rPr>
              <a:t>†</a:t>
            </a:r>
            <a:r>
              <a:rPr sz="2400" spc="-6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C0C0C"/>
                </a:solidFill>
                <a:latin typeface="Times New Roman"/>
                <a:cs typeface="Times New Roman"/>
              </a:rPr>
              <a:t>Participation </a:t>
            </a:r>
            <a:r>
              <a:rPr sz="2400" b="1" dirty="0">
                <a:solidFill>
                  <a:srgbClr val="0C0C0C"/>
                </a:solidFill>
                <a:latin typeface="Times New Roman"/>
                <a:cs typeface="Times New Roman"/>
              </a:rPr>
              <a:t>of </a:t>
            </a:r>
            <a:r>
              <a:rPr sz="2400" b="1" spc="-5" dirty="0">
                <a:solidFill>
                  <a:srgbClr val="0C0C0C"/>
                </a:solidFill>
                <a:latin typeface="Times New Roman"/>
                <a:cs typeface="Times New Roman"/>
              </a:rPr>
              <a:t>women </a:t>
            </a:r>
            <a:r>
              <a:rPr sz="2400" b="1" dirty="0">
                <a:solidFill>
                  <a:srgbClr val="0C0C0C"/>
                </a:solidFill>
                <a:latin typeface="Times New Roman"/>
                <a:cs typeface="Times New Roman"/>
              </a:rPr>
              <a:t>in </a:t>
            </a:r>
            <a:r>
              <a:rPr sz="2400" b="1" spc="-5" dirty="0">
                <a:solidFill>
                  <a:srgbClr val="0C0C0C"/>
                </a:solidFill>
                <a:latin typeface="Times New Roman"/>
                <a:cs typeface="Times New Roman"/>
              </a:rPr>
              <a:t>the workforce </a:t>
            </a:r>
            <a:r>
              <a:rPr sz="2400" b="1" dirty="0">
                <a:solidFill>
                  <a:srgbClr val="0C0C0C"/>
                </a:solidFill>
                <a:latin typeface="Times New Roman"/>
                <a:cs typeface="Times New Roman"/>
              </a:rPr>
              <a:t>is </a:t>
            </a:r>
            <a:r>
              <a:rPr sz="2400" b="1" spc="-5" dirty="0">
                <a:solidFill>
                  <a:srgbClr val="0C0C0C"/>
                </a:solidFill>
                <a:latin typeface="Times New Roman"/>
                <a:cs typeface="Times New Roman"/>
              </a:rPr>
              <a:t>only</a:t>
            </a:r>
            <a:endParaRPr sz="24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13.9% in the urban </a:t>
            </a:r>
            <a:r>
              <a:rPr sz="2400" spc="-5" dirty="0">
                <a:latin typeface="Times New Roman"/>
                <a:cs typeface="Times New Roman"/>
              </a:rPr>
              <a:t>sector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and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39468" y="556654"/>
            <a:ext cx="7237731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91970" algn="l"/>
                <a:tab pos="2411730" algn="l"/>
                <a:tab pos="4260850" algn="l"/>
                <a:tab pos="4921885" algn="l"/>
              </a:tabLst>
            </a:pPr>
            <a:r>
              <a:rPr sz="2800" b="1" spc="55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sz="2800" b="1" spc="50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sz="2800" b="1" spc="49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sz="2800" b="1" spc="50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sz="2800" b="1" spc="48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sz="2800" b="1" spc="26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sz="2800" b="1" spc="29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	</a:t>
            </a:r>
            <a:r>
              <a:rPr sz="2800" b="1" spc="49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sz="2800" b="1" spc="29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sz="2800" b="1" spc="49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sz="2800" b="1" spc="49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sz="2800" b="1" spc="19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sz="2800" b="1" spc="42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sz="2800" b="1" spc="19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sz="2800" b="1" spc="36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sz="2800" b="1" spc="48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sz="2800" b="1" spc="36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sz="2800" b="1" spc="42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sz="2800" b="1" spc="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589009" y="6526530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35B74"/>
                </a:solidFill>
                <a:latin typeface="Arial"/>
                <a:cs typeface="Arial"/>
              </a:rPr>
              <a:t>7</a:t>
            </a:r>
            <a:endParaRPr sz="1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0805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0700" y="318770"/>
            <a:ext cx="173164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0" spc="-5" dirty="0">
                <a:latin typeface="Times New Roman"/>
                <a:cs typeface="Times New Roman"/>
              </a:rPr>
              <a:t>Cont…….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72440" y="1050289"/>
            <a:ext cx="243840" cy="3468370"/>
            <a:chOff x="472440" y="1050289"/>
            <a:chExt cx="243840" cy="3468370"/>
          </a:xfrm>
        </p:grpSpPr>
        <p:sp>
          <p:nvSpPr>
            <p:cNvPr id="4" name="object 4"/>
            <p:cNvSpPr/>
            <p:nvPr/>
          </p:nvSpPr>
          <p:spPr>
            <a:xfrm>
              <a:off x="472440" y="1050289"/>
              <a:ext cx="243840" cy="24383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72440" y="4274819"/>
              <a:ext cx="243840" cy="24383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731519" y="799253"/>
            <a:ext cx="7334250" cy="5210810"/>
          </a:xfrm>
          <a:prstGeom prst="rect">
            <a:avLst/>
          </a:prstGeom>
        </p:spPr>
        <p:txBody>
          <a:bodyPr vert="horz" wrap="square" lIns="0" tIns="1606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65"/>
              </a:spcBef>
            </a:pPr>
            <a:r>
              <a:rPr sz="2800" b="1" dirty="0">
                <a:solidFill>
                  <a:srgbClr val="02485B"/>
                </a:solidFill>
                <a:latin typeface="Times New Roman"/>
                <a:cs typeface="Times New Roman"/>
              </a:rPr>
              <a:t>Women’s </a:t>
            </a:r>
            <a:r>
              <a:rPr sz="2800" b="1" spc="-10" dirty="0">
                <a:solidFill>
                  <a:srgbClr val="02485B"/>
                </a:solidFill>
                <a:latin typeface="Times New Roman"/>
                <a:cs typeface="Times New Roman"/>
              </a:rPr>
              <a:t>wage </a:t>
            </a:r>
            <a:r>
              <a:rPr sz="2800" b="1" spc="-5" dirty="0">
                <a:solidFill>
                  <a:srgbClr val="02485B"/>
                </a:solidFill>
                <a:latin typeface="Times New Roman"/>
                <a:cs typeface="Times New Roman"/>
              </a:rPr>
              <a:t>rates are, </a:t>
            </a:r>
            <a:r>
              <a:rPr sz="2800" b="1" dirty="0">
                <a:solidFill>
                  <a:srgbClr val="02485B"/>
                </a:solidFill>
                <a:latin typeface="Times New Roman"/>
                <a:cs typeface="Times New Roman"/>
              </a:rPr>
              <a:t>on an</a:t>
            </a:r>
            <a:r>
              <a:rPr sz="2800" b="1" spc="-30" dirty="0">
                <a:solidFill>
                  <a:srgbClr val="02485B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2485B"/>
                </a:solidFill>
                <a:latin typeface="Times New Roman"/>
                <a:cs typeface="Times New Roman"/>
              </a:rPr>
              <a:t>average</a:t>
            </a:r>
            <a:endParaRPr sz="2800">
              <a:latin typeface="Times New Roman"/>
              <a:cs typeface="Times New Roman"/>
            </a:endParaRPr>
          </a:p>
          <a:p>
            <a:pPr marL="270510">
              <a:lnSpc>
                <a:spcPct val="100000"/>
              </a:lnSpc>
              <a:spcBef>
                <a:spcPts val="1000"/>
              </a:spcBef>
            </a:pPr>
            <a:r>
              <a:rPr sz="2400" dirty="0">
                <a:latin typeface="Times New Roman"/>
                <a:cs typeface="Times New Roman"/>
              </a:rPr>
              <a:t>only 75 % of </a:t>
            </a:r>
            <a:r>
              <a:rPr sz="2400" spc="-5" dirty="0">
                <a:latin typeface="Times New Roman"/>
                <a:cs typeface="Times New Roman"/>
              </a:rPr>
              <a:t>men’s wage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rates</a:t>
            </a:r>
            <a:endParaRPr sz="2400">
              <a:latin typeface="Times New Roman"/>
              <a:cs typeface="Times New Roman"/>
            </a:endParaRPr>
          </a:p>
          <a:p>
            <a:pPr marL="274320">
              <a:lnSpc>
                <a:spcPct val="100000"/>
              </a:lnSpc>
              <a:spcBef>
                <a:spcPts val="680"/>
              </a:spcBef>
            </a:pPr>
            <a:r>
              <a:rPr sz="2400" dirty="0">
                <a:latin typeface="Times New Roman"/>
                <a:cs typeface="Times New Roman"/>
              </a:rPr>
              <a:t>constitute only 25% of the </a:t>
            </a:r>
            <a:r>
              <a:rPr sz="2400" spc="-5" dirty="0">
                <a:latin typeface="Times New Roman"/>
                <a:cs typeface="Times New Roman"/>
              </a:rPr>
              <a:t>family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income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 marR="5080" indent="185420">
              <a:lnSpc>
                <a:spcPct val="100000"/>
              </a:lnSpc>
              <a:tabLst>
                <a:tab pos="2661285" algn="l"/>
              </a:tabLst>
            </a:pPr>
            <a:r>
              <a:rPr sz="2400" b="1" i="1" spc="-5" dirty="0">
                <a:solidFill>
                  <a:srgbClr val="006600"/>
                </a:solidFill>
                <a:latin typeface="Times New Roman"/>
                <a:cs typeface="Times New Roman"/>
              </a:rPr>
              <a:t>In </a:t>
            </a:r>
            <a:r>
              <a:rPr sz="2400" b="1" i="1" dirty="0">
                <a:solidFill>
                  <a:srgbClr val="006600"/>
                </a:solidFill>
                <a:latin typeface="Times New Roman"/>
                <a:cs typeface="Times New Roman"/>
              </a:rPr>
              <a:t>no</a:t>
            </a:r>
            <a:r>
              <a:rPr sz="2400" b="1" i="1" spc="5" dirty="0">
                <a:solidFill>
                  <a:srgbClr val="006600"/>
                </a:solidFill>
                <a:latin typeface="Times New Roman"/>
                <a:cs typeface="Times New Roman"/>
              </a:rPr>
              <a:t> </a:t>
            </a:r>
            <a:r>
              <a:rPr sz="2400" b="1" i="1" spc="-5" dirty="0">
                <a:solidFill>
                  <a:srgbClr val="006600"/>
                </a:solidFill>
                <a:latin typeface="Times New Roman"/>
                <a:cs typeface="Times New Roman"/>
              </a:rPr>
              <a:t>Indian</a:t>
            </a:r>
            <a:r>
              <a:rPr sz="2400" b="1" i="1" spc="5" dirty="0">
                <a:solidFill>
                  <a:srgbClr val="006600"/>
                </a:solidFill>
                <a:latin typeface="Times New Roman"/>
                <a:cs typeface="Times New Roman"/>
              </a:rPr>
              <a:t> </a:t>
            </a:r>
            <a:r>
              <a:rPr sz="2400" b="1" i="1" spc="-5" dirty="0">
                <a:solidFill>
                  <a:srgbClr val="006600"/>
                </a:solidFill>
                <a:latin typeface="Times New Roman"/>
                <a:cs typeface="Times New Roman"/>
              </a:rPr>
              <a:t>State	women and </a:t>
            </a:r>
            <a:r>
              <a:rPr sz="2400" b="1" i="1" spc="5" dirty="0">
                <a:solidFill>
                  <a:srgbClr val="006600"/>
                </a:solidFill>
                <a:latin typeface="Times New Roman"/>
                <a:cs typeface="Times New Roman"/>
              </a:rPr>
              <a:t>men </a:t>
            </a:r>
            <a:r>
              <a:rPr sz="2400" b="1" i="1" spc="-5" dirty="0">
                <a:solidFill>
                  <a:srgbClr val="006600"/>
                </a:solidFill>
                <a:latin typeface="Times New Roman"/>
                <a:cs typeface="Times New Roman"/>
              </a:rPr>
              <a:t>earn equal wages </a:t>
            </a:r>
            <a:r>
              <a:rPr sz="2400" b="1" i="1" dirty="0">
                <a:solidFill>
                  <a:srgbClr val="006600"/>
                </a:solidFill>
                <a:latin typeface="Times New Roman"/>
                <a:cs typeface="Times New Roman"/>
              </a:rPr>
              <a:t>in  agricultur</a:t>
            </a:r>
            <a:r>
              <a:rPr sz="2400" i="1" dirty="0">
                <a:latin typeface="Times New Roman"/>
                <a:cs typeface="Times New Roman"/>
              </a:rPr>
              <a:t>e.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60"/>
              </a:spcBef>
            </a:pPr>
            <a:r>
              <a:rPr sz="2800" b="1" dirty="0">
                <a:solidFill>
                  <a:srgbClr val="02485B"/>
                </a:solidFill>
                <a:latin typeface="Times New Roman"/>
                <a:cs typeface="Times New Roman"/>
              </a:rPr>
              <a:t>Women</a:t>
            </a:r>
            <a:r>
              <a:rPr sz="2800" b="1" spc="-10" dirty="0">
                <a:solidFill>
                  <a:srgbClr val="02485B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2485B"/>
                </a:solidFill>
                <a:latin typeface="Times New Roman"/>
                <a:cs typeface="Times New Roman"/>
              </a:rPr>
              <a:t>occupy</a:t>
            </a:r>
            <a:endParaRPr sz="2800">
              <a:latin typeface="Times New Roman"/>
              <a:cs typeface="Times New Roman"/>
            </a:endParaRPr>
          </a:p>
          <a:p>
            <a:pPr marL="359410">
              <a:lnSpc>
                <a:spcPct val="100000"/>
              </a:lnSpc>
              <a:spcBef>
                <a:spcPts val="1000"/>
              </a:spcBef>
            </a:pPr>
            <a:r>
              <a:rPr sz="2400" dirty="0">
                <a:latin typeface="Times New Roman"/>
                <a:cs typeface="Times New Roman"/>
              </a:rPr>
              <a:t>only 9% of </a:t>
            </a:r>
            <a:r>
              <a:rPr sz="2400" spc="-5" dirty="0">
                <a:latin typeface="Times New Roman"/>
                <a:cs typeface="Times New Roman"/>
              </a:rPr>
              <a:t>parliamentary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seats</a:t>
            </a:r>
            <a:endParaRPr sz="2400">
              <a:latin typeface="Times New Roman"/>
              <a:cs typeface="Times New Roman"/>
            </a:endParaRPr>
          </a:p>
          <a:p>
            <a:pPr marL="350520" marR="356235">
              <a:lnSpc>
                <a:spcPct val="120800"/>
              </a:lnSpc>
              <a:spcBef>
                <a:spcPts val="80"/>
              </a:spcBef>
            </a:pPr>
            <a:r>
              <a:rPr sz="2400" spc="-5" dirty="0">
                <a:latin typeface="Times New Roman"/>
                <a:cs typeface="Times New Roman"/>
              </a:rPr>
              <a:t>less </a:t>
            </a:r>
            <a:r>
              <a:rPr sz="2400" dirty="0">
                <a:latin typeface="Times New Roman"/>
                <a:cs typeface="Times New Roman"/>
              </a:rPr>
              <a:t>than 4% seats in </a:t>
            </a:r>
            <a:r>
              <a:rPr sz="2400" spc="-5" dirty="0">
                <a:latin typeface="Times New Roman"/>
                <a:cs typeface="Times New Roman"/>
              </a:rPr>
              <a:t>High Courts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Supreme Court  less </a:t>
            </a:r>
            <a:r>
              <a:rPr sz="2400" dirty="0">
                <a:latin typeface="Times New Roman"/>
                <a:cs typeface="Times New Roman"/>
              </a:rPr>
              <a:t>than 3% </a:t>
            </a:r>
            <a:r>
              <a:rPr sz="2400" spc="-5" dirty="0">
                <a:latin typeface="Times New Roman"/>
                <a:cs typeface="Times New Roman"/>
              </a:rPr>
              <a:t>administrators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managers </a:t>
            </a:r>
            <a:r>
              <a:rPr sz="2400" dirty="0">
                <a:latin typeface="Times New Roman"/>
                <a:cs typeface="Times New Roman"/>
              </a:rPr>
              <a:t>are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women.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4294967295"/>
          </p:nvPr>
        </p:nvSpPr>
        <p:spPr>
          <a:xfrm>
            <a:off x="8478519" y="6464766"/>
            <a:ext cx="246379" cy="27241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46133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4750" y="535940"/>
            <a:ext cx="693420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006600"/>
                </a:solidFill>
              </a:rPr>
              <a:t>Distribution </a:t>
            </a:r>
            <a:r>
              <a:rPr sz="3200" dirty="0">
                <a:solidFill>
                  <a:srgbClr val="006600"/>
                </a:solidFill>
              </a:rPr>
              <a:t>of women </a:t>
            </a:r>
            <a:r>
              <a:rPr sz="3200" spc="-5" dirty="0">
                <a:solidFill>
                  <a:srgbClr val="006600"/>
                </a:solidFill>
              </a:rPr>
              <a:t>workers in</a:t>
            </a:r>
            <a:r>
              <a:rPr sz="3200" spc="25" dirty="0">
                <a:solidFill>
                  <a:srgbClr val="006600"/>
                </a:solidFill>
              </a:rPr>
              <a:t> </a:t>
            </a:r>
            <a:r>
              <a:rPr sz="3200" dirty="0">
                <a:solidFill>
                  <a:srgbClr val="006600"/>
                </a:solidFill>
              </a:rPr>
              <a:t>India</a:t>
            </a:r>
            <a:endParaRPr sz="3200"/>
          </a:p>
        </p:txBody>
      </p:sp>
      <p:grpSp>
        <p:nvGrpSpPr>
          <p:cNvPr id="3" name="object 3"/>
          <p:cNvGrpSpPr/>
          <p:nvPr/>
        </p:nvGrpSpPr>
        <p:grpSpPr>
          <a:xfrm>
            <a:off x="685800" y="1436369"/>
            <a:ext cx="7999730" cy="4507230"/>
            <a:chOff x="685800" y="1436369"/>
            <a:chExt cx="7999730" cy="4507230"/>
          </a:xfrm>
        </p:grpSpPr>
        <p:sp>
          <p:nvSpPr>
            <p:cNvPr id="4" name="object 4"/>
            <p:cNvSpPr/>
            <p:nvPr/>
          </p:nvSpPr>
          <p:spPr>
            <a:xfrm>
              <a:off x="685800" y="1436369"/>
              <a:ext cx="1259839" cy="9461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945639" y="1436369"/>
              <a:ext cx="1705610" cy="94615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652520" y="1436369"/>
              <a:ext cx="1798320" cy="94615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450840" y="1436369"/>
              <a:ext cx="1616710" cy="94615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068820" y="1436369"/>
              <a:ext cx="1616709" cy="94615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85800" y="2382519"/>
              <a:ext cx="1259839" cy="61976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945639" y="2382519"/>
              <a:ext cx="1705610" cy="61976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652520" y="2382519"/>
              <a:ext cx="1798320" cy="61976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450840" y="2382519"/>
              <a:ext cx="1616710" cy="61976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068820" y="2382519"/>
              <a:ext cx="1616709" cy="61976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85800" y="3002280"/>
              <a:ext cx="1259839" cy="591820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945639" y="3002280"/>
              <a:ext cx="1705610" cy="591820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652520" y="3002280"/>
              <a:ext cx="1798320" cy="591820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450840" y="3002280"/>
              <a:ext cx="1616710" cy="59182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068820" y="3002280"/>
              <a:ext cx="1616709" cy="59182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85800" y="3595369"/>
              <a:ext cx="1259839" cy="591820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945639" y="3595369"/>
              <a:ext cx="1705610" cy="591820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652520" y="3595369"/>
              <a:ext cx="1798320" cy="591820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450840" y="3595369"/>
              <a:ext cx="1616710" cy="59182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068820" y="3595369"/>
              <a:ext cx="1616709" cy="59182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85800" y="4187190"/>
              <a:ext cx="1259839" cy="59181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945639" y="4187190"/>
              <a:ext cx="1705610" cy="591819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652520" y="4187190"/>
              <a:ext cx="1798320" cy="591819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50840" y="4187190"/>
              <a:ext cx="1616710" cy="591819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068820" y="4187190"/>
              <a:ext cx="1616709" cy="591819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85800" y="4779010"/>
              <a:ext cx="1259839" cy="59181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945639" y="4779010"/>
              <a:ext cx="1705610" cy="591819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652520" y="4779010"/>
              <a:ext cx="1798320" cy="591819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450840" y="4779010"/>
              <a:ext cx="1616710" cy="591819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7068820" y="4779010"/>
              <a:ext cx="1616709" cy="591819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85800" y="5370829"/>
              <a:ext cx="1259839" cy="572769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945639" y="5370829"/>
              <a:ext cx="1705610" cy="572769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652520" y="5370829"/>
              <a:ext cx="1798320" cy="572769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450840" y="5370829"/>
              <a:ext cx="1616710" cy="572769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7068820" y="5370829"/>
              <a:ext cx="1616709" cy="572769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39" name="object 39"/>
          <p:cNvGraphicFramePr>
            <a:graphicFrameLocks noGrp="1"/>
          </p:cNvGraphicFramePr>
          <p:nvPr/>
        </p:nvGraphicFramePr>
        <p:xfrm>
          <a:off x="722630" y="1435861"/>
          <a:ext cx="7726044" cy="41876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3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1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9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55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90483">
                <a:tc>
                  <a:txBody>
                    <a:bodyPr/>
                    <a:lstStyle/>
                    <a:p>
                      <a:pPr marL="31750">
                        <a:lnSpc>
                          <a:spcPts val="1964"/>
                        </a:lnSpc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Year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9255">
                        <a:lnSpc>
                          <a:spcPts val="1964"/>
                        </a:lnSpc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Total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Female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389255" marR="421640">
                        <a:lnSpc>
                          <a:spcPct val="106000"/>
                        </a:lnSpc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Po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ation 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Million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ts val="1964"/>
                        </a:lnSpc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Cultivators(%)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7480">
                        <a:lnSpc>
                          <a:spcPts val="1964"/>
                        </a:lnSpc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Agricultural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5748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Labourers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(%)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964"/>
                        </a:lnSpc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Industry</a:t>
                      </a:r>
                      <a:r>
                        <a:rPr sz="1800" b="1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and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Service</a:t>
                      </a:r>
                      <a:r>
                        <a:rPr sz="18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(%)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7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1951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L="3892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173,543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L="8407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45.3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59245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31.3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35941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5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800" spc="-15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800" spc="5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250"/>
                        </a:spcBef>
                      </a:pP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1961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58750" marB="0"/>
                </a:tc>
                <a:tc>
                  <a:txBody>
                    <a:bodyPr/>
                    <a:lstStyle/>
                    <a:p>
                      <a:pPr marL="389255">
                        <a:lnSpc>
                          <a:spcPct val="100000"/>
                        </a:lnSpc>
                        <a:spcBef>
                          <a:spcPts val="1250"/>
                        </a:spcBef>
                      </a:pP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212,467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58750" marB="0"/>
                </a:tc>
                <a:tc>
                  <a:txBody>
                    <a:bodyPr/>
                    <a:lstStyle/>
                    <a:p>
                      <a:pPr marL="840740">
                        <a:lnSpc>
                          <a:spcPct val="100000"/>
                        </a:lnSpc>
                        <a:spcBef>
                          <a:spcPts val="1250"/>
                        </a:spcBef>
                      </a:pP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55.7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58750" marB="0"/>
                </a:tc>
                <a:tc>
                  <a:txBody>
                    <a:bodyPr/>
                    <a:lstStyle/>
                    <a:p>
                      <a:pPr marR="592455" algn="r">
                        <a:lnSpc>
                          <a:spcPct val="100000"/>
                        </a:lnSpc>
                        <a:spcBef>
                          <a:spcPts val="1250"/>
                        </a:spcBef>
                      </a:pP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23.9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58750" marB="0"/>
                </a:tc>
                <a:tc>
                  <a:txBody>
                    <a:bodyPr/>
                    <a:lstStyle/>
                    <a:p>
                      <a:pPr marR="359410" algn="r">
                        <a:lnSpc>
                          <a:spcPct val="100000"/>
                        </a:lnSpc>
                        <a:spcBef>
                          <a:spcPts val="1250"/>
                        </a:spcBef>
                      </a:pPr>
                      <a:r>
                        <a:rPr sz="1800" spc="5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800" spc="-15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spc="5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5875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181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1971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44145" marB="0"/>
                </a:tc>
                <a:tc>
                  <a:txBody>
                    <a:bodyPr/>
                    <a:lstStyle/>
                    <a:p>
                      <a:pPr marL="389255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263,900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44145" marB="0"/>
                </a:tc>
                <a:tc>
                  <a:txBody>
                    <a:bodyPr/>
                    <a:lstStyle/>
                    <a:p>
                      <a:pPr marL="840740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29.6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44145" marB="0"/>
                </a:tc>
                <a:tc>
                  <a:txBody>
                    <a:bodyPr/>
                    <a:lstStyle/>
                    <a:p>
                      <a:pPr marR="592455" algn="r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50.5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44145" marB="0"/>
                </a:tc>
                <a:tc>
                  <a:txBody>
                    <a:bodyPr/>
                    <a:lstStyle/>
                    <a:p>
                      <a:pPr marR="302260" algn="r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sz="1800" spc="5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spc="-15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sz="1800" spc="5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90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4414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182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1981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44145" marB="0"/>
                </a:tc>
                <a:tc>
                  <a:txBody>
                    <a:bodyPr/>
                    <a:lstStyle/>
                    <a:p>
                      <a:pPr marL="389255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321.357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44145" marB="0"/>
                </a:tc>
                <a:tc>
                  <a:txBody>
                    <a:bodyPr/>
                    <a:lstStyle/>
                    <a:p>
                      <a:pPr marL="840740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33.2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44145" marB="0"/>
                </a:tc>
                <a:tc>
                  <a:txBody>
                    <a:bodyPr/>
                    <a:lstStyle/>
                    <a:p>
                      <a:pPr marR="592455" algn="r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46.2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44145" marB="0"/>
                </a:tc>
                <a:tc>
                  <a:txBody>
                    <a:bodyPr/>
                    <a:lstStyle/>
                    <a:p>
                      <a:pPr marR="359410" algn="r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sz="1800" spc="5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800" spc="-15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spc="5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4414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182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1991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44145" marB="0"/>
                </a:tc>
                <a:tc>
                  <a:txBody>
                    <a:bodyPr/>
                    <a:lstStyle/>
                    <a:p>
                      <a:pPr marL="389255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402,813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44145" marB="0"/>
                </a:tc>
                <a:tc>
                  <a:txBody>
                    <a:bodyPr/>
                    <a:lstStyle/>
                    <a:p>
                      <a:pPr marL="840740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34.5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44145" marB="0"/>
                </a:tc>
                <a:tc>
                  <a:txBody>
                    <a:bodyPr/>
                    <a:lstStyle/>
                    <a:p>
                      <a:pPr marR="592455" algn="r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43.6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44145" marB="0"/>
                </a:tc>
                <a:tc>
                  <a:txBody>
                    <a:bodyPr/>
                    <a:lstStyle/>
                    <a:p>
                      <a:pPr marR="359410" algn="r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sz="1800" spc="5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800" spc="-15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spc="5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9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4414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488">
                <a:tc>
                  <a:txBody>
                    <a:bodyPr/>
                    <a:lstStyle/>
                    <a:p>
                      <a:pPr marL="31750">
                        <a:lnSpc>
                          <a:spcPts val="2090"/>
                        </a:lnSpc>
                        <a:spcBef>
                          <a:spcPts val="1135"/>
                        </a:spcBef>
                      </a:pP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2001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44145" marB="0"/>
                </a:tc>
                <a:tc>
                  <a:txBody>
                    <a:bodyPr/>
                    <a:lstStyle/>
                    <a:p>
                      <a:pPr marL="389255">
                        <a:lnSpc>
                          <a:spcPts val="2090"/>
                        </a:lnSpc>
                        <a:spcBef>
                          <a:spcPts val="1135"/>
                        </a:spcBef>
                      </a:pP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494</a:t>
                      </a:r>
                      <a:r>
                        <a:rPr sz="1800" spc="-15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million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44145" marB="0"/>
                </a:tc>
                <a:tc>
                  <a:txBody>
                    <a:bodyPr/>
                    <a:lstStyle/>
                    <a:p>
                      <a:pPr marL="840740">
                        <a:lnSpc>
                          <a:spcPts val="2090"/>
                        </a:lnSpc>
                        <a:spcBef>
                          <a:spcPts val="1135"/>
                        </a:spcBef>
                      </a:pP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36.5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44145" marB="0"/>
                </a:tc>
                <a:tc>
                  <a:txBody>
                    <a:bodyPr/>
                    <a:lstStyle/>
                    <a:p>
                      <a:pPr marR="620395" algn="r">
                        <a:lnSpc>
                          <a:spcPts val="2090"/>
                        </a:lnSpc>
                        <a:spcBef>
                          <a:spcPts val="1135"/>
                        </a:spcBef>
                      </a:pP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43</a:t>
                      </a:r>
                      <a:r>
                        <a:rPr sz="1800" spc="5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44145" marB="0"/>
                </a:tc>
                <a:tc>
                  <a:txBody>
                    <a:bodyPr/>
                    <a:lstStyle/>
                    <a:p>
                      <a:pPr marR="359410" algn="r">
                        <a:lnSpc>
                          <a:spcPts val="2090"/>
                        </a:lnSpc>
                        <a:spcBef>
                          <a:spcPts val="1135"/>
                        </a:spcBef>
                      </a:pPr>
                      <a:r>
                        <a:rPr sz="1800" spc="5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800" spc="-15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spc="5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4414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1" name="object 41"/>
          <p:cNvSpPr txBox="1">
            <a:spLocks noGrp="1"/>
          </p:cNvSpPr>
          <p:nvPr>
            <p:ph type="sldNum" sz="quarter" idx="4294967295"/>
          </p:nvPr>
        </p:nvSpPr>
        <p:spPr>
          <a:xfrm>
            <a:off x="8478519" y="6464766"/>
            <a:ext cx="246379" cy="27241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40" name="object 40"/>
          <p:cNvSpPr txBox="1"/>
          <p:nvPr/>
        </p:nvSpPr>
        <p:spPr>
          <a:xfrm>
            <a:off x="2668270" y="6282690"/>
            <a:ext cx="53454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Source </a:t>
            </a:r>
            <a:r>
              <a:rPr sz="1800" dirty="0">
                <a:latin typeface="Arial"/>
                <a:cs typeface="Arial"/>
              </a:rPr>
              <a:t>: </a:t>
            </a:r>
            <a:r>
              <a:rPr sz="1800" spc="-5" dirty="0">
                <a:latin typeface="Arial"/>
                <a:cs typeface="Arial"/>
              </a:rPr>
              <a:t>Registrar </a:t>
            </a:r>
            <a:r>
              <a:rPr sz="1800" spc="-10" dirty="0">
                <a:latin typeface="Arial"/>
                <a:cs typeface="Arial"/>
              </a:rPr>
              <a:t>General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spc="-10" dirty="0">
                <a:latin typeface="Arial"/>
                <a:cs typeface="Arial"/>
              </a:rPr>
              <a:t>India, </a:t>
            </a:r>
            <a:r>
              <a:rPr sz="1800" spc="-5" dirty="0">
                <a:latin typeface="Arial"/>
                <a:cs typeface="Arial"/>
              </a:rPr>
              <a:t>New </a:t>
            </a:r>
            <a:r>
              <a:rPr sz="1800" spc="-10" dirty="0">
                <a:latin typeface="Arial"/>
                <a:cs typeface="Arial"/>
              </a:rPr>
              <a:t>Delhi,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2001</a:t>
            </a:r>
            <a:endParaRPr sz="1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417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5239" y="875423"/>
            <a:ext cx="625856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10" dirty="0">
                <a:solidFill>
                  <a:srgbClr val="CC0099"/>
                </a:solidFill>
                <a:latin typeface="Times New Roman"/>
                <a:cs typeface="Times New Roman"/>
              </a:rPr>
              <a:t>Women </a:t>
            </a:r>
            <a:r>
              <a:rPr sz="2800" b="1" dirty="0">
                <a:solidFill>
                  <a:srgbClr val="CC0099"/>
                </a:solidFill>
                <a:latin typeface="Times New Roman"/>
                <a:cs typeface="Times New Roman"/>
              </a:rPr>
              <a:t>– </a:t>
            </a:r>
            <a:r>
              <a:rPr sz="2800" b="1" spc="-5" dirty="0">
                <a:solidFill>
                  <a:srgbClr val="CC0099"/>
                </a:solidFill>
                <a:latin typeface="Times New Roman"/>
                <a:cs typeface="Times New Roman"/>
              </a:rPr>
              <a:t>Contribution </a:t>
            </a:r>
            <a:r>
              <a:rPr sz="2800" b="1" spc="-10" dirty="0">
                <a:solidFill>
                  <a:srgbClr val="CC0099"/>
                </a:solidFill>
                <a:latin typeface="Times New Roman"/>
                <a:cs typeface="Times New Roman"/>
              </a:rPr>
              <a:t>and</a:t>
            </a:r>
            <a:r>
              <a:rPr sz="2800" b="1" spc="-100" dirty="0">
                <a:solidFill>
                  <a:srgbClr val="CC009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CC0099"/>
                </a:solidFill>
                <a:latin typeface="Times New Roman"/>
                <a:cs typeface="Times New Roman"/>
              </a:rPr>
              <a:t>Status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58140" y="1590040"/>
            <a:ext cx="8447405" cy="331597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311150" marR="269875" indent="-273050">
              <a:lnSpc>
                <a:spcPts val="3030"/>
              </a:lnSpc>
              <a:spcBef>
                <a:spcPts val="475"/>
              </a:spcBef>
            </a:pPr>
            <a:r>
              <a:rPr sz="3975" baseline="6289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800" dirty="0">
                <a:solidFill>
                  <a:srgbClr val="0066CC"/>
                </a:solidFill>
                <a:latin typeface="Times New Roman"/>
                <a:cs typeface="Times New Roman"/>
              </a:rPr>
              <a:t>Women </a:t>
            </a:r>
            <a:r>
              <a:rPr sz="2800" spc="-5" dirty="0">
                <a:solidFill>
                  <a:srgbClr val="0066CC"/>
                </a:solidFill>
                <a:latin typeface="Times New Roman"/>
                <a:cs typeface="Times New Roman"/>
              </a:rPr>
              <a:t>contribute </a:t>
            </a:r>
            <a:r>
              <a:rPr sz="2800" dirty="0">
                <a:solidFill>
                  <a:srgbClr val="0066CC"/>
                </a:solidFill>
                <a:latin typeface="Times New Roman"/>
                <a:cs typeface="Times New Roman"/>
              </a:rPr>
              <a:t>to </a:t>
            </a:r>
            <a:r>
              <a:rPr sz="2800" spc="-5" dirty="0">
                <a:solidFill>
                  <a:srgbClr val="0066CC"/>
                </a:solidFill>
                <a:latin typeface="Times New Roman"/>
                <a:cs typeface="Times New Roman"/>
              </a:rPr>
              <a:t>two-thirds </a:t>
            </a:r>
            <a:r>
              <a:rPr sz="2800" dirty="0">
                <a:solidFill>
                  <a:srgbClr val="0066CC"/>
                </a:solidFill>
                <a:latin typeface="Times New Roman"/>
                <a:cs typeface="Times New Roman"/>
              </a:rPr>
              <a:t>of the world’s </a:t>
            </a:r>
            <a:r>
              <a:rPr sz="2800" spc="-5" dirty="0">
                <a:solidFill>
                  <a:srgbClr val="0066CC"/>
                </a:solidFill>
                <a:latin typeface="Times New Roman"/>
                <a:cs typeface="Times New Roman"/>
              </a:rPr>
              <a:t>work  </a:t>
            </a:r>
            <a:r>
              <a:rPr sz="2800" dirty="0">
                <a:solidFill>
                  <a:srgbClr val="0066CC"/>
                </a:solidFill>
                <a:latin typeface="Times New Roman"/>
                <a:cs typeface="Times New Roman"/>
              </a:rPr>
              <a:t>hours, produce 50 per </a:t>
            </a:r>
            <a:r>
              <a:rPr sz="2800" spc="-10" dirty="0">
                <a:solidFill>
                  <a:srgbClr val="0066CC"/>
                </a:solidFill>
                <a:latin typeface="Times New Roman"/>
                <a:cs typeface="Times New Roman"/>
              </a:rPr>
              <a:t>cent </a:t>
            </a:r>
            <a:r>
              <a:rPr sz="2800" dirty="0">
                <a:solidFill>
                  <a:srgbClr val="0066CC"/>
                </a:solidFill>
                <a:latin typeface="Times New Roman"/>
                <a:cs typeface="Times New Roman"/>
              </a:rPr>
              <a:t>of the world’s food</a:t>
            </a:r>
            <a:r>
              <a:rPr sz="2800" spc="-110" dirty="0">
                <a:solidFill>
                  <a:srgbClr val="0066CC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66CC"/>
                </a:solidFill>
                <a:latin typeface="Times New Roman"/>
                <a:cs typeface="Times New Roman"/>
              </a:rPr>
              <a:t>supplies</a:t>
            </a:r>
            <a:endParaRPr sz="2800">
              <a:latin typeface="Times New Roman"/>
              <a:cs typeface="Times New Roman"/>
            </a:endParaRPr>
          </a:p>
          <a:p>
            <a:pPr marL="311150" marR="30480" indent="-273050">
              <a:lnSpc>
                <a:spcPts val="3030"/>
              </a:lnSpc>
              <a:spcBef>
                <a:spcPts val="680"/>
              </a:spcBef>
            </a:pPr>
            <a:r>
              <a:rPr sz="3975" baseline="6289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800" dirty="0">
                <a:latin typeface="Times New Roman"/>
                <a:cs typeface="Times New Roman"/>
              </a:rPr>
              <a:t>Women </a:t>
            </a:r>
            <a:r>
              <a:rPr sz="2800" spc="-5" dirty="0">
                <a:latin typeface="Times New Roman"/>
                <a:cs typeface="Times New Roman"/>
              </a:rPr>
              <a:t>work </a:t>
            </a:r>
            <a:r>
              <a:rPr sz="2800" dirty="0">
                <a:latin typeface="Times New Roman"/>
                <a:cs typeface="Times New Roman"/>
              </a:rPr>
              <a:t>in </a:t>
            </a:r>
            <a:r>
              <a:rPr sz="2800" spc="-5" dirty="0">
                <a:latin typeface="Times New Roman"/>
                <a:cs typeface="Times New Roman"/>
              </a:rPr>
              <a:t>fields, take care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10" dirty="0">
                <a:latin typeface="Times New Roman"/>
                <a:cs typeface="Times New Roman"/>
              </a:rPr>
              <a:t>families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spc="-10" dirty="0">
                <a:latin typeface="Times New Roman"/>
                <a:cs typeface="Times New Roman"/>
              </a:rPr>
              <a:t>manage  </a:t>
            </a:r>
            <a:r>
              <a:rPr sz="2800" dirty="0">
                <a:latin typeface="Times New Roman"/>
                <a:cs typeface="Times New Roman"/>
              </a:rPr>
              <a:t>household</a:t>
            </a:r>
            <a:endParaRPr sz="2800">
              <a:latin typeface="Times New Roman"/>
              <a:cs typeface="Times New Roman"/>
            </a:endParaRPr>
          </a:p>
          <a:p>
            <a:pPr marL="311150" marR="339090" indent="-273050">
              <a:lnSpc>
                <a:spcPct val="90000"/>
              </a:lnSpc>
              <a:spcBef>
                <a:spcPts val="640"/>
              </a:spcBef>
            </a:pPr>
            <a:r>
              <a:rPr sz="3975" spc="-7" baseline="6289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800" spc="-5" dirty="0">
                <a:solidFill>
                  <a:srgbClr val="006699"/>
                </a:solidFill>
                <a:latin typeface="Times New Roman"/>
                <a:cs typeface="Times New Roman"/>
              </a:rPr>
              <a:t>Despite </a:t>
            </a:r>
            <a:r>
              <a:rPr sz="2800" dirty="0">
                <a:solidFill>
                  <a:srgbClr val="006699"/>
                </a:solidFill>
                <a:latin typeface="Times New Roman"/>
                <a:cs typeface="Times New Roman"/>
              </a:rPr>
              <a:t>the </a:t>
            </a:r>
            <a:r>
              <a:rPr sz="2800" spc="-5" dirty="0">
                <a:solidFill>
                  <a:srgbClr val="006699"/>
                </a:solidFill>
                <a:latin typeface="Times New Roman"/>
                <a:cs typeface="Times New Roman"/>
              </a:rPr>
              <a:t>services rendered </a:t>
            </a:r>
            <a:r>
              <a:rPr sz="2800" dirty="0">
                <a:solidFill>
                  <a:srgbClr val="006699"/>
                </a:solidFill>
                <a:latin typeface="Times New Roman"/>
                <a:cs typeface="Times New Roman"/>
              </a:rPr>
              <a:t>by </a:t>
            </a:r>
            <a:r>
              <a:rPr sz="2800" spc="-10" dirty="0">
                <a:solidFill>
                  <a:srgbClr val="006699"/>
                </a:solidFill>
                <a:latin typeface="Times New Roman"/>
                <a:cs typeface="Times New Roman"/>
              </a:rPr>
              <a:t>women </a:t>
            </a:r>
            <a:r>
              <a:rPr sz="2800" dirty="0">
                <a:solidFill>
                  <a:srgbClr val="006699"/>
                </a:solidFill>
                <a:latin typeface="Times New Roman"/>
                <a:cs typeface="Times New Roman"/>
              </a:rPr>
              <a:t>in the </a:t>
            </a:r>
            <a:r>
              <a:rPr sz="2800" spc="-10" dirty="0">
                <a:solidFill>
                  <a:srgbClr val="006699"/>
                </a:solidFill>
                <a:latin typeface="Times New Roman"/>
                <a:cs typeface="Times New Roman"/>
              </a:rPr>
              <a:t>family  </a:t>
            </a:r>
            <a:r>
              <a:rPr sz="2800" spc="-5" dirty="0">
                <a:solidFill>
                  <a:srgbClr val="006699"/>
                </a:solidFill>
                <a:latin typeface="Times New Roman"/>
                <a:cs typeface="Times New Roman"/>
              </a:rPr>
              <a:t>and work place, </a:t>
            </a:r>
            <a:r>
              <a:rPr sz="2800" dirty="0">
                <a:solidFill>
                  <a:srgbClr val="006699"/>
                </a:solidFill>
                <a:latin typeface="Times New Roman"/>
                <a:cs typeface="Times New Roman"/>
              </a:rPr>
              <a:t>they </a:t>
            </a:r>
            <a:r>
              <a:rPr sz="2800" spc="-10" dirty="0">
                <a:solidFill>
                  <a:srgbClr val="006699"/>
                </a:solidFill>
                <a:latin typeface="Times New Roman"/>
                <a:cs typeface="Times New Roman"/>
              </a:rPr>
              <a:t>make </a:t>
            </a:r>
            <a:r>
              <a:rPr sz="2800" dirty="0">
                <a:solidFill>
                  <a:srgbClr val="006699"/>
                </a:solidFill>
                <a:latin typeface="Times New Roman"/>
                <a:cs typeface="Times New Roman"/>
              </a:rPr>
              <a:t>up </a:t>
            </a:r>
            <a:r>
              <a:rPr sz="2800" spc="-5" dirty="0">
                <a:solidFill>
                  <a:srgbClr val="006699"/>
                </a:solidFill>
                <a:latin typeface="Times New Roman"/>
                <a:cs typeface="Times New Roman"/>
              </a:rPr>
              <a:t>for nearly </a:t>
            </a:r>
            <a:r>
              <a:rPr sz="2800" dirty="0">
                <a:solidFill>
                  <a:srgbClr val="006699"/>
                </a:solidFill>
                <a:latin typeface="Times New Roman"/>
                <a:cs typeface="Times New Roman"/>
              </a:rPr>
              <a:t>70 per </a:t>
            </a:r>
            <a:r>
              <a:rPr sz="2800" spc="-10" dirty="0">
                <a:solidFill>
                  <a:srgbClr val="006699"/>
                </a:solidFill>
                <a:latin typeface="Times New Roman"/>
                <a:cs typeface="Times New Roman"/>
              </a:rPr>
              <a:t>cent </a:t>
            </a:r>
            <a:r>
              <a:rPr sz="2800" dirty="0">
                <a:solidFill>
                  <a:srgbClr val="006699"/>
                </a:solidFill>
                <a:latin typeface="Times New Roman"/>
                <a:cs typeface="Times New Roman"/>
              </a:rPr>
              <a:t>of  the </a:t>
            </a:r>
            <a:r>
              <a:rPr sz="2800" spc="-5" dirty="0">
                <a:solidFill>
                  <a:srgbClr val="006699"/>
                </a:solidFill>
                <a:latin typeface="Times New Roman"/>
                <a:cs typeface="Times New Roman"/>
              </a:rPr>
              <a:t>world’s </a:t>
            </a:r>
            <a:r>
              <a:rPr sz="2800" dirty="0">
                <a:solidFill>
                  <a:srgbClr val="006699"/>
                </a:solidFill>
                <a:latin typeface="Times New Roman"/>
                <a:cs typeface="Times New Roman"/>
              </a:rPr>
              <a:t>poor </a:t>
            </a:r>
            <a:r>
              <a:rPr sz="2800" spc="-5" dirty="0">
                <a:solidFill>
                  <a:srgbClr val="006699"/>
                </a:solidFill>
                <a:latin typeface="Times New Roman"/>
                <a:cs typeface="Times New Roman"/>
              </a:rPr>
              <a:t>and more </a:t>
            </a:r>
            <a:r>
              <a:rPr sz="2800" dirty="0">
                <a:solidFill>
                  <a:srgbClr val="006699"/>
                </a:solidFill>
                <a:latin typeface="Times New Roman"/>
                <a:cs typeface="Times New Roman"/>
              </a:rPr>
              <a:t>than 65 per </a:t>
            </a:r>
            <a:r>
              <a:rPr sz="2800" spc="-5" dirty="0">
                <a:solidFill>
                  <a:srgbClr val="006699"/>
                </a:solidFill>
                <a:latin typeface="Times New Roman"/>
                <a:cs typeface="Times New Roman"/>
              </a:rPr>
              <a:t>cent </a:t>
            </a:r>
            <a:r>
              <a:rPr sz="2800" dirty="0">
                <a:solidFill>
                  <a:srgbClr val="006699"/>
                </a:solidFill>
                <a:latin typeface="Times New Roman"/>
                <a:cs typeface="Times New Roman"/>
              </a:rPr>
              <a:t>of the  </a:t>
            </a:r>
            <a:r>
              <a:rPr sz="2800" spc="-5" dirty="0">
                <a:solidFill>
                  <a:srgbClr val="006699"/>
                </a:solidFill>
                <a:latin typeface="Times New Roman"/>
                <a:cs typeface="Times New Roman"/>
              </a:rPr>
              <a:t>illiterates</a:t>
            </a:r>
            <a:endParaRPr sz="2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66611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700" y="947420"/>
            <a:ext cx="878840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0C0C0C"/>
                </a:solidFill>
              </a:rPr>
              <a:t>Share of Farm </a:t>
            </a:r>
            <a:r>
              <a:rPr sz="3200" spc="10" dirty="0">
                <a:solidFill>
                  <a:srgbClr val="0C0C0C"/>
                </a:solidFill>
              </a:rPr>
              <a:t>Women </a:t>
            </a:r>
            <a:r>
              <a:rPr sz="3200" spc="-5" dirty="0">
                <a:solidFill>
                  <a:srgbClr val="0C0C0C"/>
                </a:solidFill>
              </a:rPr>
              <a:t>in </a:t>
            </a:r>
            <a:r>
              <a:rPr sz="3200" dirty="0">
                <a:solidFill>
                  <a:srgbClr val="0C0C0C"/>
                </a:solidFill>
              </a:rPr>
              <a:t>Agricultural</a:t>
            </a:r>
            <a:r>
              <a:rPr sz="3200" spc="-15" dirty="0">
                <a:solidFill>
                  <a:srgbClr val="0C0C0C"/>
                </a:solidFill>
              </a:rPr>
              <a:t> </a:t>
            </a:r>
            <a:r>
              <a:rPr sz="3200" dirty="0">
                <a:solidFill>
                  <a:srgbClr val="0C0C0C"/>
                </a:solidFill>
              </a:rPr>
              <a:t>Operations</a:t>
            </a:r>
            <a:endParaRPr sz="32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4294967295"/>
          </p:nvPr>
        </p:nvSpPr>
        <p:spPr>
          <a:xfrm>
            <a:off x="8478519" y="6464766"/>
            <a:ext cx="246379" cy="27241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7200" y="1935479"/>
          <a:ext cx="8230234" cy="30899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26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3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975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Activity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466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000" b="1" spc="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Involvement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(percentage</a:t>
                      </a:r>
                      <a:r>
                        <a:rPr sz="2000" b="1" spc="-2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10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solidFill>
                      <a:srgbClr val="0E6E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marL="115062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Land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preparation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solidFill>
                      <a:srgbClr val="CCD4E9"/>
                    </a:solidFill>
                  </a:tcPr>
                </a:tc>
                <a:tc>
                  <a:txBody>
                    <a:bodyPr/>
                    <a:lstStyle/>
                    <a:p>
                      <a:pPr marR="10541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32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solidFill>
                      <a:srgbClr val="CCD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marL="95631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Sowing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20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cleaning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solidFill>
                      <a:srgbClr val="E6EAF4"/>
                    </a:solidFill>
                  </a:tcPr>
                </a:tc>
                <a:tc>
                  <a:txBody>
                    <a:bodyPr/>
                    <a:lstStyle/>
                    <a:p>
                      <a:pPr marR="10541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80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solidFill>
                      <a:srgbClr val="E6E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marL="90551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Intercultural activities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solidFill>
                      <a:srgbClr val="CCD4E9"/>
                    </a:solidFill>
                  </a:tcPr>
                </a:tc>
                <a:tc>
                  <a:txBody>
                    <a:bodyPr/>
                    <a:lstStyle/>
                    <a:p>
                      <a:pPr marR="10541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86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solidFill>
                      <a:srgbClr val="CCD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0909">
                <a:tc>
                  <a:txBody>
                    <a:bodyPr/>
                    <a:lstStyle/>
                    <a:p>
                      <a:pPr marL="580390" marR="458470" indent="-231140">
                        <a:lnSpc>
                          <a:spcPts val="2220"/>
                        </a:lnSpc>
                        <a:spcBef>
                          <a:spcPts val="380"/>
                        </a:spcBef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Harvesting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–reaping, winnowing,  drying,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cleaning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storage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48260" marB="0">
                    <a:solidFill>
                      <a:srgbClr val="E6EAF4"/>
                    </a:solidFill>
                  </a:tcPr>
                </a:tc>
                <a:tc>
                  <a:txBody>
                    <a:bodyPr/>
                    <a:lstStyle/>
                    <a:p>
                      <a:pPr marR="10541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84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solidFill>
                      <a:srgbClr val="E6E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9844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6305</TotalTime>
  <Words>555</Words>
  <Application>Microsoft Office PowerPoint</Application>
  <PresentationFormat>On-screen Show (4:3)</PresentationFormat>
  <Paragraphs>166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Carlito</vt:lpstr>
      <vt:lpstr>Times New Roman</vt:lpstr>
      <vt:lpstr>Trebuchet MS</vt:lpstr>
      <vt:lpstr>UnDotum</vt:lpstr>
      <vt:lpstr>Office Theme</vt:lpstr>
      <vt:lpstr>PowerPoint Presentation</vt:lpstr>
      <vt:lpstr>Entereprise Integration: women in agriculture and livestock</vt:lpstr>
      <vt:lpstr>Status of women worldwide </vt:lpstr>
      <vt:lpstr>Cont…</vt:lpstr>
      <vt:lpstr>Status of women in India</vt:lpstr>
      <vt:lpstr>Cont…….</vt:lpstr>
      <vt:lpstr>Distribution of women workers in India</vt:lpstr>
      <vt:lpstr>Women – Contribution and Status</vt:lpstr>
      <vt:lpstr>Share of Farm Women in Agricultural Operations</vt:lpstr>
      <vt:lpstr>Time and Energy Distribution by Rural Women</vt:lpstr>
      <vt:lpstr>Why women in agriculture?</vt:lpstr>
      <vt:lpstr>Importance of women in agriculture</vt:lpstr>
      <vt:lpstr>Multi-Dimensional Role of Women</vt:lpstr>
      <vt:lpstr>Cont…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Economics</dc:title>
  <dc:creator>SONY</dc:creator>
  <cp:lastModifiedBy>HP</cp:lastModifiedBy>
  <cp:revision>296</cp:revision>
  <dcterms:created xsi:type="dcterms:W3CDTF">2020-01-10T02:05:01Z</dcterms:created>
  <dcterms:modified xsi:type="dcterms:W3CDTF">2020-11-10T05:17:39Z</dcterms:modified>
</cp:coreProperties>
</file>