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307" r:id="rId2"/>
    <p:sldId id="332" r:id="rId3"/>
    <p:sldId id="325" r:id="rId4"/>
    <p:sldId id="326" r:id="rId5"/>
    <p:sldId id="327" r:id="rId6"/>
    <p:sldId id="328" r:id="rId7"/>
    <p:sldId id="329" r:id="rId8"/>
    <p:sldId id="330" r:id="rId9"/>
    <p:sldId id="33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A8574D-52D8-4609-BAC6-9DDC9D02FFD7}" type="datetimeFigureOut">
              <a:rPr lang="en-IN" smtClean="0"/>
              <a:pPr/>
              <a:t>30-11-2020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8F278A-C0D0-42DE-B328-A27CDF71FD35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104265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8F278A-C0D0-42DE-B328-A27CDF71FD35}" type="slidenum">
              <a:rPr lang="en-IN" smtClean="0"/>
              <a:pPr/>
              <a:t>3</a:t>
            </a:fld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30/11/2020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30/11/2020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30/11/2020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30/11/2020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30/11/2020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30/11/2020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30/11/2020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30/11/2020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30/11/2020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30/11/2020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30/11/2020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44641-F14D-497F-9CCC-8B19FE0F35AC}" type="datetimeFigureOut">
              <a:rPr lang="en-US" smtClean="0"/>
              <a:pPr/>
              <a:t>30/11/2020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228600"/>
            <a:ext cx="8382000" cy="6400800"/>
          </a:xfrm>
        </p:spPr>
        <p:txBody>
          <a:bodyPr>
            <a:normAutofit/>
          </a:bodyPr>
          <a:lstStyle/>
          <a:p>
            <a:r>
              <a:rPr lang="en-IN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AHE 611 </a:t>
            </a:r>
            <a:r>
              <a:rPr lang="en-IN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(GENDER AND LIVESTOCK DEVELOPMENT </a:t>
            </a:r>
            <a:r>
              <a:rPr lang="en-IN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  <a:endParaRPr lang="en-IN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26/11/2020</a:t>
            </a:r>
            <a:endParaRPr lang="en-IN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Dr. </a:t>
            </a:r>
            <a:r>
              <a:rPr lang="en-IN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Pankaj Kumar</a:t>
            </a:r>
          </a:p>
          <a:p>
            <a:r>
              <a:rPr lang="en-IN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Department of Veterinary &amp; Animal Husbandry Extension Education, BVC</a:t>
            </a:r>
            <a:endParaRPr lang="en-IN" sz="28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295400" y="1295400"/>
            <a:ext cx="3200400" cy="1752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295400" y="3048000"/>
            <a:ext cx="3200400" cy="18028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495800" y="3048000"/>
            <a:ext cx="3175000" cy="18028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622354" y="1143000"/>
            <a:ext cx="3023491" cy="1752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6965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US" dirty="0" smtClean="0"/>
              <a:t>     </a:t>
            </a:r>
            <a:r>
              <a:rPr lang="en-US" sz="4400" dirty="0" smtClean="0">
                <a:solidFill>
                  <a:srgbClr val="C00000"/>
                </a:solidFill>
                <a:latin typeface="Aardvark" pitchFamily="2" charset="0"/>
              </a:rPr>
              <a:t>WOMEN EMPOWERMENT IN LIVESTOCK</a:t>
            </a:r>
            <a:endParaRPr lang="en-US" dirty="0">
              <a:solidFill>
                <a:srgbClr val="C00000"/>
              </a:solidFill>
              <a:latin typeface="Aardvark" pitchFamily="2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85239" y="875423"/>
            <a:ext cx="625856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endParaRPr sz="2800" b="1" spc="-5" dirty="0">
              <a:solidFill>
                <a:srgbClr val="CC0099"/>
              </a:solidFill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58140" y="1590040"/>
            <a:ext cx="8447405" cy="3315970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311150" marR="269875" indent="-273050">
              <a:lnSpc>
                <a:spcPts val="3030"/>
              </a:lnSpc>
              <a:spcBef>
                <a:spcPts val="475"/>
              </a:spcBef>
            </a:pPr>
            <a:r>
              <a:rPr sz="3975" baseline="6289" dirty="0">
                <a:solidFill>
                  <a:srgbClr val="0ACFD8"/>
                </a:solidFill>
                <a:latin typeface="UnDotum"/>
                <a:cs typeface="UnDotum"/>
              </a:rPr>
              <a:t></a:t>
            </a:r>
            <a:r>
              <a:rPr sz="2800" dirty="0">
                <a:solidFill>
                  <a:srgbClr val="0066CC"/>
                </a:solidFill>
                <a:latin typeface="Times New Roman"/>
                <a:cs typeface="Times New Roman"/>
              </a:rPr>
              <a:t>Women </a:t>
            </a:r>
            <a:r>
              <a:rPr sz="2800" spc="-5" dirty="0">
                <a:solidFill>
                  <a:srgbClr val="0066CC"/>
                </a:solidFill>
                <a:latin typeface="Times New Roman"/>
                <a:cs typeface="Times New Roman"/>
              </a:rPr>
              <a:t>contribute </a:t>
            </a:r>
            <a:r>
              <a:rPr sz="2800" dirty="0">
                <a:solidFill>
                  <a:srgbClr val="0066CC"/>
                </a:solidFill>
                <a:latin typeface="Times New Roman"/>
                <a:cs typeface="Times New Roman"/>
              </a:rPr>
              <a:t>to </a:t>
            </a:r>
            <a:r>
              <a:rPr sz="2800" spc="-5" dirty="0">
                <a:solidFill>
                  <a:srgbClr val="0066CC"/>
                </a:solidFill>
                <a:latin typeface="Times New Roman"/>
                <a:cs typeface="Times New Roman"/>
              </a:rPr>
              <a:t>two-thirds </a:t>
            </a:r>
            <a:r>
              <a:rPr sz="2800" dirty="0">
                <a:solidFill>
                  <a:srgbClr val="0066CC"/>
                </a:solidFill>
                <a:latin typeface="Times New Roman"/>
                <a:cs typeface="Times New Roman"/>
              </a:rPr>
              <a:t>of the world’s </a:t>
            </a:r>
            <a:r>
              <a:rPr sz="2800" spc="-5" dirty="0">
                <a:solidFill>
                  <a:srgbClr val="0066CC"/>
                </a:solidFill>
                <a:latin typeface="Times New Roman"/>
                <a:cs typeface="Times New Roman"/>
              </a:rPr>
              <a:t>work  </a:t>
            </a:r>
            <a:r>
              <a:rPr sz="2800" dirty="0">
                <a:solidFill>
                  <a:srgbClr val="0066CC"/>
                </a:solidFill>
                <a:latin typeface="Times New Roman"/>
                <a:cs typeface="Times New Roman"/>
              </a:rPr>
              <a:t>hours, produce 50 per </a:t>
            </a:r>
            <a:r>
              <a:rPr sz="2800" spc="-10" dirty="0">
                <a:solidFill>
                  <a:srgbClr val="0066CC"/>
                </a:solidFill>
                <a:latin typeface="Times New Roman"/>
                <a:cs typeface="Times New Roman"/>
              </a:rPr>
              <a:t>cent </a:t>
            </a:r>
            <a:r>
              <a:rPr sz="2800" dirty="0">
                <a:solidFill>
                  <a:srgbClr val="0066CC"/>
                </a:solidFill>
                <a:latin typeface="Times New Roman"/>
                <a:cs typeface="Times New Roman"/>
              </a:rPr>
              <a:t>of the world’s food</a:t>
            </a:r>
            <a:r>
              <a:rPr sz="2800" spc="-11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800" spc="-5" dirty="0">
                <a:solidFill>
                  <a:srgbClr val="0066CC"/>
                </a:solidFill>
                <a:latin typeface="Times New Roman"/>
                <a:cs typeface="Times New Roman"/>
              </a:rPr>
              <a:t>supplies</a:t>
            </a:r>
            <a:endParaRPr sz="2800">
              <a:latin typeface="Times New Roman"/>
              <a:cs typeface="Times New Roman"/>
            </a:endParaRPr>
          </a:p>
          <a:p>
            <a:pPr marL="311150" marR="30480" indent="-273050">
              <a:lnSpc>
                <a:spcPts val="3030"/>
              </a:lnSpc>
              <a:spcBef>
                <a:spcPts val="680"/>
              </a:spcBef>
            </a:pPr>
            <a:r>
              <a:rPr sz="3975" baseline="6289" dirty="0">
                <a:solidFill>
                  <a:srgbClr val="0ACFD8"/>
                </a:solidFill>
                <a:latin typeface="UnDotum"/>
                <a:cs typeface="UnDotum"/>
              </a:rPr>
              <a:t></a:t>
            </a:r>
            <a:r>
              <a:rPr sz="2800" dirty="0">
                <a:latin typeface="Times New Roman"/>
                <a:cs typeface="Times New Roman"/>
              </a:rPr>
              <a:t>Women </a:t>
            </a:r>
            <a:r>
              <a:rPr sz="2800" spc="-5" dirty="0">
                <a:latin typeface="Times New Roman"/>
                <a:cs typeface="Times New Roman"/>
              </a:rPr>
              <a:t>work </a:t>
            </a:r>
            <a:r>
              <a:rPr sz="2800" dirty="0">
                <a:latin typeface="Times New Roman"/>
                <a:cs typeface="Times New Roman"/>
              </a:rPr>
              <a:t>in </a:t>
            </a:r>
            <a:r>
              <a:rPr sz="2800" spc="-5" dirty="0">
                <a:latin typeface="Times New Roman"/>
                <a:cs typeface="Times New Roman"/>
              </a:rPr>
              <a:t>fields, take care </a:t>
            </a:r>
            <a:r>
              <a:rPr sz="2800" dirty="0">
                <a:latin typeface="Times New Roman"/>
                <a:cs typeface="Times New Roman"/>
              </a:rPr>
              <a:t>of </a:t>
            </a:r>
            <a:r>
              <a:rPr sz="2800" spc="-10" dirty="0">
                <a:latin typeface="Times New Roman"/>
                <a:cs typeface="Times New Roman"/>
              </a:rPr>
              <a:t>families </a:t>
            </a:r>
            <a:r>
              <a:rPr sz="2800" spc="-5" dirty="0">
                <a:latin typeface="Times New Roman"/>
                <a:cs typeface="Times New Roman"/>
              </a:rPr>
              <a:t>and </a:t>
            </a:r>
            <a:r>
              <a:rPr sz="2800" spc="-10" dirty="0">
                <a:latin typeface="Times New Roman"/>
                <a:cs typeface="Times New Roman"/>
              </a:rPr>
              <a:t>manage  </a:t>
            </a:r>
            <a:r>
              <a:rPr sz="2800" dirty="0">
                <a:latin typeface="Times New Roman"/>
                <a:cs typeface="Times New Roman"/>
              </a:rPr>
              <a:t>household</a:t>
            </a:r>
            <a:endParaRPr sz="2800">
              <a:latin typeface="Times New Roman"/>
              <a:cs typeface="Times New Roman"/>
            </a:endParaRPr>
          </a:p>
          <a:p>
            <a:pPr marL="311150" marR="339090" indent="-273050">
              <a:lnSpc>
                <a:spcPct val="90000"/>
              </a:lnSpc>
              <a:spcBef>
                <a:spcPts val="640"/>
              </a:spcBef>
            </a:pPr>
            <a:r>
              <a:rPr sz="3975" spc="-7" baseline="6289" dirty="0">
                <a:solidFill>
                  <a:srgbClr val="0ACFD8"/>
                </a:solidFill>
                <a:latin typeface="UnDotum"/>
                <a:cs typeface="UnDotum"/>
              </a:rPr>
              <a:t>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Despite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the 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services rendered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by </a:t>
            </a:r>
            <a:r>
              <a:rPr sz="2800" spc="-10" dirty="0">
                <a:solidFill>
                  <a:srgbClr val="006699"/>
                </a:solidFill>
                <a:latin typeface="Times New Roman"/>
                <a:cs typeface="Times New Roman"/>
              </a:rPr>
              <a:t>women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in the </a:t>
            </a:r>
            <a:r>
              <a:rPr sz="2800" spc="-10" dirty="0">
                <a:solidFill>
                  <a:srgbClr val="006699"/>
                </a:solidFill>
                <a:latin typeface="Times New Roman"/>
                <a:cs typeface="Times New Roman"/>
              </a:rPr>
              <a:t>family  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and work place,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they </a:t>
            </a:r>
            <a:r>
              <a:rPr sz="2800" spc="-10" dirty="0">
                <a:solidFill>
                  <a:srgbClr val="006699"/>
                </a:solidFill>
                <a:latin typeface="Times New Roman"/>
                <a:cs typeface="Times New Roman"/>
              </a:rPr>
              <a:t>make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up 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for nearly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70 per </a:t>
            </a:r>
            <a:r>
              <a:rPr sz="2800" spc="-10" dirty="0">
                <a:solidFill>
                  <a:srgbClr val="006699"/>
                </a:solidFill>
                <a:latin typeface="Times New Roman"/>
                <a:cs typeface="Times New Roman"/>
              </a:rPr>
              <a:t>cent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of  the 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world’s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poor 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and more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than 65 per 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cent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of the  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illiterates</a:t>
            </a:r>
            <a:endParaRPr sz="28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66116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9700" y="947420"/>
            <a:ext cx="8788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0C0C0C"/>
                </a:solidFill>
              </a:rPr>
              <a:t>Share of Farm </a:t>
            </a:r>
            <a:r>
              <a:rPr sz="3200" spc="10" dirty="0">
                <a:solidFill>
                  <a:srgbClr val="0C0C0C"/>
                </a:solidFill>
              </a:rPr>
              <a:t>Women </a:t>
            </a:r>
            <a:r>
              <a:rPr sz="3200" spc="-5" dirty="0">
                <a:solidFill>
                  <a:srgbClr val="0C0C0C"/>
                </a:solidFill>
              </a:rPr>
              <a:t>in </a:t>
            </a:r>
            <a:r>
              <a:rPr sz="3200" dirty="0">
                <a:solidFill>
                  <a:srgbClr val="0C0C0C"/>
                </a:solidFill>
              </a:rPr>
              <a:t>Agricultural</a:t>
            </a:r>
            <a:r>
              <a:rPr sz="3200" spc="-15" dirty="0">
                <a:solidFill>
                  <a:srgbClr val="0C0C0C"/>
                </a:solidFill>
              </a:rPr>
              <a:t> </a:t>
            </a:r>
            <a:r>
              <a:rPr sz="3200" dirty="0">
                <a:solidFill>
                  <a:srgbClr val="0C0C0C"/>
                </a:solidFill>
              </a:rPr>
              <a:t>Operations</a:t>
            </a:r>
            <a:endParaRPr sz="32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pPr marL="38100">
                <a:lnSpc>
                  <a:spcPts val="1425"/>
                </a:lnSpc>
              </a:pPr>
              <a:t>4</a:t>
            </a:fld>
            <a:endParaRPr dirty="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57200" y="1935479"/>
          <a:ext cx="8230234" cy="308990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2656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003674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539750">
                <a:tc>
                  <a:txBody>
                    <a:bodyPr/>
                    <a:lstStyle/>
                    <a:p>
                      <a:pPr marL="90170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20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Activity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34290" marB="0">
                    <a:solidFill>
                      <a:srgbClr val="0E6EC5"/>
                    </a:solidFill>
                  </a:tcPr>
                </a:tc>
                <a:tc>
                  <a:txBody>
                    <a:bodyPr/>
                    <a:lstStyle/>
                    <a:p>
                      <a:pPr marL="466090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2000" b="1" spc="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Involvement </a:t>
                      </a:r>
                      <a:r>
                        <a:rPr sz="20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(percentage</a:t>
                      </a:r>
                      <a:r>
                        <a:rPr sz="2000" b="1" spc="-2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000" b="1" spc="10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34290" marB="0">
                    <a:solidFill>
                      <a:srgbClr val="0E6EC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539750">
                <a:tc>
                  <a:txBody>
                    <a:bodyPr/>
                    <a:lstStyle/>
                    <a:p>
                      <a:pPr marL="115062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Land 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preparation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R="105410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32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solidFill>
                      <a:srgbClr val="CC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539750">
                <a:tc>
                  <a:txBody>
                    <a:bodyPr/>
                    <a:lstStyle/>
                    <a:p>
                      <a:pPr marL="95631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2000" spc="-5" dirty="0">
                          <a:latin typeface="Times New Roman"/>
                          <a:cs typeface="Times New Roman"/>
                        </a:rPr>
                        <a:t>Sowing 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0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cleaning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905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R="105410"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80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9050" marB="0">
                    <a:solidFill>
                      <a:srgbClr val="E6EA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539750">
                <a:tc>
                  <a:txBody>
                    <a:bodyPr/>
                    <a:lstStyle/>
                    <a:p>
                      <a:pPr marL="90551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2000" spc="-5" dirty="0">
                          <a:latin typeface="Times New Roman"/>
                          <a:cs typeface="Times New Roman"/>
                        </a:rPr>
                        <a:t>Intercultural activities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905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R="105410"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86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9050" marB="0">
                    <a:solidFill>
                      <a:srgbClr val="CC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930909">
                <a:tc>
                  <a:txBody>
                    <a:bodyPr/>
                    <a:lstStyle/>
                    <a:p>
                      <a:pPr marL="580390" marR="458470" indent="-231140">
                        <a:lnSpc>
                          <a:spcPts val="2220"/>
                        </a:lnSpc>
                        <a:spcBef>
                          <a:spcPts val="380"/>
                        </a:spcBef>
                      </a:pPr>
                      <a:r>
                        <a:rPr sz="2000" spc="-5" dirty="0">
                          <a:latin typeface="Times New Roman"/>
                          <a:cs typeface="Times New Roman"/>
                        </a:rPr>
                        <a:t>Harvesting 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–reaping, winnowing,  drying, 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cleaning 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0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storage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4826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R="105410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84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solidFill>
                      <a:srgbClr val="E6EA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59844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4809" y="377892"/>
            <a:ext cx="7849234" cy="90537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37920" algn="l"/>
                <a:tab pos="2004060" algn="l"/>
                <a:tab pos="3552190" algn="l"/>
                <a:tab pos="6142990" algn="l"/>
                <a:tab pos="6738620" algn="l"/>
              </a:tabLst>
            </a:pPr>
            <a:r>
              <a:rPr sz="2900" b="1" spc="229" dirty="0" smtClean="0">
                <a:solidFill>
                  <a:srgbClr val="660033"/>
                </a:solidFill>
              </a:rPr>
              <a:t>T</a:t>
            </a:r>
            <a:r>
              <a:rPr sz="2900" b="1" spc="340" dirty="0" smtClean="0">
                <a:solidFill>
                  <a:srgbClr val="660033"/>
                </a:solidFill>
              </a:rPr>
              <a:t>i</a:t>
            </a:r>
            <a:r>
              <a:rPr sz="2900" b="1" spc="395" dirty="0" smtClean="0">
                <a:solidFill>
                  <a:srgbClr val="660033"/>
                </a:solidFill>
              </a:rPr>
              <a:t>m</a:t>
            </a:r>
            <a:r>
              <a:rPr sz="2900" b="1" spc="160" dirty="0" smtClean="0">
                <a:solidFill>
                  <a:srgbClr val="660033"/>
                </a:solidFill>
              </a:rPr>
              <a:t>e</a:t>
            </a:r>
            <a:r>
              <a:rPr sz="2900" b="1" dirty="0" smtClean="0">
                <a:solidFill>
                  <a:srgbClr val="660033"/>
                </a:solidFill>
              </a:rPr>
              <a:t>	</a:t>
            </a:r>
            <a:r>
              <a:rPr sz="2900" b="1" spc="400" dirty="0" smtClean="0">
                <a:solidFill>
                  <a:srgbClr val="660033"/>
                </a:solidFill>
              </a:rPr>
              <a:t>an</a:t>
            </a:r>
            <a:r>
              <a:rPr sz="2900" b="1" spc="50" dirty="0" smtClean="0">
                <a:solidFill>
                  <a:srgbClr val="660033"/>
                </a:solidFill>
              </a:rPr>
              <a:t>d</a:t>
            </a:r>
            <a:r>
              <a:rPr sz="2900" b="1" dirty="0" smtClean="0">
                <a:solidFill>
                  <a:srgbClr val="660033"/>
                </a:solidFill>
              </a:rPr>
              <a:t>	</a:t>
            </a:r>
            <a:r>
              <a:rPr sz="2900" b="1" spc="400" dirty="0" smtClean="0">
                <a:solidFill>
                  <a:srgbClr val="660033"/>
                </a:solidFill>
              </a:rPr>
              <a:t>E</a:t>
            </a:r>
            <a:r>
              <a:rPr sz="2900" b="1" spc="390" dirty="0" smtClean="0">
                <a:solidFill>
                  <a:srgbClr val="660033"/>
                </a:solidFill>
              </a:rPr>
              <a:t>n</a:t>
            </a:r>
            <a:r>
              <a:rPr sz="2900" b="1" spc="405" dirty="0" smtClean="0">
                <a:solidFill>
                  <a:srgbClr val="660033"/>
                </a:solidFill>
              </a:rPr>
              <a:t>e</a:t>
            </a:r>
            <a:r>
              <a:rPr sz="2900" b="1" spc="225" dirty="0" smtClean="0">
                <a:solidFill>
                  <a:srgbClr val="660033"/>
                </a:solidFill>
              </a:rPr>
              <a:t>r</a:t>
            </a:r>
            <a:r>
              <a:rPr sz="2900" b="1" spc="345" dirty="0" smtClean="0">
                <a:solidFill>
                  <a:srgbClr val="660033"/>
                </a:solidFill>
              </a:rPr>
              <a:t>g</a:t>
            </a:r>
            <a:r>
              <a:rPr sz="2900" b="1" spc="105" dirty="0" smtClean="0">
                <a:solidFill>
                  <a:srgbClr val="660033"/>
                </a:solidFill>
              </a:rPr>
              <a:t>y</a:t>
            </a:r>
            <a:r>
              <a:rPr sz="2900" b="1" dirty="0" smtClean="0">
                <a:solidFill>
                  <a:srgbClr val="660033"/>
                </a:solidFill>
              </a:rPr>
              <a:t>	</a:t>
            </a:r>
            <a:r>
              <a:rPr sz="2900" b="1" spc="400" dirty="0" smtClean="0">
                <a:solidFill>
                  <a:srgbClr val="660033"/>
                </a:solidFill>
              </a:rPr>
              <a:t>D</a:t>
            </a:r>
            <a:r>
              <a:rPr sz="2900" b="1" spc="340" dirty="0" smtClean="0">
                <a:solidFill>
                  <a:srgbClr val="660033"/>
                </a:solidFill>
              </a:rPr>
              <a:t>i</a:t>
            </a:r>
            <a:r>
              <a:rPr sz="2900" b="1" spc="450" dirty="0" smtClean="0">
                <a:solidFill>
                  <a:srgbClr val="660033"/>
                </a:solidFill>
              </a:rPr>
              <a:t>s</a:t>
            </a:r>
            <a:r>
              <a:rPr sz="2900" b="1" spc="385" dirty="0" smtClean="0">
                <a:solidFill>
                  <a:srgbClr val="660033"/>
                </a:solidFill>
              </a:rPr>
              <a:t>t</a:t>
            </a:r>
            <a:r>
              <a:rPr sz="2900" b="1" spc="240" dirty="0" smtClean="0">
                <a:solidFill>
                  <a:srgbClr val="660033"/>
                </a:solidFill>
              </a:rPr>
              <a:t>r</a:t>
            </a:r>
            <a:r>
              <a:rPr sz="2900" b="1" spc="340" dirty="0" smtClean="0">
                <a:solidFill>
                  <a:srgbClr val="660033"/>
                </a:solidFill>
              </a:rPr>
              <a:t>i</a:t>
            </a:r>
            <a:r>
              <a:rPr sz="2900" b="1" spc="240" dirty="0" smtClean="0">
                <a:solidFill>
                  <a:srgbClr val="660033"/>
                </a:solidFill>
              </a:rPr>
              <a:t>b</a:t>
            </a:r>
            <a:r>
              <a:rPr sz="2900" b="1" spc="400" dirty="0" smtClean="0">
                <a:solidFill>
                  <a:srgbClr val="660033"/>
                </a:solidFill>
              </a:rPr>
              <a:t>u</a:t>
            </a:r>
            <a:r>
              <a:rPr sz="2900" b="1" spc="385" dirty="0" smtClean="0">
                <a:solidFill>
                  <a:srgbClr val="660033"/>
                </a:solidFill>
              </a:rPr>
              <a:t>t</a:t>
            </a:r>
            <a:r>
              <a:rPr sz="2900" b="1" spc="345" dirty="0" smtClean="0">
                <a:solidFill>
                  <a:srgbClr val="660033"/>
                </a:solidFill>
              </a:rPr>
              <a:t>i</a:t>
            </a:r>
            <a:r>
              <a:rPr sz="2900" b="1" spc="235" dirty="0" smtClean="0">
                <a:solidFill>
                  <a:srgbClr val="660033"/>
                </a:solidFill>
              </a:rPr>
              <a:t>o</a:t>
            </a:r>
            <a:r>
              <a:rPr sz="2900" b="1" spc="155" dirty="0" smtClean="0">
                <a:solidFill>
                  <a:srgbClr val="660033"/>
                </a:solidFill>
              </a:rPr>
              <a:t>n</a:t>
            </a:r>
            <a:r>
              <a:rPr sz="2900" b="1" dirty="0" smtClean="0">
                <a:solidFill>
                  <a:srgbClr val="660033"/>
                </a:solidFill>
              </a:rPr>
              <a:t>	</a:t>
            </a:r>
            <a:r>
              <a:rPr sz="2900" b="1" spc="240" dirty="0" smtClean="0">
                <a:solidFill>
                  <a:srgbClr val="660033"/>
                </a:solidFill>
              </a:rPr>
              <a:t>b</a:t>
            </a:r>
            <a:r>
              <a:rPr sz="2900" b="1" spc="105" dirty="0" smtClean="0">
                <a:solidFill>
                  <a:srgbClr val="660033"/>
                </a:solidFill>
              </a:rPr>
              <a:t>y</a:t>
            </a:r>
            <a:r>
              <a:rPr sz="2900" b="1" dirty="0" smtClean="0">
                <a:solidFill>
                  <a:srgbClr val="660033"/>
                </a:solidFill>
              </a:rPr>
              <a:t>	</a:t>
            </a:r>
            <a:r>
              <a:rPr sz="2900" b="1" spc="240" dirty="0" smtClean="0">
                <a:solidFill>
                  <a:srgbClr val="660033"/>
                </a:solidFill>
              </a:rPr>
              <a:t>R</a:t>
            </a:r>
            <a:r>
              <a:rPr sz="2900" b="1" spc="400" dirty="0" smtClean="0">
                <a:solidFill>
                  <a:srgbClr val="660033"/>
                </a:solidFill>
              </a:rPr>
              <a:t>u</a:t>
            </a:r>
            <a:r>
              <a:rPr sz="2900" b="1" spc="225" dirty="0" smtClean="0">
                <a:solidFill>
                  <a:srgbClr val="660033"/>
                </a:solidFill>
              </a:rPr>
              <a:t>r</a:t>
            </a:r>
            <a:r>
              <a:rPr sz="2900" b="1" spc="400" dirty="0" smtClean="0">
                <a:solidFill>
                  <a:srgbClr val="660033"/>
                </a:solidFill>
              </a:rPr>
              <a:t>a</a:t>
            </a:r>
            <a:r>
              <a:rPr sz="2900" b="1" spc="105" dirty="0" smtClean="0">
                <a:solidFill>
                  <a:srgbClr val="660033"/>
                </a:solidFill>
              </a:rPr>
              <a:t>l</a:t>
            </a:r>
            <a:r>
              <a:rPr lang="en-US" sz="2900" b="1" spc="105" dirty="0">
                <a:solidFill>
                  <a:srgbClr val="660033"/>
                </a:solidFill>
              </a:rPr>
              <a:t> </a:t>
            </a:r>
            <a:r>
              <a:rPr lang="en-US" sz="2900" b="1" spc="105" dirty="0" smtClean="0">
                <a:solidFill>
                  <a:srgbClr val="660033"/>
                </a:solidFill>
              </a:rPr>
              <a:t>Women</a:t>
            </a:r>
            <a:endParaRPr sz="2900" b="1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pPr marL="38100">
                <a:lnSpc>
                  <a:spcPts val="1425"/>
                </a:lnSpc>
              </a:pPr>
              <a:t>5</a:t>
            </a:fld>
            <a:endParaRPr dirty="0"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457200" y="1935479"/>
          <a:ext cx="8229599" cy="299135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3713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01041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67767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2104389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640079">
                <a:tc>
                  <a:txBody>
                    <a:bodyPr/>
                    <a:lstStyle/>
                    <a:p>
                      <a:pPr marL="90170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34290" marB="0">
                    <a:solidFill>
                      <a:srgbClr val="0E6EC5"/>
                    </a:solidFill>
                  </a:tcPr>
                </a:tc>
                <a:tc>
                  <a:txBody>
                    <a:bodyPr/>
                    <a:lstStyle/>
                    <a:p>
                      <a:pPr marL="419734" marR="439420" indent="48260">
                        <a:lnSpc>
                          <a:spcPct val="101899"/>
                        </a:lnSpc>
                        <a:spcBef>
                          <a:spcPts val="225"/>
                        </a:spcBef>
                      </a:pPr>
                      <a:r>
                        <a:rPr sz="1800" b="1" spc="4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Duration  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ou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rs/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y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8575" marB="0">
                    <a:solidFill>
                      <a:srgbClr val="0E6EC5"/>
                    </a:solidFill>
                  </a:tcPr>
                </a:tc>
                <a:tc>
                  <a:txBody>
                    <a:bodyPr/>
                    <a:lstStyle/>
                    <a:p>
                      <a:pPr marL="605790" marR="474980" indent="-158750">
                        <a:lnSpc>
                          <a:spcPct val="101899"/>
                        </a:lnSpc>
                        <a:spcBef>
                          <a:spcPts val="225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En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1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y  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K.cal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8575" marB="0">
                    <a:solidFill>
                      <a:srgbClr val="0E6EC5"/>
                    </a:solidFill>
                  </a:tcPr>
                </a:tc>
                <a:tc>
                  <a:txBody>
                    <a:bodyPr/>
                    <a:lstStyle/>
                    <a:p>
                      <a:pPr marL="67310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8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Percentage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34290" marB="0">
                    <a:solidFill>
                      <a:srgbClr val="0E6EC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90170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800" dirty="0">
                          <a:latin typeface="Trebuchet MS"/>
                          <a:cs typeface="Trebuchet MS"/>
                        </a:rPr>
                        <a:t>Domestic</a:t>
                      </a:r>
                      <a:r>
                        <a:rPr sz="1800" spc="-9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55" dirty="0">
                          <a:latin typeface="Trebuchet MS"/>
                          <a:cs typeface="Trebuchet MS"/>
                        </a:rPr>
                        <a:t>activities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3429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R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7.55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L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903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L="122555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40.5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640079">
                <a:tc>
                  <a:txBody>
                    <a:bodyPr/>
                    <a:lstStyle/>
                    <a:p>
                      <a:pPr marL="90170" marR="611505">
                        <a:lnSpc>
                          <a:spcPct val="101400"/>
                        </a:lnSpc>
                        <a:spcBef>
                          <a:spcPts val="250"/>
                        </a:spcBef>
                      </a:pPr>
                      <a:r>
                        <a:rPr sz="1800" spc="-10" dirty="0">
                          <a:latin typeface="Trebuchet MS"/>
                          <a:cs typeface="Trebuchet MS"/>
                        </a:rPr>
                        <a:t>Agriculture</a:t>
                      </a:r>
                      <a:r>
                        <a:rPr sz="1800" spc="-15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45" dirty="0">
                          <a:latin typeface="Trebuchet MS"/>
                          <a:cs typeface="Trebuchet MS"/>
                        </a:rPr>
                        <a:t>allied  </a:t>
                      </a:r>
                      <a:r>
                        <a:rPr sz="1800" spc="-55" dirty="0">
                          <a:latin typeface="Trebuchet MS"/>
                          <a:cs typeface="Trebuchet MS"/>
                        </a:rPr>
                        <a:t>activities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3175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R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7.00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L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283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L="122555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39.69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E6EA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2110">
                <a:tc>
                  <a:txBody>
                    <a:bodyPr/>
                    <a:lstStyle/>
                    <a:p>
                      <a:pPr marL="90170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spc="-50" dirty="0">
                          <a:latin typeface="Trebuchet MS"/>
                          <a:cs typeface="Trebuchet MS"/>
                        </a:rPr>
                        <a:t>Sleep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3556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R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6.50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L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283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L="122555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12.76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69570">
                <a:tc>
                  <a:txBody>
                    <a:bodyPr/>
                    <a:lstStyle/>
                    <a:p>
                      <a:pPr marL="90170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800" spc="-30" dirty="0">
                          <a:latin typeface="Trebuchet MS"/>
                          <a:cs typeface="Trebuchet MS"/>
                        </a:rPr>
                        <a:t>Rest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and</a:t>
                      </a:r>
                      <a:r>
                        <a:rPr sz="1800" spc="-16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45" dirty="0">
                          <a:latin typeface="Trebuchet MS"/>
                          <a:cs typeface="Trebuchet MS"/>
                        </a:rPr>
                        <a:t>recreation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3429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R="19050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2.15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L="19050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155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L="122555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6.97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solidFill>
                      <a:srgbClr val="E6EA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marL="90170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b="1" spc="25" dirty="0">
                          <a:latin typeface="Arial"/>
                          <a:cs typeface="Arial"/>
                        </a:rPr>
                        <a:t>Total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3556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R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b="1" dirty="0">
                          <a:latin typeface="Times New Roman"/>
                          <a:cs typeface="Times New Roman"/>
                        </a:rPr>
                        <a:t>23.20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L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b="1" dirty="0">
                          <a:latin typeface="Times New Roman"/>
                          <a:cs typeface="Times New Roman"/>
                        </a:rPr>
                        <a:t>2255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L="122555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b="1" dirty="0">
                          <a:latin typeface="Times New Roman"/>
                          <a:cs typeface="Times New Roman"/>
                        </a:rPr>
                        <a:t>100.0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5801359" y="5214620"/>
            <a:ext cx="13455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Joshi</a:t>
            </a:r>
            <a:r>
              <a:rPr sz="1800" b="1" spc="-75" dirty="0"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(1999)</a:t>
            </a:r>
            <a:endParaRPr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1041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04569" y="1042670"/>
            <a:ext cx="49015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5" dirty="0">
                <a:solidFill>
                  <a:srgbClr val="660033"/>
                </a:solidFill>
              </a:rPr>
              <a:t>Why </a:t>
            </a:r>
            <a:r>
              <a:rPr sz="3200" dirty="0">
                <a:solidFill>
                  <a:srgbClr val="660033"/>
                </a:solidFill>
              </a:rPr>
              <a:t>women </a:t>
            </a:r>
            <a:r>
              <a:rPr sz="3200" spc="-5" dirty="0">
                <a:solidFill>
                  <a:srgbClr val="660033"/>
                </a:solidFill>
              </a:rPr>
              <a:t>in</a:t>
            </a:r>
            <a:r>
              <a:rPr sz="3200" spc="-70" dirty="0">
                <a:solidFill>
                  <a:srgbClr val="660033"/>
                </a:solidFill>
              </a:rPr>
              <a:t> </a:t>
            </a:r>
            <a:r>
              <a:rPr sz="3200" dirty="0">
                <a:solidFill>
                  <a:srgbClr val="660033"/>
                </a:solidFill>
              </a:rPr>
              <a:t>agriculture?</a:t>
            </a:r>
            <a:endParaRPr sz="3200"/>
          </a:p>
        </p:txBody>
      </p:sp>
      <p:grpSp>
        <p:nvGrpSpPr>
          <p:cNvPr id="3" name="object 3"/>
          <p:cNvGrpSpPr/>
          <p:nvPr/>
        </p:nvGrpSpPr>
        <p:grpSpPr>
          <a:xfrm>
            <a:off x="396240" y="2029460"/>
            <a:ext cx="208279" cy="3742690"/>
            <a:chOff x="396240" y="2029460"/>
            <a:chExt cx="208279" cy="3742690"/>
          </a:xfrm>
        </p:grpSpPr>
        <p:sp>
          <p:nvSpPr>
            <p:cNvPr id="4" name="object 4"/>
            <p:cNvSpPr/>
            <p:nvPr/>
          </p:nvSpPr>
          <p:spPr>
            <a:xfrm>
              <a:off x="396240" y="2029460"/>
              <a:ext cx="208279" cy="20827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96240" y="2913380"/>
              <a:ext cx="208279" cy="20827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96240" y="3796030"/>
              <a:ext cx="208279" cy="20828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96240" y="4679950"/>
              <a:ext cx="208279" cy="20828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96240" y="5563869"/>
              <a:ext cx="208279" cy="20828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732790" y="1938020"/>
            <a:ext cx="4721225" cy="39255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Times New Roman"/>
                <a:cs typeface="Times New Roman"/>
              </a:rPr>
              <a:t>In order to eradicating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poverty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500">
              <a:latin typeface="Times New Roman"/>
              <a:cs typeface="Times New Roman"/>
            </a:endParaRPr>
          </a:p>
          <a:p>
            <a:pPr marL="88900">
              <a:lnSpc>
                <a:spcPct val="100000"/>
              </a:lnSpc>
              <a:tabLst>
                <a:tab pos="1452880" algn="l"/>
              </a:tabLst>
            </a:pPr>
            <a:r>
              <a:rPr sz="2400" spc="5" dirty="0">
                <a:latin typeface="Times New Roman"/>
                <a:cs typeface="Times New Roman"/>
              </a:rPr>
              <a:t>To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ensure	food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security</a:t>
            </a:r>
            <a:endParaRPr sz="2400">
              <a:latin typeface="Times New Roman"/>
              <a:cs typeface="Times New Roman"/>
            </a:endParaRPr>
          </a:p>
          <a:p>
            <a:pPr marL="12700" marR="5080" indent="76200">
              <a:lnSpc>
                <a:spcPts val="6959"/>
              </a:lnSpc>
              <a:spcBef>
                <a:spcPts val="900"/>
              </a:spcBef>
              <a:tabLst>
                <a:tab pos="579755" algn="l"/>
                <a:tab pos="1580515" algn="l"/>
                <a:tab pos="2369185" algn="l"/>
              </a:tabLst>
            </a:pPr>
            <a:r>
              <a:rPr sz="2400" spc="5" dirty="0">
                <a:latin typeface="Times New Roman"/>
                <a:cs typeface="Times New Roman"/>
              </a:rPr>
              <a:t>To	</a:t>
            </a:r>
            <a:r>
              <a:rPr sz="2400" dirty="0">
                <a:latin typeface="Times New Roman"/>
                <a:cs typeface="Times New Roman"/>
              </a:rPr>
              <a:t>increase their	</a:t>
            </a:r>
            <a:r>
              <a:rPr sz="2400" spc="-5" dirty="0">
                <a:latin typeface="Times New Roman"/>
                <a:cs typeface="Times New Roman"/>
              </a:rPr>
              <a:t>stake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agriculture  </a:t>
            </a:r>
            <a:r>
              <a:rPr sz="2400" spc="5" dirty="0">
                <a:latin typeface="Times New Roman"/>
                <a:cs typeface="Times New Roman"/>
              </a:rPr>
              <a:t>To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increase	economic </a:t>
            </a:r>
            <a:r>
              <a:rPr sz="2400" dirty="0">
                <a:latin typeface="Times New Roman"/>
                <a:cs typeface="Times New Roman"/>
              </a:rPr>
              <a:t>contribution  </a:t>
            </a:r>
            <a:r>
              <a:rPr sz="2400" spc="-5" dirty="0">
                <a:latin typeface="Times New Roman"/>
                <a:cs typeface="Times New Roman"/>
              </a:rPr>
              <a:t>Ownership </a:t>
            </a:r>
            <a:r>
              <a:rPr sz="2400" dirty="0">
                <a:latin typeface="Times New Roman"/>
                <a:cs typeface="Times New Roman"/>
              </a:rPr>
              <a:t>in land , </a:t>
            </a:r>
            <a:r>
              <a:rPr sz="2400" spc="-5" dirty="0">
                <a:latin typeface="Times New Roman"/>
                <a:cs typeface="Times New Roman"/>
              </a:rPr>
              <a:t>livestock,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etc.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pPr marL="38100">
                <a:lnSpc>
                  <a:spcPts val="1425"/>
                </a:lnSpc>
              </a:pPr>
              <a:t>6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xmlns="" val="1555614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59510" y="1023620"/>
            <a:ext cx="63404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660033"/>
                </a:solidFill>
              </a:rPr>
              <a:t>Importance of women </a:t>
            </a:r>
            <a:r>
              <a:rPr sz="3200" spc="-5" dirty="0">
                <a:solidFill>
                  <a:srgbClr val="660033"/>
                </a:solidFill>
              </a:rPr>
              <a:t>in</a:t>
            </a:r>
            <a:r>
              <a:rPr sz="3200" spc="25" dirty="0">
                <a:solidFill>
                  <a:srgbClr val="660033"/>
                </a:solidFill>
              </a:rPr>
              <a:t> </a:t>
            </a:r>
            <a:r>
              <a:rPr sz="3200" spc="-5" dirty="0">
                <a:solidFill>
                  <a:srgbClr val="660033"/>
                </a:solidFill>
              </a:rPr>
              <a:t>agriculture</a:t>
            </a:r>
            <a:endParaRPr sz="3200"/>
          </a:p>
        </p:txBody>
      </p:sp>
      <p:grpSp>
        <p:nvGrpSpPr>
          <p:cNvPr id="3" name="object 3"/>
          <p:cNvGrpSpPr/>
          <p:nvPr/>
        </p:nvGrpSpPr>
        <p:grpSpPr>
          <a:xfrm>
            <a:off x="548640" y="2058670"/>
            <a:ext cx="208279" cy="2858770"/>
            <a:chOff x="548640" y="2058670"/>
            <a:chExt cx="208279" cy="2858770"/>
          </a:xfrm>
        </p:grpSpPr>
        <p:sp>
          <p:nvSpPr>
            <p:cNvPr id="4" name="object 4"/>
            <p:cNvSpPr/>
            <p:nvPr/>
          </p:nvSpPr>
          <p:spPr>
            <a:xfrm>
              <a:off x="548640" y="2058670"/>
              <a:ext cx="208279" cy="20827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48640" y="2942590"/>
              <a:ext cx="208279" cy="20827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48640" y="3826510"/>
              <a:ext cx="208279" cy="20828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48640" y="4709160"/>
              <a:ext cx="208279" cy="20828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808990" y="1967229"/>
            <a:ext cx="7793990" cy="41389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 dirty="0">
                <a:latin typeface="Times New Roman"/>
                <a:cs typeface="Times New Roman"/>
              </a:rPr>
              <a:t>Woman </a:t>
            </a:r>
            <a:r>
              <a:rPr sz="2400" dirty="0">
                <a:latin typeface="Times New Roman"/>
                <a:cs typeface="Times New Roman"/>
              </a:rPr>
              <a:t>is the </a:t>
            </a:r>
            <a:r>
              <a:rPr sz="2400" spc="-5" dirty="0">
                <a:latin typeface="Times New Roman"/>
                <a:cs typeface="Times New Roman"/>
              </a:rPr>
              <a:t>moulder </a:t>
            </a:r>
            <a:r>
              <a:rPr sz="2400" dirty="0">
                <a:latin typeface="Times New Roman"/>
                <a:cs typeface="Times New Roman"/>
              </a:rPr>
              <a:t>and builder of any nation’s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destiny.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dirty="0">
                <a:latin typeface="Times New Roman"/>
                <a:cs typeface="Times New Roman"/>
              </a:rPr>
              <a:t>They play a </a:t>
            </a:r>
            <a:r>
              <a:rPr sz="2400" spc="-5" dirty="0">
                <a:latin typeface="Times New Roman"/>
                <a:cs typeface="Times New Roman"/>
              </a:rPr>
              <a:t>significant </a:t>
            </a:r>
            <a:r>
              <a:rPr sz="2400" dirty="0">
                <a:latin typeface="Times New Roman"/>
                <a:cs typeface="Times New Roman"/>
              </a:rPr>
              <a:t>role in </a:t>
            </a:r>
            <a:r>
              <a:rPr sz="2400" spc="-5" dirty="0">
                <a:latin typeface="Times New Roman"/>
                <a:cs typeface="Times New Roman"/>
              </a:rPr>
              <a:t>any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economy.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dirty="0">
                <a:latin typeface="Times New Roman"/>
                <a:cs typeface="Times New Roman"/>
              </a:rPr>
              <a:t>They are regarded as the backbone of the rural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scene.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5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00000"/>
              </a:lnSpc>
            </a:pPr>
            <a:r>
              <a:rPr sz="2400" spc="-5" dirty="0">
                <a:latin typeface="Times New Roman"/>
                <a:cs typeface="Times New Roman"/>
              </a:rPr>
              <a:t>Most </a:t>
            </a:r>
            <a:r>
              <a:rPr sz="2400" dirty="0">
                <a:latin typeface="Times New Roman"/>
                <a:cs typeface="Times New Roman"/>
              </a:rPr>
              <a:t>of the </a:t>
            </a:r>
            <a:r>
              <a:rPr sz="2400" spc="-5" dirty="0">
                <a:latin typeface="Times New Roman"/>
                <a:cs typeface="Times New Roman"/>
              </a:rPr>
              <a:t>women perform </a:t>
            </a:r>
            <a:r>
              <a:rPr sz="2400" dirty="0">
                <a:latin typeface="Times New Roman"/>
                <a:cs typeface="Times New Roman"/>
              </a:rPr>
              <a:t>various types of </a:t>
            </a:r>
            <a:r>
              <a:rPr sz="2400" spc="-5" dirty="0">
                <a:latin typeface="Times New Roman"/>
                <a:cs typeface="Times New Roman"/>
              </a:rPr>
              <a:t>work for </a:t>
            </a:r>
            <a:r>
              <a:rPr sz="2400" dirty="0">
                <a:latin typeface="Times New Roman"/>
                <a:cs typeface="Times New Roman"/>
              </a:rPr>
              <a:t>their  </a:t>
            </a:r>
            <a:r>
              <a:rPr sz="2400" spc="-5" dirty="0">
                <a:latin typeface="Times New Roman"/>
                <a:cs typeface="Times New Roman"/>
              </a:rPr>
              <a:t>livelihood </a:t>
            </a:r>
            <a:r>
              <a:rPr sz="2400" dirty="0">
                <a:latin typeface="Times New Roman"/>
                <a:cs typeface="Times New Roman"/>
              </a:rPr>
              <a:t>and agriculture is </a:t>
            </a:r>
            <a:r>
              <a:rPr sz="2400" spc="-5" dirty="0">
                <a:latin typeface="Times New Roman"/>
                <a:cs typeface="Times New Roman"/>
              </a:rPr>
              <a:t>considered </a:t>
            </a:r>
            <a:r>
              <a:rPr sz="2400" dirty="0">
                <a:latin typeface="Times New Roman"/>
                <a:cs typeface="Times New Roman"/>
              </a:rPr>
              <a:t>as the </a:t>
            </a:r>
            <a:r>
              <a:rPr sz="2400" spc="-5" dirty="0">
                <a:latin typeface="Times New Roman"/>
                <a:cs typeface="Times New Roman"/>
              </a:rPr>
              <a:t>biggest  </a:t>
            </a:r>
            <a:r>
              <a:rPr sz="2400" dirty="0">
                <a:latin typeface="Times New Roman"/>
                <a:cs typeface="Times New Roman"/>
              </a:rPr>
              <a:t>unorganized </a:t>
            </a:r>
            <a:r>
              <a:rPr sz="2400" spc="-5" dirty="0">
                <a:latin typeface="Times New Roman"/>
                <a:cs typeface="Times New Roman"/>
              </a:rPr>
              <a:t>sector where </a:t>
            </a:r>
            <a:r>
              <a:rPr sz="2400" dirty="0">
                <a:latin typeface="Times New Roman"/>
                <a:cs typeface="Times New Roman"/>
              </a:rPr>
              <a:t>large </a:t>
            </a:r>
            <a:r>
              <a:rPr sz="2400" spc="-10" dirty="0">
                <a:latin typeface="Times New Roman"/>
                <a:cs typeface="Times New Roman"/>
              </a:rPr>
              <a:t>number </a:t>
            </a:r>
            <a:r>
              <a:rPr sz="2400" dirty="0">
                <a:latin typeface="Times New Roman"/>
                <a:cs typeface="Times New Roman"/>
              </a:rPr>
              <a:t>of rural </a:t>
            </a:r>
            <a:r>
              <a:rPr sz="2400" spc="-10" dirty="0">
                <a:latin typeface="Times New Roman"/>
                <a:cs typeface="Times New Roman"/>
              </a:rPr>
              <a:t>women </a:t>
            </a:r>
            <a:r>
              <a:rPr sz="2400" dirty="0">
                <a:latin typeface="Times New Roman"/>
                <a:cs typeface="Times New Roman"/>
              </a:rPr>
              <a:t>take  part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actively.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pPr marL="38100">
                <a:lnSpc>
                  <a:spcPts val="1425"/>
                </a:lnSpc>
              </a:pPr>
              <a:t>7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xmlns="" val="1258988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66800" y="990600"/>
            <a:ext cx="6781800" cy="609600"/>
          </a:xfrm>
          <a:prstGeom prst="rect">
            <a:avLst/>
          </a:prstGeom>
          <a:ln w="9344">
            <a:solidFill>
              <a:srgbClr val="BF0000"/>
            </a:solidFill>
          </a:ln>
        </p:spPr>
        <p:txBody>
          <a:bodyPr vert="horz" wrap="square" lIns="0" tIns="121920" rIns="0" bIns="0" rtlCol="0">
            <a:spAutoFit/>
          </a:bodyPr>
          <a:lstStyle/>
          <a:p>
            <a:pPr marL="305435">
              <a:lnSpc>
                <a:spcPct val="100000"/>
              </a:lnSpc>
              <a:spcBef>
                <a:spcPts val="960"/>
              </a:spcBef>
            </a:pPr>
            <a:r>
              <a:rPr sz="3200" spc="-5" dirty="0">
                <a:solidFill>
                  <a:srgbClr val="660033"/>
                </a:solidFill>
              </a:rPr>
              <a:t>Multi-Dimensional Role </a:t>
            </a:r>
            <a:r>
              <a:rPr sz="3200" dirty="0">
                <a:solidFill>
                  <a:srgbClr val="660033"/>
                </a:solidFill>
              </a:rPr>
              <a:t>of</a:t>
            </a:r>
            <a:r>
              <a:rPr sz="3200" spc="20" dirty="0">
                <a:solidFill>
                  <a:srgbClr val="660033"/>
                </a:solidFill>
              </a:rPr>
              <a:t> </a:t>
            </a:r>
            <a:r>
              <a:rPr sz="3200" spc="10" dirty="0">
                <a:solidFill>
                  <a:srgbClr val="660033"/>
                </a:solidFill>
              </a:rPr>
              <a:t>Women</a:t>
            </a:r>
            <a:endParaRPr sz="32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pPr marL="38100">
                <a:lnSpc>
                  <a:spcPts val="1425"/>
                </a:lnSpc>
              </a:pPr>
              <a:t>8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187960" y="2166620"/>
            <a:ext cx="8176895" cy="36207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8460" marR="53340" indent="-378460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AutoNum type="romanLcParenBoth"/>
              <a:tabLst>
                <a:tab pos="378460" algn="l"/>
              </a:tabLst>
            </a:pPr>
            <a:r>
              <a:rPr sz="2400" b="1" spc="-5" dirty="0">
                <a:solidFill>
                  <a:srgbClr val="006600"/>
                </a:solidFill>
                <a:latin typeface="Times New Roman"/>
                <a:cs typeface="Times New Roman"/>
              </a:rPr>
              <a:t>Agriculture </a:t>
            </a:r>
            <a:r>
              <a:rPr sz="2400" spc="-5" dirty="0">
                <a:latin typeface="Times New Roman"/>
                <a:cs typeface="Times New Roman"/>
              </a:rPr>
              <a:t>:Sowing,transplanting,weeding,irrigation fertilizer  </a:t>
            </a:r>
            <a:r>
              <a:rPr sz="2400" dirty="0">
                <a:latin typeface="Times New Roman"/>
                <a:cs typeface="Times New Roman"/>
              </a:rPr>
              <a:t>application, plant protection, harvesting, </a:t>
            </a:r>
            <a:r>
              <a:rPr sz="2400" spc="-5" dirty="0">
                <a:latin typeface="Times New Roman"/>
                <a:cs typeface="Times New Roman"/>
              </a:rPr>
              <a:t>winnowing, </a:t>
            </a:r>
            <a:r>
              <a:rPr sz="2400" dirty="0">
                <a:latin typeface="Times New Roman"/>
                <a:cs typeface="Times New Roman"/>
              </a:rPr>
              <a:t>storing  etc.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Times New Roman"/>
              <a:buAutoNum type="romanLcParenBoth"/>
            </a:pPr>
            <a:endParaRPr sz="3500">
              <a:latin typeface="Times New Roman"/>
              <a:cs typeface="Times New Roman"/>
            </a:endParaRPr>
          </a:p>
          <a:p>
            <a:pPr marL="463550" marR="5080" indent="-463550">
              <a:lnSpc>
                <a:spcPct val="100000"/>
              </a:lnSpc>
              <a:buClr>
                <a:srgbClr val="000000"/>
              </a:buClr>
              <a:buAutoNum type="romanLcParenBoth"/>
              <a:tabLst>
                <a:tab pos="463550" algn="l"/>
                <a:tab pos="6936740" algn="l"/>
              </a:tabLst>
            </a:pPr>
            <a:r>
              <a:rPr sz="2400" b="1" dirty="0">
                <a:solidFill>
                  <a:srgbClr val="006FBF"/>
                </a:solidFill>
                <a:latin typeface="Times New Roman"/>
                <a:cs typeface="Times New Roman"/>
              </a:rPr>
              <a:t>Domestic</a:t>
            </a:r>
            <a:r>
              <a:rPr sz="2400" b="1" dirty="0">
                <a:latin typeface="Times New Roman"/>
                <a:cs typeface="Times New Roman"/>
              </a:rPr>
              <a:t>: </a:t>
            </a:r>
            <a:r>
              <a:rPr sz="2400" spc="-5" dirty="0">
                <a:latin typeface="Times New Roman"/>
                <a:cs typeface="Times New Roman"/>
              </a:rPr>
              <a:t>Cooking, </a:t>
            </a:r>
            <a:r>
              <a:rPr sz="2400" dirty="0">
                <a:latin typeface="Times New Roman"/>
                <a:cs typeface="Times New Roman"/>
              </a:rPr>
              <a:t>child rearing,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water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collection,	</a:t>
            </a:r>
            <a:r>
              <a:rPr sz="2400" spc="-5" dirty="0">
                <a:latin typeface="Times New Roman"/>
                <a:cs typeface="Times New Roman"/>
              </a:rPr>
              <a:t>fuel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wood  </a:t>
            </a:r>
            <a:r>
              <a:rPr sz="2400" dirty="0">
                <a:latin typeface="Times New Roman"/>
                <a:cs typeface="Times New Roman"/>
              </a:rPr>
              <a:t>gathering, household</a:t>
            </a:r>
            <a:r>
              <a:rPr sz="2400" spc="-5" dirty="0">
                <a:latin typeface="Times New Roman"/>
                <a:cs typeface="Times New Roman"/>
              </a:rPr>
              <a:t> maintenance.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Times New Roman"/>
              <a:buAutoNum type="romanLcParenBoth"/>
            </a:pPr>
            <a:endParaRPr sz="3500">
              <a:latin typeface="Times New Roman"/>
              <a:cs typeface="Times New Roman"/>
            </a:endParaRPr>
          </a:p>
          <a:p>
            <a:pPr marL="527050" marR="792480" indent="-514350">
              <a:lnSpc>
                <a:spcPct val="100000"/>
              </a:lnSpc>
              <a:buClr>
                <a:srgbClr val="000000"/>
              </a:buClr>
              <a:buAutoNum type="romanLcParenBoth"/>
              <a:tabLst>
                <a:tab pos="548640" algn="l"/>
              </a:tabLst>
            </a:pPr>
            <a:r>
              <a:rPr sz="2400" b="1" dirty="0">
                <a:solidFill>
                  <a:srgbClr val="006600"/>
                </a:solidFill>
                <a:latin typeface="Times New Roman"/>
                <a:cs typeface="Times New Roman"/>
              </a:rPr>
              <a:t>Allied Activities</a:t>
            </a:r>
            <a:r>
              <a:rPr sz="2400" dirty="0">
                <a:latin typeface="Times New Roman"/>
                <a:cs typeface="Times New Roman"/>
              </a:rPr>
              <a:t>: </a:t>
            </a:r>
            <a:r>
              <a:rPr sz="2400" spc="-5" dirty="0">
                <a:latin typeface="Times New Roman"/>
                <a:cs typeface="Times New Roman"/>
              </a:rPr>
              <a:t>Cattle management, fodder </a:t>
            </a:r>
            <a:r>
              <a:rPr sz="2400" dirty="0">
                <a:latin typeface="Times New Roman"/>
                <a:cs typeface="Times New Roman"/>
              </a:rPr>
              <a:t>collection  </a:t>
            </a:r>
            <a:r>
              <a:rPr sz="2400" spc="-5" dirty="0">
                <a:latin typeface="Times New Roman"/>
                <a:cs typeface="Times New Roman"/>
              </a:rPr>
              <a:t>milking </a:t>
            </a:r>
            <a:r>
              <a:rPr sz="2400" dirty="0">
                <a:latin typeface="Times New Roman"/>
                <a:cs typeface="Times New Roman"/>
              </a:rPr>
              <a:t>etc.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2958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1054100"/>
            <a:ext cx="1683385" cy="78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0" b="0" spc="-10" dirty="0">
                <a:solidFill>
                  <a:srgbClr val="03607A"/>
                </a:solidFill>
                <a:latin typeface="Carlito"/>
                <a:cs typeface="Carlito"/>
              </a:rPr>
              <a:t>C</a:t>
            </a:r>
            <a:r>
              <a:rPr sz="5000" b="0" spc="-5" dirty="0">
                <a:solidFill>
                  <a:srgbClr val="03607A"/>
                </a:solidFill>
                <a:latin typeface="Carlito"/>
                <a:cs typeface="Carlito"/>
              </a:rPr>
              <a:t>on</a:t>
            </a:r>
            <a:r>
              <a:rPr sz="5000" b="0" dirty="0">
                <a:solidFill>
                  <a:srgbClr val="03607A"/>
                </a:solidFill>
                <a:latin typeface="Carlito"/>
                <a:cs typeface="Carlito"/>
              </a:rPr>
              <a:t>t…</a:t>
            </a:r>
            <a:endParaRPr sz="5000">
              <a:latin typeface="Carlito"/>
              <a:cs typeface="Carlito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pPr marL="38100">
                <a:lnSpc>
                  <a:spcPts val="1425"/>
                </a:lnSpc>
              </a:pPr>
              <a:t>9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2395220"/>
            <a:ext cx="7958455" cy="1640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marR="5080" indent="-273050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AutoNum type="romanLcParenBoth" startAt="4"/>
              <a:tabLst>
                <a:tab pos="530860" algn="l"/>
              </a:tabLst>
            </a:pPr>
            <a:r>
              <a:rPr sz="2400" b="1" dirty="0">
                <a:solidFill>
                  <a:srgbClr val="006600"/>
                </a:solidFill>
                <a:latin typeface="Times New Roman"/>
                <a:cs typeface="Times New Roman"/>
              </a:rPr>
              <a:t>Horticulture</a:t>
            </a:r>
            <a:r>
              <a:rPr sz="2400" b="1" dirty="0">
                <a:latin typeface="Times New Roman"/>
                <a:cs typeface="Times New Roman"/>
              </a:rPr>
              <a:t>: </a:t>
            </a:r>
            <a:r>
              <a:rPr sz="2400" dirty="0">
                <a:latin typeface="Times New Roman"/>
                <a:cs typeface="Times New Roman"/>
              </a:rPr>
              <a:t>vegetable production, </a:t>
            </a:r>
            <a:r>
              <a:rPr sz="2400" spc="-5" dirty="0">
                <a:latin typeface="Times New Roman"/>
                <a:cs typeface="Times New Roman"/>
              </a:rPr>
              <a:t>flower </a:t>
            </a:r>
            <a:r>
              <a:rPr sz="2400" dirty="0">
                <a:latin typeface="Times New Roman"/>
                <a:cs typeface="Times New Roman"/>
              </a:rPr>
              <a:t>production, </a:t>
            </a:r>
            <a:r>
              <a:rPr sz="2400" spc="-5" dirty="0">
                <a:latin typeface="Times New Roman"/>
                <a:cs typeface="Times New Roman"/>
              </a:rPr>
              <a:t>fruit  </a:t>
            </a:r>
            <a:r>
              <a:rPr sz="2400" dirty="0">
                <a:latin typeface="Times New Roman"/>
                <a:cs typeface="Times New Roman"/>
              </a:rPr>
              <a:t>production.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Times New Roman"/>
              <a:buAutoNum type="romanLcParenBoth" startAt="4"/>
            </a:pPr>
            <a:endParaRPr sz="3500">
              <a:latin typeface="Times New Roman"/>
              <a:cs typeface="Times New Roman"/>
            </a:endParaRPr>
          </a:p>
          <a:p>
            <a:pPr marL="369570" indent="-356870">
              <a:lnSpc>
                <a:spcPct val="100000"/>
              </a:lnSpc>
              <a:buClr>
                <a:srgbClr val="000000"/>
              </a:buClr>
              <a:buAutoNum type="romanLcParenBoth" startAt="4"/>
              <a:tabLst>
                <a:tab pos="369570" algn="l"/>
              </a:tabLst>
            </a:pPr>
            <a:r>
              <a:rPr sz="2400" b="1" spc="-5" dirty="0">
                <a:solidFill>
                  <a:srgbClr val="0075A2"/>
                </a:solidFill>
                <a:latin typeface="Times New Roman"/>
                <a:cs typeface="Times New Roman"/>
              </a:rPr>
              <a:t>Sericulture</a:t>
            </a:r>
            <a:r>
              <a:rPr sz="2400" b="1" spc="-5" dirty="0">
                <a:latin typeface="Times New Roman"/>
                <a:cs typeface="Times New Roman"/>
              </a:rPr>
              <a:t>: </a:t>
            </a:r>
            <a:r>
              <a:rPr sz="2400" spc="-5" dirty="0">
                <a:latin typeface="Times New Roman"/>
                <a:cs typeface="Times New Roman"/>
              </a:rPr>
              <a:t>silk </a:t>
            </a:r>
            <a:r>
              <a:rPr sz="2400" dirty="0">
                <a:latin typeface="Times New Roman"/>
                <a:cs typeface="Times New Roman"/>
              </a:rPr>
              <a:t>worm rearing, cocoon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production.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7975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6321</TotalTime>
  <Words>304</Words>
  <Application>Microsoft Office PowerPoint</Application>
  <PresentationFormat>On-screen Show (4:3)</PresentationFormat>
  <Paragraphs>82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Slide 1</vt:lpstr>
      <vt:lpstr>Slide 2</vt:lpstr>
      <vt:lpstr>Slide 3</vt:lpstr>
      <vt:lpstr>Share of Farm Women in Agricultural Operations</vt:lpstr>
      <vt:lpstr>Time and Energy Distribution by Rural Women</vt:lpstr>
      <vt:lpstr>Why women in agriculture?</vt:lpstr>
      <vt:lpstr>Importance of women in agriculture</vt:lpstr>
      <vt:lpstr>Multi-Dimensional Role of Women</vt:lpstr>
      <vt:lpstr>Cont…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Economics</dc:title>
  <dc:creator>SONY</dc:creator>
  <cp:lastModifiedBy>Imran</cp:lastModifiedBy>
  <cp:revision>299</cp:revision>
  <dcterms:created xsi:type="dcterms:W3CDTF">2020-01-10T02:05:01Z</dcterms:created>
  <dcterms:modified xsi:type="dcterms:W3CDTF">2020-11-30T03:51:02Z</dcterms:modified>
</cp:coreProperties>
</file>