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8" r:id="rId3"/>
    <p:sldId id="259" r:id="rId4"/>
    <p:sldId id="260" r:id="rId5"/>
    <p:sldId id="262" r:id="rId6"/>
    <p:sldId id="263" r:id="rId7"/>
    <p:sldId id="257" r:id="rId8"/>
    <p:sldId id="261" r:id="rId9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416" y="-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2286000" y="3124200"/>
            <a:ext cx="6172200" cy="1894362"/>
          </a:xfrm>
        </p:spPr>
        <p:txBody>
          <a:bodyPr/>
          <a:lstStyle>
            <a:lvl1pPr>
              <a:defRPr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2286000" y="5003322"/>
            <a:ext cx="6172200" cy="1371600"/>
          </a:xfrm>
        </p:spPr>
        <p:txBody>
          <a:bodyPr/>
          <a:lstStyle>
            <a:lvl1pPr marL="0" indent="0" algn="l">
              <a:buNone/>
              <a:defRPr sz="1800" b="1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 bwMode="auto">
          <a:xfrm rot="5400000">
            <a:off x="7764621" y="1174097"/>
            <a:ext cx="2286000" cy="381000"/>
          </a:xfrm>
        </p:spPr>
        <p:txBody>
          <a:bodyPr/>
          <a:lstStyle/>
          <a:p>
            <a:fld id="{1D8BD707-D9CF-40AE-B4C6-C98DA3205C09}" type="datetimeFigureOut">
              <a:rPr lang="en-US" smtClean="0"/>
              <a:pPr/>
              <a:t>11/4/2020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 bwMode="auto">
          <a:xfrm rot="5400000">
            <a:off x="7077269" y="4181669"/>
            <a:ext cx="3657600" cy="384048"/>
          </a:xfrm>
        </p:spPr>
        <p:txBody>
          <a:bodyPr/>
          <a:lstStyle/>
          <a:p>
            <a:endParaRPr lang="en-US"/>
          </a:p>
        </p:txBody>
      </p:sp>
      <p:sp>
        <p:nvSpPr>
          <p:cNvPr id="10" name="Rectangle 9"/>
          <p:cNvSpPr/>
          <p:nvPr/>
        </p:nvSpPr>
        <p:spPr bwMode="auto">
          <a:xfrm>
            <a:off x="381000" y="0"/>
            <a:ext cx="609600" cy="6858000"/>
          </a:xfrm>
          <a:prstGeom prst="rect">
            <a:avLst/>
          </a:prstGeom>
          <a:solidFill>
            <a:schemeClr val="accent1">
              <a:tint val="60000"/>
              <a:alpha val="54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ectangle 11"/>
          <p:cNvSpPr/>
          <p:nvPr/>
        </p:nvSpPr>
        <p:spPr bwMode="auto">
          <a:xfrm>
            <a:off x="276336" y="0"/>
            <a:ext cx="104664" cy="6858000"/>
          </a:xfrm>
          <a:prstGeom prst="rect">
            <a:avLst/>
          </a:prstGeom>
          <a:solidFill>
            <a:schemeClr val="accent1">
              <a:tint val="40000"/>
              <a:alpha val="36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4" name="Rectangle 13"/>
          <p:cNvSpPr/>
          <p:nvPr/>
        </p:nvSpPr>
        <p:spPr bwMode="auto">
          <a:xfrm>
            <a:off x="990600" y="0"/>
            <a:ext cx="181872" cy="6858000"/>
          </a:xfrm>
          <a:prstGeom prst="rect">
            <a:avLst/>
          </a:prstGeom>
          <a:solidFill>
            <a:schemeClr val="accent1">
              <a:tint val="40000"/>
              <a:alpha val="70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9" name="Rectangle 18"/>
          <p:cNvSpPr/>
          <p:nvPr/>
        </p:nvSpPr>
        <p:spPr bwMode="auto">
          <a:xfrm>
            <a:off x="1141320" y="0"/>
            <a:ext cx="230280" cy="6858000"/>
          </a:xfrm>
          <a:prstGeom prst="rect">
            <a:avLst/>
          </a:prstGeom>
          <a:solidFill>
            <a:schemeClr val="accent1">
              <a:tint val="20000"/>
              <a:alpha val="71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Straight Connector 10"/>
          <p:cNvSpPr>
            <a:spLocks noChangeShapeType="1"/>
          </p:cNvSpPr>
          <p:nvPr/>
        </p:nvSpPr>
        <p:spPr bwMode="auto">
          <a:xfrm>
            <a:off x="106344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60000"/>
                <a:alpha val="7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8" name="Straight Connector 17"/>
          <p:cNvSpPr>
            <a:spLocks noChangeShapeType="1"/>
          </p:cNvSpPr>
          <p:nvPr/>
        </p:nvSpPr>
        <p:spPr bwMode="auto">
          <a:xfrm>
            <a:off x="914400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20000"/>
                <a:alpha val="8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20" name="Straight Connector 19"/>
          <p:cNvSpPr>
            <a:spLocks noChangeShapeType="1"/>
          </p:cNvSpPr>
          <p:nvPr/>
        </p:nvSpPr>
        <p:spPr bwMode="auto">
          <a:xfrm>
            <a:off x="854112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6" name="Straight Connector 15"/>
          <p:cNvSpPr>
            <a:spLocks noChangeShapeType="1"/>
          </p:cNvSpPr>
          <p:nvPr/>
        </p:nvSpPr>
        <p:spPr bwMode="auto">
          <a:xfrm>
            <a:off x="1726640" y="0"/>
            <a:ext cx="0" cy="6858000"/>
          </a:xfrm>
          <a:prstGeom prst="line">
            <a:avLst/>
          </a:prstGeom>
          <a:noFill/>
          <a:ln w="28575" cap="flat" cmpd="sng" algn="ctr">
            <a:solidFill>
              <a:schemeClr val="accent1">
                <a:tint val="60000"/>
                <a:alpha val="82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5" name="Straight Connector 14"/>
          <p:cNvSpPr>
            <a:spLocks noChangeShapeType="1"/>
          </p:cNvSpPr>
          <p:nvPr/>
        </p:nvSpPr>
        <p:spPr bwMode="auto">
          <a:xfrm>
            <a:off x="10668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22" name="Straight Connector 21"/>
          <p:cNvSpPr>
            <a:spLocks noChangeShapeType="1"/>
          </p:cNvSpPr>
          <p:nvPr/>
        </p:nvSpPr>
        <p:spPr bwMode="auto">
          <a:xfrm>
            <a:off x="9113856" y="0"/>
            <a:ext cx="0" cy="6858000"/>
          </a:xfrm>
          <a:prstGeom prst="line">
            <a:avLst/>
          </a:prstGeom>
          <a:noFill/>
          <a:ln w="57150" cap="flat" cmpd="thickThin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27" name="Rectangle 26"/>
          <p:cNvSpPr/>
          <p:nvPr/>
        </p:nvSpPr>
        <p:spPr bwMode="auto">
          <a:xfrm>
            <a:off x="1219200" y="0"/>
            <a:ext cx="76200" cy="6858000"/>
          </a:xfrm>
          <a:prstGeom prst="rect">
            <a:avLst/>
          </a:prstGeom>
          <a:solidFill>
            <a:schemeClr val="accent1">
              <a:tint val="60000"/>
              <a:alpha val="51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1" name="Oval 20"/>
          <p:cNvSpPr/>
          <p:nvPr/>
        </p:nvSpPr>
        <p:spPr bwMode="auto">
          <a:xfrm>
            <a:off x="609600" y="3429000"/>
            <a:ext cx="1295400" cy="1295400"/>
          </a:xfrm>
          <a:prstGeom prst="ellipse">
            <a:avLst/>
          </a:prstGeom>
          <a:solidFill>
            <a:schemeClr val="accent1"/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3" name="Oval 22"/>
          <p:cNvSpPr/>
          <p:nvPr/>
        </p:nvSpPr>
        <p:spPr bwMode="auto">
          <a:xfrm>
            <a:off x="1309632" y="4866752"/>
            <a:ext cx="641424" cy="641424"/>
          </a:xfrm>
          <a:prstGeom prst="ellipse">
            <a:avLst/>
          </a:prstGeom>
          <a:ln w="285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4" name="Oval 23"/>
          <p:cNvSpPr/>
          <p:nvPr/>
        </p:nvSpPr>
        <p:spPr bwMode="auto">
          <a:xfrm>
            <a:off x="1091080" y="5500632"/>
            <a:ext cx="137160" cy="137160"/>
          </a:xfrm>
          <a:prstGeom prst="ellipse">
            <a:avLst/>
          </a:prstGeom>
          <a:ln w="127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6" name="Oval 25"/>
          <p:cNvSpPr/>
          <p:nvPr/>
        </p:nvSpPr>
        <p:spPr bwMode="auto">
          <a:xfrm>
            <a:off x="1664208" y="5788152"/>
            <a:ext cx="274320" cy="274320"/>
          </a:xfrm>
          <a:prstGeom prst="ellipse">
            <a:avLst/>
          </a:prstGeom>
          <a:ln w="127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5" name="Oval 24"/>
          <p:cNvSpPr/>
          <p:nvPr/>
        </p:nvSpPr>
        <p:spPr>
          <a:xfrm>
            <a:off x="1905000" y="4495800"/>
            <a:ext cx="365760" cy="365760"/>
          </a:xfrm>
          <a:prstGeom prst="ellipse">
            <a:avLst/>
          </a:prstGeom>
          <a:ln w="285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 bwMode="auto">
          <a:xfrm>
            <a:off x="1325544" y="4928702"/>
            <a:ext cx="609600" cy="517524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7467600" cy="4873752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4"/>
          </p:nvPr>
        </p:nvSpPr>
        <p:spPr/>
        <p:txBody>
          <a:bodyPr rtlCol="0"/>
          <a:lstStyle/>
          <a:p>
            <a:fld id="{1D8BD707-D9CF-40AE-B4C6-C98DA3205C09}" type="datetimeFigureOut">
              <a:rPr lang="en-US" smtClean="0"/>
              <a:pPr/>
              <a:t>11/4/2020</a:t>
            </a:fld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5"/>
          </p:nvPr>
        </p:nvSpPr>
        <p:spPr/>
        <p:txBody>
          <a:bodyPr rtlCol="0"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16"/>
          </p:nvPr>
        </p:nvSpPr>
        <p:spPr/>
        <p:txBody>
          <a:bodyPr rtlCol="0"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0" y="2895600"/>
            <a:ext cx="6172200" cy="2053590"/>
          </a:xfrm>
        </p:spPr>
        <p:txBody>
          <a:bodyPr/>
          <a:lstStyle>
            <a:lvl1pPr algn="l">
              <a:buNone/>
              <a:defRPr sz="3000" b="1" cap="sm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0" y="5010150"/>
            <a:ext cx="6172200" cy="1371600"/>
          </a:xfrm>
        </p:spPr>
        <p:txBody>
          <a:bodyPr anchor="t"/>
          <a:lstStyle>
            <a:lvl1pPr marL="0" indent="0">
              <a:buNone/>
              <a:defRPr sz="1800" b="1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 bwMode="auto">
          <a:xfrm rot="5400000">
            <a:off x="7763256" y="1170432"/>
            <a:ext cx="2286000" cy="381000"/>
          </a:xfrm>
        </p:spPr>
        <p:txBody>
          <a:bodyPr/>
          <a:lstStyle/>
          <a:p>
            <a:fld id="{1D8BD707-D9CF-40AE-B4C6-C98DA3205C09}" type="datetimeFigureOut">
              <a:rPr lang="en-US" smtClean="0"/>
              <a:pPr/>
              <a:t>11/4/2020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 bwMode="auto">
          <a:xfrm rot="5400000">
            <a:off x="7077456" y="4178808"/>
            <a:ext cx="3657600" cy="384048"/>
          </a:xfrm>
        </p:spPr>
        <p:txBody>
          <a:bodyPr/>
          <a:lstStyle/>
          <a:p>
            <a:endParaRPr lang="en-US"/>
          </a:p>
        </p:txBody>
      </p:sp>
      <p:sp>
        <p:nvSpPr>
          <p:cNvPr id="9" name="Rectangle 8"/>
          <p:cNvSpPr/>
          <p:nvPr/>
        </p:nvSpPr>
        <p:spPr bwMode="auto">
          <a:xfrm>
            <a:off x="381000" y="0"/>
            <a:ext cx="609600" cy="6858000"/>
          </a:xfrm>
          <a:prstGeom prst="rect">
            <a:avLst/>
          </a:prstGeom>
          <a:solidFill>
            <a:schemeClr val="accent1">
              <a:tint val="60000"/>
              <a:alpha val="54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 bwMode="auto">
          <a:xfrm>
            <a:off x="276336" y="0"/>
            <a:ext cx="104664" cy="6858000"/>
          </a:xfrm>
          <a:prstGeom prst="rect">
            <a:avLst/>
          </a:prstGeom>
          <a:solidFill>
            <a:schemeClr val="accent1">
              <a:tint val="40000"/>
              <a:alpha val="36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ctangle 10"/>
          <p:cNvSpPr/>
          <p:nvPr/>
        </p:nvSpPr>
        <p:spPr bwMode="auto">
          <a:xfrm>
            <a:off x="990600" y="0"/>
            <a:ext cx="181872" cy="6858000"/>
          </a:xfrm>
          <a:prstGeom prst="rect">
            <a:avLst/>
          </a:prstGeom>
          <a:solidFill>
            <a:schemeClr val="accent1">
              <a:tint val="40000"/>
              <a:alpha val="70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ectangle 11"/>
          <p:cNvSpPr/>
          <p:nvPr/>
        </p:nvSpPr>
        <p:spPr bwMode="auto">
          <a:xfrm>
            <a:off x="1141320" y="0"/>
            <a:ext cx="230280" cy="6858000"/>
          </a:xfrm>
          <a:prstGeom prst="rect">
            <a:avLst/>
          </a:prstGeom>
          <a:solidFill>
            <a:schemeClr val="accent1">
              <a:tint val="20000"/>
              <a:alpha val="71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Straight Connector 12"/>
          <p:cNvSpPr>
            <a:spLocks noChangeShapeType="1"/>
          </p:cNvSpPr>
          <p:nvPr/>
        </p:nvSpPr>
        <p:spPr bwMode="auto">
          <a:xfrm>
            <a:off x="106344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60000"/>
                <a:alpha val="7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4" name="Straight Connector 13"/>
          <p:cNvSpPr>
            <a:spLocks noChangeShapeType="1"/>
          </p:cNvSpPr>
          <p:nvPr/>
        </p:nvSpPr>
        <p:spPr bwMode="auto">
          <a:xfrm>
            <a:off x="914400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20000"/>
                <a:alpha val="8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5" name="Straight Connector 14"/>
          <p:cNvSpPr>
            <a:spLocks noChangeShapeType="1"/>
          </p:cNvSpPr>
          <p:nvPr/>
        </p:nvSpPr>
        <p:spPr bwMode="auto">
          <a:xfrm>
            <a:off x="854112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6" name="Straight Connector 15"/>
          <p:cNvSpPr>
            <a:spLocks noChangeShapeType="1"/>
          </p:cNvSpPr>
          <p:nvPr/>
        </p:nvSpPr>
        <p:spPr bwMode="auto">
          <a:xfrm>
            <a:off x="1726640" y="0"/>
            <a:ext cx="0" cy="6858000"/>
          </a:xfrm>
          <a:prstGeom prst="line">
            <a:avLst/>
          </a:prstGeom>
          <a:noFill/>
          <a:ln w="28575" cap="flat" cmpd="sng" algn="ctr">
            <a:solidFill>
              <a:schemeClr val="accent1">
                <a:tint val="60000"/>
                <a:alpha val="82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7" name="Straight Connector 16"/>
          <p:cNvSpPr>
            <a:spLocks noChangeShapeType="1"/>
          </p:cNvSpPr>
          <p:nvPr/>
        </p:nvSpPr>
        <p:spPr bwMode="auto">
          <a:xfrm>
            <a:off x="10668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8" name="Rectangle 17"/>
          <p:cNvSpPr/>
          <p:nvPr/>
        </p:nvSpPr>
        <p:spPr bwMode="auto">
          <a:xfrm>
            <a:off x="1219200" y="0"/>
            <a:ext cx="76200" cy="6858000"/>
          </a:xfrm>
          <a:prstGeom prst="rect">
            <a:avLst/>
          </a:prstGeom>
          <a:solidFill>
            <a:schemeClr val="accent1">
              <a:tint val="60000"/>
              <a:alpha val="51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19" name="Oval 18"/>
          <p:cNvSpPr/>
          <p:nvPr/>
        </p:nvSpPr>
        <p:spPr bwMode="auto">
          <a:xfrm>
            <a:off x="609600" y="3429000"/>
            <a:ext cx="1295400" cy="1295400"/>
          </a:xfrm>
          <a:prstGeom prst="ellipse">
            <a:avLst/>
          </a:prstGeom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0" name="Oval 19"/>
          <p:cNvSpPr/>
          <p:nvPr/>
        </p:nvSpPr>
        <p:spPr bwMode="auto">
          <a:xfrm>
            <a:off x="1324704" y="4866752"/>
            <a:ext cx="641424" cy="641424"/>
          </a:xfrm>
          <a:prstGeom prst="ellipse">
            <a:avLst/>
          </a:prstGeom>
          <a:ln w="285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1" name="Oval 20"/>
          <p:cNvSpPr/>
          <p:nvPr/>
        </p:nvSpPr>
        <p:spPr bwMode="auto">
          <a:xfrm>
            <a:off x="1091080" y="5500632"/>
            <a:ext cx="137160" cy="137160"/>
          </a:xfrm>
          <a:prstGeom prst="ellipse">
            <a:avLst/>
          </a:prstGeom>
          <a:ln w="127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2" name="Oval 21"/>
          <p:cNvSpPr/>
          <p:nvPr/>
        </p:nvSpPr>
        <p:spPr bwMode="auto">
          <a:xfrm>
            <a:off x="1664208" y="5791200"/>
            <a:ext cx="274320" cy="274320"/>
          </a:xfrm>
          <a:prstGeom prst="ellipse">
            <a:avLst/>
          </a:prstGeom>
          <a:ln w="127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3" name="Oval 22"/>
          <p:cNvSpPr/>
          <p:nvPr/>
        </p:nvSpPr>
        <p:spPr bwMode="auto">
          <a:xfrm>
            <a:off x="1879040" y="4479888"/>
            <a:ext cx="365760" cy="365760"/>
          </a:xfrm>
          <a:prstGeom prst="ellipse">
            <a:avLst/>
          </a:prstGeom>
          <a:ln w="285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6" name="Straight Connector 25"/>
          <p:cNvSpPr>
            <a:spLocks noChangeShapeType="1"/>
          </p:cNvSpPr>
          <p:nvPr/>
        </p:nvSpPr>
        <p:spPr bwMode="auto">
          <a:xfrm>
            <a:off x="9097944" y="0"/>
            <a:ext cx="0" cy="6858000"/>
          </a:xfrm>
          <a:prstGeom prst="line">
            <a:avLst/>
          </a:prstGeom>
          <a:noFill/>
          <a:ln w="57150" cap="flat" cmpd="thickThin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 bwMode="auto">
          <a:xfrm>
            <a:off x="1340616" y="4928702"/>
            <a:ext cx="609600" cy="517524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11/4/2020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36576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270248" y="1600200"/>
            <a:ext cx="36576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7543800" cy="1143000"/>
          </a:xfrm>
        </p:spPr>
        <p:txBody>
          <a:bodyPr anchor="b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11/4/2020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57200" y="2362200"/>
            <a:ext cx="3657600" cy="38862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371975" y="2362200"/>
            <a:ext cx="3657600" cy="38862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2" name="Text Placeholder 11"/>
          <p:cNvSpPr>
            <a:spLocks noGrp="1"/>
          </p:cNvSpPr>
          <p:nvPr>
            <p:ph type="body" sz="quarter" idx="1"/>
          </p:nvPr>
        </p:nvSpPr>
        <p:spPr>
          <a:xfrm>
            <a:off x="457200" y="1569720"/>
            <a:ext cx="3657600" cy="658368"/>
          </a:xfrm>
          <a:prstGeom prst="roundRect">
            <a:avLst>
              <a:gd name="adj" fmla="val 16667"/>
            </a:avLst>
          </a:prstGeom>
          <a:solidFill>
            <a:schemeClr val="accent1"/>
          </a:solidFill>
        </p:spPr>
        <p:txBody>
          <a:bodyPr rtlCol="0" anchor="ctr">
            <a:noAutofit/>
          </a:bodyPr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4" name="Text Placeholder 13"/>
          <p:cNvSpPr>
            <a:spLocks noGrp="1"/>
          </p:cNvSpPr>
          <p:nvPr>
            <p:ph type="body" sz="quarter" idx="3"/>
          </p:nvPr>
        </p:nvSpPr>
        <p:spPr>
          <a:xfrm>
            <a:off x="4343400" y="1569720"/>
            <a:ext cx="3657600" cy="658368"/>
          </a:xfrm>
          <a:prstGeom prst="roundRect">
            <a:avLst>
              <a:gd name="adj" fmla="val 16667"/>
            </a:avLst>
          </a:prstGeom>
          <a:solidFill>
            <a:schemeClr val="accent1"/>
          </a:solidFill>
        </p:spPr>
        <p:txBody>
          <a:bodyPr rtlCol="0" anchor="ctr">
            <a:noAutofit/>
          </a:bodyPr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fld id="{1D8BD707-D9CF-40AE-B4C6-C98DA3205C09}" type="datetimeFigureOut">
              <a:rPr lang="en-US" smtClean="0"/>
              <a:pPr/>
              <a:t>11/4/2020</a:t>
            </a:fld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1"/>
          </p:nvPr>
        </p:nvSpPr>
        <p:spPr/>
        <p:txBody>
          <a:bodyPr rtlCol="0"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2"/>
          </p:nvPr>
        </p:nvSpPr>
        <p:spPr/>
        <p:txBody>
          <a:bodyPr rtlCol="0"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11/4/2020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Straight Connector 9"/>
          <p:cNvSpPr>
            <a:spLocks noChangeShapeType="1"/>
          </p:cNvSpPr>
          <p:nvPr/>
        </p:nvSpPr>
        <p:spPr bwMode="auto">
          <a:xfrm>
            <a:off x="8763000" y="0"/>
            <a:ext cx="0" cy="6858000"/>
          </a:xfrm>
          <a:prstGeom prst="line">
            <a:avLst/>
          </a:prstGeom>
          <a:noFill/>
          <a:ln w="38100" cap="flat" cmpd="sng" algn="ctr">
            <a:solidFill>
              <a:schemeClr val="accent1">
                <a:tint val="60000"/>
                <a:alpha val="9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 rot="5400000">
            <a:off x="3371850" y="3200400"/>
            <a:ext cx="6309360" cy="457200"/>
          </a:xfrm>
        </p:spPr>
        <p:txBody>
          <a:bodyPr anchor="b"/>
          <a:lstStyle>
            <a:lvl1pPr algn="l">
              <a:buNone/>
              <a:defRPr sz="2000" b="1" cap="sm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812280" y="274320"/>
            <a:ext cx="1527048" cy="4983480"/>
          </a:xfrm>
        </p:spPr>
        <p:txBody>
          <a:bodyPr/>
          <a:lstStyle>
            <a:lvl1pPr marL="0" indent="0">
              <a:spcBef>
                <a:spcPts val="400"/>
              </a:spcBef>
              <a:spcAft>
                <a:spcPts val="1000"/>
              </a:spcAft>
              <a:buNone/>
              <a:defRPr sz="12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>
            <a:off x="6248400" y="0"/>
            <a:ext cx="0" cy="6858000"/>
          </a:xfrm>
          <a:prstGeom prst="line">
            <a:avLst/>
          </a:prstGeom>
          <a:noFill/>
          <a:ln w="38100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9" name="Straight Connector 8"/>
          <p:cNvSpPr>
            <a:spLocks noChangeShapeType="1"/>
          </p:cNvSpPr>
          <p:nvPr/>
        </p:nvSpPr>
        <p:spPr bwMode="auto">
          <a:xfrm>
            <a:off x="6192296" y="0"/>
            <a:ext cx="0" cy="6858000"/>
          </a:xfrm>
          <a:prstGeom prst="line">
            <a:avLst/>
          </a:prstGeom>
          <a:noFill/>
          <a:ln w="12700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11" name="Straight Connector 10"/>
          <p:cNvSpPr>
            <a:spLocks noChangeShapeType="1"/>
          </p:cNvSpPr>
          <p:nvPr/>
        </p:nvSpPr>
        <p:spPr bwMode="auto">
          <a:xfrm>
            <a:off x="8991600" y="0"/>
            <a:ext cx="0" cy="6858000"/>
          </a:xfrm>
          <a:prstGeom prst="line">
            <a:avLst/>
          </a:prstGeom>
          <a:noFill/>
          <a:ln w="19050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Rectangle 11"/>
          <p:cNvSpPr/>
          <p:nvPr/>
        </p:nvSpPr>
        <p:spPr bwMode="auto">
          <a:xfrm>
            <a:off x="8839200" y="0"/>
            <a:ext cx="304800" cy="6858000"/>
          </a:xfrm>
          <a:prstGeom prst="rect">
            <a:avLst/>
          </a:prstGeom>
          <a:solidFill>
            <a:schemeClr val="accent1">
              <a:tint val="60000"/>
              <a:alpha val="87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Straight Connector 12"/>
          <p:cNvSpPr>
            <a:spLocks noChangeShapeType="1"/>
          </p:cNvSpPr>
          <p:nvPr/>
        </p:nvSpPr>
        <p:spPr bwMode="auto">
          <a:xfrm>
            <a:off x="89154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4" name="Oval 13"/>
          <p:cNvSpPr/>
          <p:nvPr/>
        </p:nvSpPr>
        <p:spPr>
          <a:xfrm>
            <a:off x="8156448" y="5715000"/>
            <a:ext cx="548640" cy="548640"/>
          </a:xfrm>
          <a:prstGeom prst="ellipse">
            <a:avLst/>
          </a:prstGeom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18" name="Content Placeholder 17"/>
          <p:cNvSpPr>
            <a:spLocks noGrp="1"/>
          </p:cNvSpPr>
          <p:nvPr>
            <p:ph sz="quarter" idx="1"/>
          </p:nvPr>
        </p:nvSpPr>
        <p:spPr>
          <a:xfrm>
            <a:off x="304800" y="274320"/>
            <a:ext cx="5638800" cy="6327648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1" name="Date Placeholder 20"/>
          <p:cNvSpPr>
            <a:spLocks noGrp="1"/>
          </p:cNvSpPr>
          <p:nvPr>
            <p:ph type="dt" sz="half" idx="14"/>
          </p:nvPr>
        </p:nvSpPr>
        <p:spPr/>
        <p:txBody>
          <a:bodyPr rtlCol="0"/>
          <a:lstStyle/>
          <a:p>
            <a:fld id="{1D8BD707-D9CF-40AE-B4C6-C98DA3205C09}" type="datetimeFigureOut">
              <a:rPr lang="en-US" smtClean="0"/>
              <a:pPr/>
              <a:t>11/4/2020</a:t>
            </a:fld>
            <a:endParaRPr lang="en-US"/>
          </a:p>
        </p:txBody>
      </p:sp>
      <p:sp>
        <p:nvSpPr>
          <p:cNvPr id="22" name="Slide Number Placeholder 21"/>
          <p:cNvSpPr>
            <a:spLocks noGrp="1"/>
          </p:cNvSpPr>
          <p:nvPr>
            <p:ph type="sldNum" sz="quarter" idx="15"/>
          </p:nvPr>
        </p:nvSpPr>
        <p:spPr/>
        <p:txBody>
          <a:bodyPr rtlCol="0"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3" name="Footer Placeholder 22"/>
          <p:cNvSpPr>
            <a:spLocks noGrp="1"/>
          </p:cNvSpPr>
          <p:nvPr>
            <p:ph type="ftr" sz="quarter" idx="16"/>
          </p:nvPr>
        </p:nvSpPr>
        <p:spPr/>
        <p:txBody>
          <a:bodyPr rtlCol="0"/>
          <a:lstStyle/>
          <a:p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traight Connector 8"/>
          <p:cNvSpPr>
            <a:spLocks noChangeShapeType="1"/>
          </p:cNvSpPr>
          <p:nvPr/>
        </p:nvSpPr>
        <p:spPr bwMode="auto">
          <a:xfrm>
            <a:off x="8763000" y="0"/>
            <a:ext cx="0" cy="6858000"/>
          </a:xfrm>
          <a:prstGeom prst="line">
            <a:avLst/>
          </a:prstGeom>
          <a:noFill/>
          <a:ln w="38100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3" name="Oval 12"/>
          <p:cNvSpPr/>
          <p:nvPr/>
        </p:nvSpPr>
        <p:spPr>
          <a:xfrm>
            <a:off x="8156448" y="5715000"/>
            <a:ext cx="548640" cy="548640"/>
          </a:xfrm>
          <a:prstGeom prst="ellipse">
            <a:avLst/>
          </a:prstGeom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 rot="5400000">
            <a:off x="3350133" y="3200400"/>
            <a:ext cx="6309360" cy="457200"/>
          </a:xfrm>
        </p:spPr>
        <p:txBody>
          <a:bodyPr anchor="b"/>
          <a:lstStyle>
            <a:lvl1pPr algn="l">
              <a:buNone/>
              <a:defRPr sz="2000"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0" y="0"/>
            <a:ext cx="6172200" cy="6858000"/>
          </a:xfrm>
          <a:solidFill>
            <a:schemeClr val="bg2"/>
          </a:solidFill>
          <a:ln w="1270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/>
          <a:lstStyle>
            <a:lvl1pPr marL="0" indent="0">
              <a:buNone/>
              <a:defRPr sz="3200"/>
            </a:lvl1pPr>
          </a:lstStyle>
          <a:p>
            <a:pPr algn="ctr" eaLnBrk="1" latinLnBrk="0" hangingPunct="1">
              <a:buFontTx/>
              <a:buNone/>
            </a:pPr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65798" y="264795"/>
            <a:ext cx="1524000" cy="4956048"/>
          </a:xfrm>
        </p:spPr>
        <p:txBody>
          <a:bodyPr rot="0" spcFirstLastPara="0" vertOverflow="overflow" horzOverflow="overflow" vert="horz" wrap="square" lIns="91440" tIns="45720" rIns="91440" bIns="45720" numCol="1" spcCol="274320" rtlCol="0" fromWordArt="0" anchor="t" anchorCtr="0" forceAA="0" compatLnSpc="1">
            <a:normAutofit/>
          </a:bodyPr>
          <a:lstStyle>
            <a:lvl1pPr marL="0" indent="0">
              <a:spcBef>
                <a:spcPts val="100"/>
              </a:spcBef>
              <a:spcAft>
                <a:spcPts val="400"/>
              </a:spcAft>
              <a:buFontTx/>
              <a:buNone/>
              <a:defRPr sz="12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0" name="Straight Connector 9"/>
          <p:cNvSpPr>
            <a:spLocks noChangeShapeType="1"/>
          </p:cNvSpPr>
          <p:nvPr/>
        </p:nvSpPr>
        <p:spPr bwMode="auto">
          <a:xfrm>
            <a:off x="89916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1" name="Rectangle 10"/>
          <p:cNvSpPr/>
          <p:nvPr/>
        </p:nvSpPr>
        <p:spPr bwMode="auto">
          <a:xfrm>
            <a:off x="8839200" y="0"/>
            <a:ext cx="304800" cy="6858000"/>
          </a:xfrm>
          <a:prstGeom prst="rect">
            <a:avLst/>
          </a:prstGeom>
          <a:solidFill>
            <a:schemeClr val="accent1">
              <a:tint val="60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Straight Connector 11"/>
          <p:cNvSpPr>
            <a:spLocks noChangeShapeType="1"/>
          </p:cNvSpPr>
          <p:nvPr/>
        </p:nvSpPr>
        <p:spPr bwMode="auto">
          <a:xfrm>
            <a:off x="89154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9" name="Straight Connector 18"/>
          <p:cNvSpPr>
            <a:spLocks noChangeShapeType="1"/>
          </p:cNvSpPr>
          <p:nvPr/>
        </p:nvSpPr>
        <p:spPr bwMode="auto">
          <a:xfrm>
            <a:off x="6248400" y="0"/>
            <a:ext cx="0" cy="6858000"/>
          </a:xfrm>
          <a:prstGeom prst="line">
            <a:avLst/>
          </a:prstGeom>
          <a:noFill/>
          <a:ln w="38100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20" name="Straight Connector 19"/>
          <p:cNvSpPr>
            <a:spLocks noChangeShapeType="1"/>
          </p:cNvSpPr>
          <p:nvPr/>
        </p:nvSpPr>
        <p:spPr bwMode="auto">
          <a:xfrm>
            <a:off x="6192296" y="0"/>
            <a:ext cx="0" cy="6858000"/>
          </a:xfrm>
          <a:prstGeom prst="line">
            <a:avLst/>
          </a:prstGeom>
          <a:noFill/>
          <a:ln w="12700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17" name="Date Placeholder 16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fld id="{1D8BD707-D9CF-40AE-B4C6-C98DA3205C09}" type="datetimeFigureOut">
              <a:rPr lang="en-US" smtClean="0"/>
              <a:pPr/>
              <a:t>11/4/2020</a:t>
            </a:fld>
            <a:endParaRPr lang="en-US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11"/>
          </p:nvPr>
        </p:nvSpPr>
        <p:spPr/>
        <p:txBody>
          <a:bodyPr rtlCol="0"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1" name="Footer Placeholder 20"/>
          <p:cNvSpPr>
            <a:spLocks noGrp="1"/>
          </p:cNvSpPr>
          <p:nvPr>
            <p:ph type="ftr" sz="quarter" idx="12"/>
          </p:nvPr>
        </p:nvSpPr>
        <p:spPr/>
        <p:txBody>
          <a:bodyPr rtlCol="0"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9"/>
            <a:ext cx="1676400" cy="5851525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traight Connector 15"/>
          <p:cNvSpPr>
            <a:spLocks noChangeShapeType="1"/>
          </p:cNvSpPr>
          <p:nvPr/>
        </p:nvSpPr>
        <p:spPr bwMode="auto">
          <a:xfrm>
            <a:off x="8763000" y="0"/>
            <a:ext cx="0" cy="6858000"/>
          </a:xfrm>
          <a:prstGeom prst="line">
            <a:avLst/>
          </a:prstGeom>
          <a:noFill/>
          <a:ln w="38100" cap="flat" cmpd="sng" algn="ctr">
            <a:solidFill>
              <a:schemeClr val="accent1">
                <a:tint val="60000"/>
                <a:alpha val="9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467600" cy="1143000"/>
          </a:xfrm>
          <a:prstGeom prst="rect">
            <a:avLst/>
          </a:prstGeom>
        </p:spPr>
        <p:txBody>
          <a:bodyPr vert="horz" anchor="b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7467600" cy="4873752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 rot="5400000">
            <a:off x="7589520" y="1081851"/>
            <a:ext cx="2011680" cy="384048"/>
          </a:xfrm>
          <a:prstGeom prst="rect">
            <a:avLst/>
          </a:prstGeom>
        </p:spPr>
        <p:txBody>
          <a:bodyPr vert="horz" anchor="ctr" anchorCtr="0"/>
          <a:lstStyle>
            <a:lvl1pPr algn="r" eaLnBrk="1" latinLnBrk="0" hangingPunct="1">
              <a:defRPr kumimoji="0" sz="1200">
                <a:solidFill>
                  <a:schemeClr val="tx2"/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11/4/2020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 rot="5400000">
            <a:off x="6990186" y="3737240"/>
            <a:ext cx="3200400" cy="365760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200"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Straight Connector 6"/>
          <p:cNvSpPr>
            <a:spLocks noChangeShapeType="1"/>
          </p:cNvSpPr>
          <p:nvPr/>
        </p:nvSpPr>
        <p:spPr bwMode="auto">
          <a:xfrm>
            <a:off x="76200" y="0"/>
            <a:ext cx="0" cy="6858000"/>
          </a:xfrm>
          <a:prstGeom prst="line">
            <a:avLst/>
          </a:prstGeom>
          <a:noFill/>
          <a:ln w="57150" cap="flat" cmpd="thickThin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9" name="Straight Connector 8"/>
          <p:cNvSpPr>
            <a:spLocks noChangeShapeType="1"/>
          </p:cNvSpPr>
          <p:nvPr/>
        </p:nvSpPr>
        <p:spPr bwMode="auto">
          <a:xfrm>
            <a:off x="8991600" y="0"/>
            <a:ext cx="0" cy="6858000"/>
          </a:xfrm>
          <a:prstGeom prst="line">
            <a:avLst/>
          </a:prstGeom>
          <a:noFill/>
          <a:ln w="19050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0" name="Rectangle 9"/>
          <p:cNvSpPr/>
          <p:nvPr/>
        </p:nvSpPr>
        <p:spPr bwMode="auto">
          <a:xfrm>
            <a:off x="8839200" y="0"/>
            <a:ext cx="304800" cy="6858000"/>
          </a:xfrm>
          <a:prstGeom prst="rect">
            <a:avLst/>
          </a:prstGeom>
          <a:solidFill>
            <a:schemeClr val="accent1">
              <a:tint val="60000"/>
              <a:alpha val="87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Straight Connector 10"/>
          <p:cNvSpPr>
            <a:spLocks noChangeShapeType="1"/>
          </p:cNvSpPr>
          <p:nvPr/>
        </p:nvSpPr>
        <p:spPr bwMode="auto">
          <a:xfrm>
            <a:off x="89154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Oval 11"/>
          <p:cNvSpPr/>
          <p:nvPr/>
        </p:nvSpPr>
        <p:spPr>
          <a:xfrm>
            <a:off x="8156448" y="5715000"/>
            <a:ext cx="548640" cy="548640"/>
          </a:xfrm>
          <a:prstGeom prst="ellipse">
            <a:avLst/>
          </a:prstGeom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8129016" y="5734050"/>
            <a:ext cx="609600" cy="521208"/>
          </a:xfrm>
          <a:prstGeom prst="rect">
            <a:avLst/>
          </a:prstGeom>
        </p:spPr>
        <p:txBody>
          <a:bodyPr vert="horz" anchor="ctr"/>
          <a:lstStyle>
            <a:lvl1pPr algn="ctr" eaLnBrk="1" latinLnBrk="0" hangingPunct="1">
              <a:defRPr kumimoji="0" sz="1400" b="1"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3000" b="0" kern="1200" cap="small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ts val="600"/>
        </a:spcBef>
        <a:buClr>
          <a:schemeClr val="accent1"/>
        </a:buClr>
        <a:buSzPct val="70000"/>
        <a:buFont typeface="Wingdings"/>
        <a:buChar char="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ct val="20000"/>
        </a:spcBef>
        <a:buClr>
          <a:schemeClr val="accent1"/>
        </a:buClr>
        <a:buSzPct val="8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182880" algn="l" rtl="0" eaLnBrk="1" latinLnBrk="0" hangingPunct="1">
        <a:spcBef>
          <a:spcPct val="20000"/>
        </a:spcBef>
        <a:buClr>
          <a:schemeClr val="accent1">
            <a:shade val="75000"/>
          </a:schemeClr>
        </a:buClr>
        <a:buSzPct val="60000"/>
        <a:buFont typeface="Wingdings"/>
        <a:buChar char="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182880" algn="l" rtl="0" eaLnBrk="1" latinLnBrk="0" hangingPunct="1">
        <a:spcBef>
          <a:spcPct val="20000"/>
        </a:spcBef>
        <a:buClr>
          <a:schemeClr val="accent1">
            <a:tint val="60000"/>
          </a:schemeClr>
        </a:buClr>
        <a:buSzPct val="60000"/>
        <a:buFont typeface="Wingdings"/>
        <a:buChar char="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182880" algn="l" rtl="0" eaLnBrk="1" latinLnBrk="0" hangingPunct="1">
        <a:spcBef>
          <a:spcPct val="20000"/>
        </a:spcBef>
        <a:buClr>
          <a:schemeClr val="accent2">
            <a:tint val="60000"/>
          </a:schemeClr>
        </a:buClr>
        <a:buSzPct val="68000"/>
        <a:buFont typeface="Wingdings 2"/>
        <a:buChar char="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182880" algn="l" rtl="0" eaLnBrk="1" latinLnBrk="0" hangingPunct="1">
        <a:spcBef>
          <a:spcPct val="20000"/>
        </a:spcBef>
        <a:buClr>
          <a:schemeClr val="accent1"/>
        </a:buClr>
        <a:buChar char="•"/>
        <a:defRPr kumimoji="0" sz="1600" kern="1200">
          <a:solidFill>
            <a:schemeClr val="tx2"/>
          </a:solidFill>
          <a:latin typeface="+mn-lt"/>
          <a:ea typeface="+mn-ea"/>
          <a:cs typeface="+mn-cs"/>
        </a:defRPr>
      </a:lvl6pPr>
      <a:lvl7pPr marL="2011680" indent="-182880" algn="l" rtl="0" eaLnBrk="1" latinLnBrk="0" hangingPunct="1">
        <a:spcBef>
          <a:spcPct val="20000"/>
        </a:spcBef>
        <a:buClr>
          <a:schemeClr val="accent1">
            <a:tint val="60000"/>
          </a:schemeClr>
        </a:buClr>
        <a:buSzPct val="60000"/>
        <a:buFont typeface="Wingdings"/>
        <a:buChar char=""/>
        <a:defRPr kumimoji="0" sz="1400" kern="1200" baseline="0">
          <a:solidFill>
            <a:schemeClr val="tx2"/>
          </a:solidFill>
          <a:latin typeface="+mn-lt"/>
          <a:ea typeface="+mn-ea"/>
          <a:cs typeface="+mn-cs"/>
        </a:defRPr>
      </a:lvl7pPr>
      <a:lvl8pPr marL="2286000" indent="-182880" algn="l" rtl="0" eaLnBrk="1" latinLnBrk="0" hangingPunct="1">
        <a:spcBef>
          <a:spcPct val="20000"/>
        </a:spcBef>
        <a:buClr>
          <a:schemeClr val="accent2"/>
        </a:buClr>
        <a:buChar char="•"/>
        <a:defRPr kumimoji="0" sz="1400" kern="1200" cap="small" baseline="0">
          <a:solidFill>
            <a:schemeClr val="tx2"/>
          </a:solidFill>
          <a:latin typeface="+mn-lt"/>
          <a:ea typeface="+mn-ea"/>
          <a:cs typeface="+mn-cs"/>
        </a:defRPr>
      </a:lvl8pPr>
      <a:lvl9pPr marL="2560320" indent="-182880" algn="l" rtl="0" eaLnBrk="1" latinLnBrk="0" hangingPunct="1">
        <a:spcBef>
          <a:spcPct val="20000"/>
        </a:spcBef>
        <a:buClr>
          <a:schemeClr val="accent1">
            <a:shade val="75000"/>
          </a:schemeClr>
        </a:buClr>
        <a:buChar char="•"/>
        <a:defRPr kumimoji="0" sz="1400" kern="1200" baseline="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hyperlink" Target="https://doi.org/10.1016/j.vetpar.2012.09.006" TargetMode="External"/><Relationship Id="rId2" Type="http://schemas.openxmlformats.org/officeDocument/2006/relationships/hyperlink" Target="https://doi.org/10.1017/S0031182000085383" TargetMode="Externa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411162"/>
          </a:xfrm>
        </p:spPr>
        <p:txBody>
          <a:bodyPr>
            <a:noAutofit/>
          </a:bodyPr>
          <a:lstStyle/>
          <a:p>
            <a:pPr algn="ctr"/>
            <a:r>
              <a:rPr lang="en-IN" sz="2800" b="1" dirty="0" err="1">
                <a:solidFill>
                  <a:srgbClr val="FF0000"/>
                </a:solidFill>
              </a:rPr>
              <a:t>Amphistomosis</a:t>
            </a:r>
            <a:endParaRPr lang="en-IN" sz="28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152400" y="685800"/>
            <a:ext cx="8610600" cy="6019800"/>
          </a:xfrm>
        </p:spPr>
        <p:txBody>
          <a:bodyPr>
            <a:normAutofit lnSpcReduction="10000"/>
          </a:bodyPr>
          <a:lstStyle/>
          <a:p>
            <a:pPr algn="just"/>
            <a:r>
              <a:rPr lang="en-US" sz="2400" dirty="0" err="1"/>
              <a:t>Amphistomosis</a:t>
            </a:r>
            <a:r>
              <a:rPr lang="en-US" sz="2400" dirty="0"/>
              <a:t> is a disease of domestic and wild ruminants caused by digenetic </a:t>
            </a:r>
            <a:r>
              <a:rPr lang="en-US" sz="2400" dirty="0" err="1"/>
              <a:t>trematodes</a:t>
            </a:r>
            <a:r>
              <a:rPr lang="en-US" sz="2400" dirty="0"/>
              <a:t> </a:t>
            </a:r>
            <a:r>
              <a:rPr lang="en-US" sz="2400" dirty="0" smtClean="0"/>
              <a:t>of the </a:t>
            </a:r>
            <a:r>
              <a:rPr lang="en-US" sz="2400" dirty="0"/>
              <a:t>superfamily </a:t>
            </a:r>
            <a:r>
              <a:rPr lang="en-US" sz="2400" i="1" dirty="0" err="1"/>
              <a:t>Paramphistomoidea</a:t>
            </a:r>
            <a:r>
              <a:rPr lang="en-US" sz="2400" dirty="0"/>
              <a:t> </a:t>
            </a:r>
            <a:r>
              <a:rPr lang="en-US" sz="2400" dirty="0" smtClean="0"/>
              <a:t>,</a:t>
            </a:r>
            <a:r>
              <a:rPr lang="en-US" sz="2400" dirty="0" err="1" smtClean="0"/>
              <a:t>Fischoeder</a:t>
            </a:r>
            <a:r>
              <a:rPr lang="en-US" sz="2400" dirty="0"/>
              <a:t>, 1901 (</a:t>
            </a:r>
            <a:r>
              <a:rPr lang="en-US" sz="2400" dirty="0" err="1"/>
              <a:t>Lotfy</a:t>
            </a:r>
            <a:r>
              <a:rPr lang="en-US" sz="2400" dirty="0"/>
              <a:t> </a:t>
            </a:r>
            <a:r>
              <a:rPr lang="en-US" sz="2400" i="1" dirty="0"/>
              <a:t>et al. </a:t>
            </a:r>
            <a:r>
              <a:rPr lang="en-US" sz="2400" dirty="0"/>
              <a:t>2010</a:t>
            </a:r>
            <a:r>
              <a:rPr lang="en-US" sz="2400" dirty="0" smtClean="0"/>
              <a:t>).</a:t>
            </a:r>
          </a:p>
          <a:p>
            <a:pPr marL="0" indent="0" algn="just">
              <a:buNone/>
            </a:pPr>
            <a:r>
              <a:rPr lang="en-US" sz="2400" dirty="0" smtClean="0"/>
              <a:t>Etiology:</a:t>
            </a:r>
          </a:p>
          <a:p>
            <a:pPr algn="just"/>
            <a:r>
              <a:rPr lang="en-IN" sz="2400" dirty="0" smtClean="0"/>
              <a:t>It is belonging </a:t>
            </a:r>
            <a:r>
              <a:rPr lang="en-IN" sz="2400" dirty="0"/>
              <a:t>to several genera </a:t>
            </a:r>
            <a:r>
              <a:rPr lang="en-IN" sz="2400" dirty="0" smtClean="0"/>
              <a:t>including: </a:t>
            </a:r>
            <a:r>
              <a:rPr lang="en-IN" sz="2400" dirty="0" err="1" smtClean="0">
                <a:solidFill>
                  <a:srgbClr val="FF0000"/>
                </a:solidFill>
              </a:rPr>
              <a:t>Paramphistomum</a:t>
            </a:r>
            <a:r>
              <a:rPr lang="en-IN" sz="2400" dirty="0">
                <a:solidFill>
                  <a:srgbClr val="FF0000"/>
                </a:solidFill>
              </a:rPr>
              <a:t>,</a:t>
            </a:r>
            <a:r>
              <a:rPr lang="en-IN" sz="2400" dirty="0"/>
              <a:t> </a:t>
            </a:r>
            <a:r>
              <a:rPr lang="en-IN" sz="2400" dirty="0" err="1">
                <a:solidFill>
                  <a:srgbClr val="0070C0"/>
                </a:solidFill>
              </a:rPr>
              <a:t>Calicophoron</a:t>
            </a:r>
            <a:r>
              <a:rPr lang="en-IN" sz="2400" dirty="0"/>
              <a:t>, </a:t>
            </a:r>
            <a:r>
              <a:rPr lang="en-IN" sz="2400" dirty="0" err="1">
                <a:solidFill>
                  <a:schemeClr val="accent6">
                    <a:lumMod val="75000"/>
                  </a:schemeClr>
                </a:solidFill>
              </a:rPr>
              <a:t>Cotylophoron</a:t>
            </a:r>
            <a:r>
              <a:rPr lang="en-IN" sz="2400" dirty="0"/>
              <a:t>, </a:t>
            </a:r>
            <a:r>
              <a:rPr lang="en-IN" sz="2400" dirty="0" err="1" smtClean="0">
                <a:solidFill>
                  <a:srgbClr val="C00000"/>
                </a:solidFill>
              </a:rPr>
              <a:t>Explanatum</a:t>
            </a:r>
            <a:r>
              <a:rPr lang="en-IN" sz="2400" dirty="0" smtClean="0">
                <a:solidFill>
                  <a:srgbClr val="C00000"/>
                </a:solidFill>
              </a:rPr>
              <a:t>,</a:t>
            </a:r>
            <a:r>
              <a:rPr lang="en-IN" sz="2400" dirty="0" smtClean="0"/>
              <a:t> </a:t>
            </a:r>
            <a:r>
              <a:rPr lang="en-IN" sz="2400" dirty="0" err="1" smtClean="0">
                <a:solidFill>
                  <a:srgbClr val="00B050"/>
                </a:solidFill>
              </a:rPr>
              <a:t>Gigantocotyle</a:t>
            </a:r>
            <a:r>
              <a:rPr lang="en-IN" sz="2400" dirty="0" smtClean="0"/>
              <a:t> </a:t>
            </a:r>
            <a:r>
              <a:rPr lang="en-IN" sz="2400" dirty="0"/>
              <a:t>and </a:t>
            </a:r>
            <a:r>
              <a:rPr lang="en-IN" sz="2400" dirty="0" err="1" smtClean="0"/>
              <a:t>Carmyerius</a:t>
            </a:r>
            <a:r>
              <a:rPr lang="en-IN" sz="2400" dirty="0"/>
              <a:t> (</a:t>
            </a:r>
            <a:r>
              <a:rPr lang="en-IN" sz="2400" dirty="0" err="1" smtClean="0"/>
              <a:t>Hajipour</a:t>
            </a:r>
            <a:r>
              <a:rPr lang="en-IN" sz="2400" dirty="0" smtClean="0"/>
              <a:t> et al., 2020).</a:t>
            </a:r>
          </a:p>
          <a:p>
            <a:pPr algn="just"/>
            <a:r>
              <a:rPr lang="en-US" sz="2400" dirty="0" smtClean="0"/>
              <a:t>The  are rumen </a:t>
            </a:r>
            <a:r>
              <a:rPr lang="en-US" sz="2400" dirty="0"/>
              <a:t>flukes, of which </a:t>
            </a:r>
            <a:r>
              <a:rPr lang="en-US" sz="2400" i="1" dirty="0" err="1"/>
              <a:t>Paramphistomum</a:t>
            </a:r>
            <a:r>
              <a:rPr lang="en-US" sz="2400" i="1" dirty="0"/>
              <a:t> </a:t>
            </a:r>
            <a:r>
              <a:rPr lang="en-US" sz="2400" i="1" dirty="0" err="1" smtClean="0"/>
              <a:t>cervii</a:t>
            </a:r>
            <a:r>
              <a:rPr lang="en-US" sz="2400" i="1" dirty="0" smtClean="0"/>
              <a:t> </a:t>
            </a:r>
            <a:r>
              <a:rPr lang="en-US" sz="2400" dirty="0" smtClean="0"/>
              <a:t> is more pathogenic.</a:t>
            </a:r>
          </a:p>
          <a:p>
            <a:pPr algn="just"/>
            <a:r>
              <a:rPr lang="en-US" sz="2400" dirty="0"/>
              <a:t>Infection occurs </a:t>
            </a:r>
            <a:r>
              <a:rPr lang="en-US" sz="2400" dirty="0" smtClean="0"/>
              <a:t>through: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/>
              <a:t> </a:t>
            </a:r>
            <a:r>
              <a:rPr lang="en-US" sz="2400" dirty="0"/>
              <a:t>ingestion of contaminated vegetables and raw </a:t>
            </a:r>
            <a:r>
              <a:rPr lang="en-US" sz="2400" dirty="0" smtClean="0"/>
              <a:t>meat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/>
              <a:t>Through infective </a:t>
            </a:r>
            <a:r>
              <a:rPr lang="en-US" sz="2400" dirty="0" err="1"/>
              <a:t>metacercaria</a:t>
            </a:r>
            <a:r>
              <a:rPr lang="en-US" sz="2400" dirty="0"/>
              <a:t> are deposited from snails, which are the intermediate </a:t>
            </a:r>
            <a:r>
              <a:rPr lang="en-US" sz="2400" dirty="0" smtClean="0"/>
              <a:t>hosts</a:t>
            </a:r>
            <a:r>
              <a:rPr lang="en-US" sz="2400" i="1" dirty="0" smtClean="0"/>
              <a:t>(</a:t>
            </a:r>
            <a:r>
              <a:rPr lang="en-US" sz="2400" i="1" dirty="0" err="1" smtClean="0"/>
              <a:t>Indoplanorhis</a:t>
            </a:r>
            <a:r>
              <a:rPr lang="en-US" sz="2400" i="1" dirty="0" smtClean="0"/>
              <a:t> </a:t>
            </a:r>
            <a:r>
              <a:rPr lang="en-US" sz="2400" i="1" dirty="0" err="1"/>
              <a:t>exustus</a:t>
            </a:r>
            <a:r>
              <a:rPr lang="en-US" sz="2400" dirty="0"/>
              <a:t>, </a:t>
            </a:r>
            <a:r>
              <a:rPr lang="en-US" sz="2400" i="1" dirty="0" err="1"/>
              <a:t>Gyraulus</a:t>
            </a:r>
            <a:r>
              <a:rPr lang="en-US" sz="2400" i="1" dirty="0"/>
              <a:t> </a:t>
            </a:r>
            <a:r>
              <a:rPr lang="en-US" sz="2400" i="1" dirty="0" err="1"/>
              <a:t>convexiusculus</a:t>
            </a:r>
            <a:r>
              <a:rPr lang="en-US" sz="2400" i="1" dirty="0"/>
              <a:t> and </a:t>
            </a:r>
            <a:r>
              <a:rPr lang="en-US" sz="2400" i="1" dirty="0" err="1"/>
              <a:t>Lymnea</a:t>
            </a:r>
            <a:r>
              <a:rPr lang="en-US" sz="2400" i="1" dirty="0"/>
              <a:t> spp</a:t>
            </a:r>
            <a:r>
              <a:rPr lang="en-US" sz="2400" dirty="0" smtClean="0"/>
              <a:t>.)</a:t>
            </a:r>
            <a:endParaRPr lang="en-IN" sz="2400" dirty="0" smtClean="0"/>
          </a:p>
        </p:txBody>
      </p:sp>
    </p:spTree>
    <p:extLst>
      <p:ext uri="{BB962C8B-B14F-4D97-AF65-F5344CB8AC3E}">
        <p14:creationId xmlns:p14="http://schemas.microsoft.com/office/powerpoint/2010/main" val="168594913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152400" y="76200"/>
            <a:ext cx="8610600" cy="6629400"/>
          </a:xfrm>
        </p:spPr>
        <p:txBody>
          <a:bodyPr>
            <a:normAutofit lnSpcReduction="10000"/>
          </a:bodyPr>
          <a:lstStyle/>
          <a:p>
            <a:pPr algn="just"/>
            <a:r>
              <a:rPr lang="en-US" sz="2400" dirty="0"/>
              <a:t>It causes  productivity losses including:</a:t>
            </a:r>
          </a:p>
          <a:p>
            <a:pPr algn="just"/>
            <a:r>
              <a:rPr lang="en-US" sz="2400" dirty="0"/>
              <a:t> </a:t>
            </a:r>
            <a:r>
              <a:rPr lang="en-US" sz="2400" dirty="0" smtClean="0"/>
              <a:t>Decrease </a:t>
            </a:r>
            <a:r>
              <a:rPr lang="en-US" sz="2400" dirty="0"/>
              <a:t>in milk and meat production, </a:t>
            </a:r>
          </a:p>
          <a:p>
            <a:pPr algn="just"/>
            <a:r>
              <a:rPr lang="en-US" sz="2400" dirty="0" smtClean="0"/>
              <a:t>Low </a:t>
            </a:r>
            <a:r>
              <a:rPr lang="en-US" sz="2400" dirty="0"/>
              <a:t>nutrient conversion, </a:t>
            </a:r>
          </a:p>
          <a:p>
            <a:pPr algn="just"/>
            <a:r>
              <a:rPr lang="en-US" sz="2400" dirty="0" smtClean="0"/>
              <a:t>Weight </a:t>
            </a:r>
            <a:r>
              <a:rPr lang="en-US" sz="2400" dirty="0"/>
              <a:t>loss and </a:t>
            </a:r>
          </a:p>
          <a:p>
            <a:pPr algn="just"/>
            <a:r>
              <a:rPr lang="en-US" sz="2400" dirty="0" smtClean="0"/>
              <a:t>Reduction </a:t>
            </a:r>
            <a:r>
              <a:rPr lang="en-US" sz="2400" dirty="0"/>
              <a:t>in fertility. </a:t>
            </a:r>
          </a:p>
          <a:p>
            <a:pPr algn="just"/>
            <a:r>
              <a:rPr lang="en-US" sz="2400" dirty="0"/>
              <a:t>Adult </a:t>
            </a:r>
            <a:r>
              <a:rPr lang="en-US" sz="2400" dirty="0" err="1"/>
              <a:t>amphistomes</a:t>
            </a:r>
            <a:r>
              <a:rPr lang="en-US" sz="2400" dirty="0"/>
              <a:t> are the primary parasite of the rumen and reticulum of sheep, goats, cattle and water buffaloes </a:t>
            </a:r>
            <a:endParaRPr lang="en-US" sz="2400" dirty="0" smtClean="0"/>
          </a:p>
          <a:p>
            <a:pPr algn="just"/>
            <a:r>
              <a:rPr lang="en-US" sz="2400" dirty="0" smtClean="0"/>
              <a:t>The </a:t>
            </a:r>
            <a:r>
              <a:rPr lang="en-US" sz="2400" dirty="0"/>
              <a:t>adult parasites are pear-shaped, pink or </a:t>
            </a:r>
            <a:r>
              <a:rPr lang="en-US" sz="2400" dirty="0" smtClean="0"/>
              <a:t>red and </a:t>
            </a:r>
            <a:r>
              <a:rPr lang="en-US" sz="2400" dirty="0"/>
              <a:t>attach to the lining of the rumen. </a:t>
            </a:r>
            <a:r>
              <a:rPr lang="en-US" sz="2400" dirty="0" smtClean="0"/>
              <a:t>Immature </a:t>
            </a:r>
            <a:r>
              <a:rPr lang="en-US" sz="2400" dirty="0"/>
              <a:t>forms are found in the duodenum</a:t>
            </a:r>
          </a:p>
          <a:p>
            <a:pPr algn="just"/>
            <a:r>
              <a:rPr lang="en-US" sz="2400" dirty="0"/>
              <a:t>A massive number of immature parasites migrating through the intestinal tract cause acute parasitic gastroenteritis with high morbidity and mortality rates, particularly in young animals (González‐</a:t>
            </a:r>
            <a:r>
              <a:rPr lang="en-US" sz="2400" dirty="0" err="1"/>
              <a:t>Warleta</a:t>
            </a:r>
            <a:r>
              <a:rPr lang="en-US" sz="2400" dirty="0"/>
              <a:t> </a:t>
            </a:r>
            <a:r>
              <a:rPr lang="en-US" sz="2400" i="1" dirty="0"/>
              <a:t>et al., </a:t>
            </a:r>
            <a:r>
              <a:rPr lang="en-US" sz="2400" dirty="0" smtClean="0"/>
              <a:t>2013) and of immunologically </a:t>
            </a:r>
            <a:r>
              <a:rPr lang="en-US" sz="2400" dirty="0"/>
              <a:t>incompetent hosts.</a:t>
            </a:r>
            <a:endParaRPr lang="en-US" sz="2400" dirty="0" smtClean="0"/>
          </a:p>
          <a:p>
            <a:pPr algn="just"/>
            <a:r>
              <a:rPr lang="en-US" sz="2400" dirty="0"/>
              <a:t>Adult flukes are known to be quite harmless, as they do not attack on the host tissue</a:t>
            </a:r>
            <a:r>
              <a:rPr lang="en-US" sz="2400" dirty="0" smtClean="0"/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60908489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152400"/>
            <a:ext cx="8610600" cy="6172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2975057" y="6386945"/>
            <a:ext cx="2618922" cy="369332"/>
          </a:xfrm>
          <a:prstGeom prst="rect">
            <a:avLst/>
          </a:prstGeom>
          <a:solidFill>
            <a:srgbClr val="00B0F0"/>
          </a:solidFill>
        </p:spPr>
        <p:txBody>
          <a:bodyPr wrap="none" rtlCol="0">
            <a:spAutoFit/>
          </a:bodyPr>
          <a:lstStyle/>
          <a:p>
            <a:r>
              <a:rPr lang="en-US" dirty="0" smtClean="0"/>
              <a:t>Life cycle of </a:t>
            </a:r>
            <a:r>
              <a:rPr lang="en-US" dirty="0" err="1" smtClean="0"/>
              <a:t>Amphistomes</a:t>
            </a:r>
            <a:endParaRPr lang="en-IN" dirty="0"/>
          </a:p>
        </p:txBody>
      </p:sp>
      <p:sp>
        <p:nvSpPr>
          <p:cNvPr id="3" name="TextBox 2"/>
          <p:cNvSpPr txBox="1"/>
          <p:nvPr/>
        </p:nvSpPr>
        <p:spPr>
          <a:xfrm>
            <a:off x="3429000" y="2133600"/>
            <a:ext cx="3048000" cy="2585323"/>
          </a:xfrm>
          <a:prstGeom prst="rect">
            <a:avLst/>
          </a:prstGeom>
          <a:solidFill>
            <a:schemeClr val="accent2">
              <a:lumMod val="40000"/>
              <a:lumOff val="60000"/>
            </a:schemeClr>
          </a:solidFill>
          <a:ln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pPr marL="285750" indent="-285750" algn="just">
              <a:buFont typeface="Arial" pitchFamily="34" charset="0"/>
              <a:buChar char="•"/>
            </a:pPr>
            <a:r>
              <a:rPr lang="en-US" dirty="0" err="1"/>
              <a:t>Miracidia</a:t>
            </a:r>
            <a:r>
              <a:rPr lang="en-US" dirty="0"/>
              <a:t> infect the </a:t>
            </a:r>
            <a:r>
              <a:rPr lang="en-US" dirty="0" smtClean="0"/>
              <a:t>mollusk with </a:t>
            </a:r>
            <a:r>
              <a:rPr lang="en-US" dirty="0" err="1"/>
              <a:t>cercariae</a:t>
            </a:r>
            <a:r>
              <a:rPr lang="en-US" dirty="0"/>
              <a:t> emerging </a:t>
            </a:r>
            <a:r>
              <a:rPr lang="en-US" dirty="0" smtClean="0"/>
              <a:t>and typically </a:t>
            </a:r>
            <a:r>
              <a:rPr lang="en-US" dirty="0"/>
              <a:t>encysting </a:t>
            </a:r>
            <a:r>
              <a:rPr lang="en-US" dirty="0" smtClean="0"/>
              <a:t>on vegetation, hard surfaces </a:t>
            </a:r>
            <a:r>
              <a:rPr lang="en-US" dirty="0"/>
              <a:t>or water </a:t>
            </a:r>
            <a:r>
              <a:rPr lang="en-US" dirty="0" smtClean="0"/>
              <a:t>becoming </a:t>
            </a:r>
            <a:r>
              <a:rPr lang="en-US" dirty="0" err="1" smtClean="0"/>
              <a:t>metacercariae</a:t>
            </a:r>
            <a:r>
              <a:rPr lang="en-US" dirty="0" smtClean="0"/>
              <a:t> </a:t>
            </a:r>
            <a:r>
              <a:rPr lang="en-US" dirty="0"/>
              <a:t>that grazing </a:t>
            </a:r>
            <a:r>
              <a:rPr lang="en-US" dirty="0" smtClean="0"/>
              <a:t>ruminants (final </a:t>
            </a:r>
            <a:r>
              <a:rPr lang="en-US" dirty="0"/>
              <a:t>host) ingest (González-</a:t>
            </a:r>
            <a:r>
              <a:rPr lang="en-US" dirty="0" err="1"/>
              <a:t>Warleta</a:t>
            </a:r>
            <a:r>
              <a:rPr lang="en-US" dirty="0"/>
              <a:t> </a:t>
            </a:r>
            <a:r>
              <a:rPr lang="en-US" i="1" dirty="0"/>
              <a:t>et al., </a:t>
            </a:r>
            <a:r>
              <a:rPr lang="en-US" dirty="0"/>
              <a:t>2013; Waal, </a:t>
            </a:r>
            <a:r>
              <a:rPr lang="en-US" dirty="0" smtClean="0"/>
              <a:t>2010)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40651495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152400" y="152400"/>
            <a:ext cx="8534400" cy="647700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IN" sz="2400" b="1" dirty="0">
                <a:solidFill>
                  <a:srgbClr val="00B050"/>
                </a:solidFill>
              </a:rPr>
              <a:t>Pathogenesis and </a:t>
            </a:r>
            <a:r>
              <a:rPr lang="en-IN" sz="2400" b="1" dirty="0" smtClean="0">
                <a:solidFill>
                  <a:srgbClr val="00B050"/>
                </a:solidFill>
              </a:rPr>
              <a:t>symptoms</a:t>
            </a:r>
            <a:r>
              <a:rPr lang="en-IN" sz="2400" dirty="0" smtClean="0">
                <a:solidFill>
                  <a:srgbClr val="00B050"/>
                </a:solidFill>
              </a:rPr>
              <a:t>:</a:t>
            </a:r>
          </a:p>
          <a:p>
            <a:pPr algn="just"/>
            <a:r>
              <a:rPr lang="en-US" sz="2400" dirty="0" smtClean="0"/>
              <a:t>The </a:t>
            </a:r>
            <a:r>
              <a:rPr lang="en-US" sz="2400" b="1" dirty="0">
                <a:solidFill>
                  <a:srgbClr val="FF0000"/>
                </a:solidFill>
              </a:rPr>
              <a:t>immature flukes </a:t>
            </a:r>
            <a:r>
              <a:rPr lang="en-US" sz="2400" dirty="0"/>
              <a:t>which are most damaging as they get attached to the intestinal wall, and actively </a:t>
            </a:r>
            <a:r>
              <a:rPr lang="en-US" sz="2400" b="1" dirty="0">
                <a:solidFill>
                  <a:srgbClr val="FF0000"/>
                </a:solidFill>
              </a:rPr>
              <a:t>sloughing off </a:t>
            </a:r>
            <a:r>
              <a:rPr lang="en-US" sz="2400" dirty="0"/>
              <a:t>of the </a:t>
            </a:r>
            <a:r>
              <a:rPr lang="en-US" sz="2400" dirty="0" smtClean="0"/>
              <a:t>tissue.</a:t>
            </a:r>
          </a:p>
          <a:p>
            <a:pPr algn="just"/>
            <a:r>
              <a:rPr lang="en-US" sz="2400" dirty="0" smtClean="0"/>
              <a:t>It is </a:t>
            </a:r>
            <a:r>
              <a:rPr lang="en-US" sz="2400" dirty="0"/>
              <a:t>indicated by </a:t>
            </a:r>
            <a:r>
              <a:rPr lang="en-US" sz="2400" b="1" dirty="0" err="1">
                <a:solidFill>
                  <a:srgbClr val="FF0000"/>
                </a:solidFill>
              </a:rPr>
              <a:t>haemorrhage</a:t>
            </a:r>
            <a:r>
              <a:rPr lang="en-US" sz="2400" dirty="0"/>
              <a:t> in </a:t>
            </a:r>
            <a:r>
              <a:rPr lang="en-US" sz="2400" dirty="0" err="1" smtClean="0"/>
              <a:t>faeces</a:t>
            </a:r>
            <a:endParaRPr lang="en-US" sz="2400" dirty="0" smtClean="0"/>
          </a:p>
          <a:p>
            <a:pPr algn="just"/>
            <a:r>
              <a:rPr lang="en-IN" sz="2400" dirty="0"/>
              <a:t>S</a:t>
            </a:r>
            <a:r>
              <a:rPr lang="en-IN" sz="2400" dirty="0" smtClean="0"/>
              <a:t>ign </a:t>
            </a:r>
            <a:r>
              <a:rPr lang="en-IN" sz="2400" dirty="0"/>
              <a:t>of </a:t>
            </a:r>
            <a:r>
              <a:rPr lang="en-IN" sz="2400" b="1" dirty="0">
                <a:solidFill>
                  <a:srgbClr val="FF0000"/>
                </a:solidFill>
              </a:rPr>
              <a:t>severe </a:t>
            </a:r>
            <a:r>
              <a:rPr lang="en-IN" sz="2400" b="1" dirty="0" smtClean="0">
                <a:solidFill>
                  <a:srgbClr val="FF0000"/>
                </a:solidFill>
              </a:rPr>
              <a:t>enteritis</a:t>
            </a:r>
          </a:p>
          <a:p>
            <a:pPr algn="just"/>
            <a:r>
              <a:rPr lang="en-IN" sz="2400" dirty="0" smtClean="0"/>
              <a:t>The animal become  </a:t>
            </a:r>
            <a:r>
              <a:rPr lang="en-IN" sz="2400" b="1" dirty="0">
                <a:solidFill>
                  <a:srgbClr val="FF0000"/>
                </a:solidFill>
              </a:rPr>
              <a:t>anorexic and lethargic </a:t>
            </a:r>
            <a:r>
              <a:rPr lang="en-IN" sz="2400" dirty="0"/>
              <a:t>and  often accompanied by pronounced diarrhoea, dehydration, oedema, polydipsia, anaemia, listlessness and weight loss</a:t>
            </a:r>
            <a:r>
              <a:rPr lang="en-IN" sz="2400" dirty="0" smtClean="0"/>
              <a:t>.</a:t>
            </a:r>
          </a:p>
          <a:p>
            <a:pPr algn="just"/>
            <a:r>
              <a:rPr lang="en-US" sz="2400" dirty="0"/>
              <a:t>chronic form </a:t>
            </a:r>
            <a:r>
              <a:rPr lang="en-US" sz="2400" dirty="0" smtClean="0"/>
              <a:t>have severe </a:t>
            </a:r>
            <a:r>
              <a:rPr lang="en-US" sz="2400" dirty="0"/>
              <a:t>emaciation, </a:t>
            </a:r>
            <a:r>
              <a:rPr lang="en-US" sz="2400" dirty="0" err="1"/>
              <a:t>anaemia</a:t>
            </a:r>
            <a:r>
              <a:rPr lang="en-US" sz="2400" dirty="0"/>
              <a:t>, rough coat, mucosal </a:t>
            </a:r>
            <a:r>
              <a:rPr lang="en-US" sz="2400" dirty="0" err="1"/>
              <a:t>oedema</a:t>
            </a:r>
            <a:r>
              <a:rPr lang="en-US" sz="2400" dirty="0"/>
              <a:t>, thickened duodenum and </a:t>
            </a:r>
            <a:r>
              <a:rPr lang="en-US" sz="2400" dirty="0" err="1"/>
              <a:t>oedema</a:t>
            </a:r>
            <a:r>
              <a:rPr lang="en-US" sz="2400" dirty="0"/>
              <a:t> in the sub maxillary </a:t>
            </a:r>
            <a:r>
              <a:rPr lang="en-US" sz="2400" dirty="0" smtClean="0"/>
              <a:t>space.</a:t>
            </a:r>
          </a:p>
          <a:p>
            <a:pPr algn="just"/>
            <a:r>
              <a:rPr lang="en-US" sz="2400" dirty="0"/>
              <a:t>In buffalos, severe </a:t>
            </a:r>
            <a:r>
              <a:rPr lang="en-US" sz="2400" dirty="0" err="1"/>
              <a:t>haemorrhage</a:t>
            </a:r>
            <a:r>
              <a:rPr lang="en-US" sz="2400" dirty="0"/>
              <a:t> was found to be associated with liver cirrhosis and nodular hepatitis (</a:t>
            </a:r>
            <a:r>
              <a:rPr lang="en-US" sz="2400" dirty="0" err="1" smtClean="0"/>
              <a:t>Ahmedullah</a:t>
            </a:r>
            <a:r>
              <a:rPr lang="en-US" sz="2400" dirty="0" smtClean="0"/>
              <a:t> </a:t>
            </a:r>
            <a:r>
              <a:rPr lang="en-US" sz="2400" i="1" dirty="0" smtClean="0"/>
              <a:t>et al.</a:t>
            </a:r>
            <a:r>
              <a:rPr lang="en-US" sz="2400" dirty="0" smtClean="0"/>
              <a:t>, 2007)</a:t>
            </a:r>
            <a:endParaRPr lang="en-IN" sz="2400" dirty="0"/>
          </a:p>
        </p:txBody>
      </p:sp>
    </p:spTree>
    <p:extLst>
      <p:ext uri="{BB962C8B-B14F-4D97-AF65-F5344CB8AC3E}">
        <p14:creationId xmlns:p14="http://schemas.microsoft.com/office/powerpoint/2010/main" val="267048664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152400" y="152400"/>
            <a:ext cx="8610600" cy="6553200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IN" sz="2400" b="1" dirty="0" smtClean="0">
                <a:solidFill>
                  <a:srgbClr val="FF0000"/>
                </a:solidFill>
              </a:rPr>
              <a:t>Diagnosis:</a:t>
            </a:r>
          </a:p>
          <a:p>
            <a:pPr algn="just"/>
            <a:r>
              <a:rPr lang="en-US" sz="2400" dirty="0"/>
              <a:t>Under most situations, </a:t>
            </a:r>
            <a:r>
              <a:rPr lang="en-US" sz="2400" dirty="0" smtClean="0"/>
              <a:t>hard </a:t>
            </a:r>
            <a:r>
              <a:rPr lang="en-US" sz="2400" dirty="0"/>
              <a:t>to recognize because the symptoms are mild or even absent</a:t>
            </a:r>
            <a:r>
              <a:rPr lang="en-US" sz="2400" dirty="0" smtClean="0"/>
              <a:t>.</a:t>
            </a:r>
          </a:p>
          <a:p>
            <a:pPr algn="just"/>
            <a:r>
              <a:rPr lang="en-US" sz="2400" dirty="0"/>
              <a:t>Diagnosis basically relies on a combination of </a:t>
            </a:r>
            <a:r>
              <a:rPr lang="en-US" sz="2400" i="1" dirty="0"/>
              <a:t>postmortem analyse</a:t>
            </a:r>
            <a:r>
              <a:rPr lang="en-US" sz="2400" dirty="0"/>
              <a:t>s, </a:t>
            </a:r>
            <a:r>
              <a:rPr lang="en-US" sz="2400" i="1" dirty="0"/>
              <a:t>clinical signs </a:t>
            </a:r>
            <a:r>
              <a:rPr lang="en-US" sz="2400" dirty="0" smtClean="0"/>
              <a:t>and </a:t>
            </a:r>
            <a:r>
              <a:rPr lang="en-US" sz="2400" dirty="0"/>
              <a:t>response to </a:t>
            </a:r>
            <a:r>
              <a:rPr lang="en-US" sz="2400" i="1" dirty="0"/>
              <a:t>drenching</a:t>
            </a:r>
            <a:r>
              <a:rPr lang="en-US" sz="2400" dirty="0" smtClean="0"/>
              <a:t>.</a:t>
            </a:r>
          </a:p>
          <a:p>
            <a:pPr algn="just"/>
            <a:r>
              <a:rPr lang="en-US" sz="2400" dirty="0" smtClean="0"/>
              <a:t>In </a:t>
            </a:r>
            <a:r>
              <a:rPr lang="en-US" sz="2400" dirty="0"/>
              <a:t>sheep and </a:t>
            </a:r>
            <a:r>
              <a:rPr lang="en-US" sz="2400" dirty="0" smtClean="0"/>
              <a:t>cattle,  in heavy </a:t>
            </a:r>
            <a:r>
              <a:rPr lang="en-US" sz="2400" dirty="0"/>
              <a:t>infection, </a:t>
            </a:r>
            <a:r>
              <a:rPr lang="en-US" sz="2400" dirty="0" smtClean="0"/>
              <a:t>the easily </a:t>
            </a:r>
            <a:r>
              <a:rPr lang="en-US" sz="2400" dirty="0"/>
              <a:t>observed symptoms are </a:t>
            </a:r>
            <a:r>
              <a:rPr lang="en-US" sz="2400" dirty="0" smtClean="0"/>
              <a:t>anorexia </a:t>
            </a:r>
            <a:r>
              <a:rPr lang="en-US" sz="2400" dirty="0"/>
              <a:t>or inefficiently digest food, and become unthrifty</a:t>
            </a:r>
            <a:r>
              <a:rPr lang="en-US" sz="2400" dirty="0" smtClean="0"/>
              <a:t>.</a:t>
            </a:r>
          </a:p>
          <a:p>
            <a:pPr algn="just"/>
            <a:r>
              <a:rPr lang="en-US" sz="2400" dirty="0"/>
              <a:t>Copious fetid diarrhea is an obvious indication, as the soiling of hind legs and tails with fluid feces are readily </a:t>
            </a:r>
            <a:r>
              <a:rPr lang="en-US" sz="2400" dirty="0" smtClean="0"/>
              <a:t>noticeable(Kumar, 1998 and Liu,2012)</a:t>
            </a:r>
          </a:p>
          <a:p>
            <a:pPr algn="just"/>
            <a:r>
              <a:rPr lang="en-US" sz="2400" dirty="0" smtClean="0"/>
              <a:t>From </a:t>
            </a:r>
            <a:r>
              <a:rPr lang="en-US" sz="2400" dirty="0"/>
              <a:t>the fluid </a:t>
            </a:r>
            <a:r>
              <a:rPr lang="en-US" sz="2400" dirty="0" smtClean="0"/>
              <a:t>excrement Immature </a:t>
            </a:r>
            <a:r>
              <a:rPr lang="en-US" sz="2400" dirty="0"/>
              <a:t>flukes can be identified </a:t>
            </a:r>
            <a:endParaRPr lang="en-US" sz="2400" dirty="0" smtClean="0"/>
          </a:p>
          <a:p>
            <a:pPr algn="just"/>
            <a:r>
              <a:rPr lang="en-US" sz="2400" dirty="0" smtClean="0"/>
              <a:t>Rarely , </a:t>
            </a:r>
            <a:r>
              <a:rPr lang="en-US" sz="2400" dirty="0"/>
              <a:t>eggs can be identified from stools of suspected animals (</a:t>
            </a:r>
            <a:r>
              <a:rPr lang="en-US" sz="2400" dirty="0" smtClean="0"/>
              <a:t>Olsen,1974).</a:t>
            </a:r>
          </a:p>
          <a:p>
            <a:pPr algn="just"/>
            <a:r>
              <a:rPr lang="en-US" sz="2400" dirty="0" smtClean="0"/>
              <a:t>Multiple </a:t>
            </a:r>
            <a:r>
              <a:rPr lang="en-US" sz="2400" dirty="0"/>
              <a:t>infections with other </a:t>
            </a:r>
            <a:r>
              <a:rPr lang="en-US" sz="2400" dirty="0" err="1"/>
              <a:t>trematodes</a:t>
            </a:r>
            <a:r>
              <a:rPr lang="en-US" sz="2400" dirty="0"/>
              <a:t>, such as </a:t>
            </a:r>
            <a:r>
              <a:rPr lang="en-US" sz="2400" dirty="0" err="1"/>
              <a:t>Fasciola</a:t>
            </a:r>
            <a:r>
              <a:rPr lang="en-US" sz="2400" dirty="0"/>
              <a:t> hepatica and </a:t>
            </a:r>
            <a:r>
              <a:rPr lang="en-US" sz="2400" dirty="0" err="1" smtClean="0"/>
              <a:t>schistosome</a:t>
            </a:r>
            <a:r>
              <a:rPr lang="en-US" sz="2400" dirty="0" smtClean="0"/>
              <a:t> can occur.</a:t>
            </a:r>
            <a:endParaRPr lang="en-IN" sz="2400" dirty="0"/>
          </a:p>
        </p:txBody>
      </p:sp>
    </p:spTree>
    <p:extLst>
      <p:ext uri="{BB962C8B-B14F-4D97-AF65-F5344CB8AC3E}">
        <p14:creationId xmlns:p14="http://schemas.microsoft.com/office/powerpoint/2010/main" val="18340026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152400" y="152400"/>
            <a:ext cx="8458200" cy="6553200"/>
          </a:xfrm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en-US" sz="2400" b="1" dirty="0" smtClean="0">
                <a:solidFill>
                  <a:srgbClr val="FF0000"/>
                </a:solidFill>
              </a:rPr>
              <a:t>Treatment and Control:</a:t>
            </a:r>
          </a:p>
          <a:p>
            <a:pPr algn="just"/>
            <a:r>
              <a:rPr lang="en-IN" sz="2400" dirty="0" err="1" smtClean="0"/>
              <a:t>Resorantel</a:t>
            </a:r>
            <a:r>
              <a:rPr lang="en-IN" sz="2400" dirty="0"/>
              <a:t>, </a:t>
            </a:r>
            <a:r>
              <a:rPr lang="en-IN" sz="2400" dirty="0" err="1"/>
              <a:t>oxyclozanide</a:t>
            </a:r>
            <a:r>
              <a:rPr lang="en-IN" sz="2400" dirty="0"/>
              <a:t>, </a:t>
            </a:r>
            <a:r>
              <a:rPr lang="en-IN" sz="2400" dirty="0" err="1"/>
              <a:t>clorsulon</a:t>
            </a:r>
            <a:r>
              <a:rPr lang="en-IN" sz="2400" dirty="0"/>
              <a:t>, </a:t>
            </a:r>
            <a:r>
              <a:rPr lang="en-IN" sz="2400" dirty="0" err="1"/>
              <a:t>ivermectin</a:t>
            </a:r>
            <a:r>
              <a:rPr lang="en-IN" sz="2400" dirty="0"/>
              <a:t>, </a:t>
            </a:r>
            <a:r>
              <a:rPr lang="en-IN" sz="2400" dirty="0" err="1"/>
              <a:t>niclosamide</a:t>
            </a:r>
            <a:r>
              <a:rPr lang="en-IN" sz="2400" dirty="0"/>
              <a:t>, </a:t>
            </a:r>
            <a:r>
              <a:rPr lang="en-IN" sz="2400" dirty="0" err="1"/>
              <a:t>bithional</a:t>
            </a:r>
            <a:r>
              <a:rPr lang="en-IN" sz="2400" dirty="0"/>
              <a:t> and </a:t>
            </a:r>
            <a:r>
              <a:rPr lang="en-IN" sz="2400" dirty="0" err="1"/>
              <a:t>levamisole</a:t>
            </a:r>
            <a:r>
              <a:rPr lang="en-IN" sz="2400" dirty="0" smtClean="0"/>
              <a:t>.</a:t>
            </a:r>
          </a:p>
          <a:p>
            <a:pPr algn="just"/>
            <a:r>
              <a:rPr lang="en-US" sz="2400" dirty="0" err="1" smtClean="0"/>
              <a:t>Oxyclozanide</a:t>
            </a:r>
            <a:r>
              <a:rPr lang="en-US" sz="2400" dirty="0"/>
              <a:t> (5 mg/kg body weight or 18.7 mg/kg body weight in two divided dose within 72 hours)is advocated as the drug of </a:t>
            </a:r>
            <a:r>
              <a:rPr lang="en-US" sz="2400" dirty="0" smtClean="0"/>
              <a:t>choice.</a:t>
            </a:r>
          </a:p>
          <a:p>
            <a:pPr algn="just"/>
            <a:r>
              <a:rPr lang="en-US" sz="2400" dirty="0" err="1"/>
              <a:t>Recents</a:t>
            </a:r>
            <a:r>
              <a:rPr lang="en-US" sz="2400" dirty="0"/>
              <a:t> studies have shown that </a:t>
            </a:r>
            <a:r>
              <a:rPr lang="en-US" sz="2400" dirty="0" err="1"/>
              <a:t>closantel</a:t>
            </a:r>
            <a:r>
              <a:rPr lang="en-US" sz="2400" dirty="0"/>
              <a:t> is also effective </a:t>
            </a:r>
            <a:r>
              <a:rPr lang="en-US" sz="2400" dirty="0" smtClean="0"/>
              <a:t>in cattle </a:t>
            </a:r>
            <a:r>
              <a:rPr lang="en-US" sz="2400" dirty="0"/>
              <a:t>at 10 mg/kg.</a:t>
            </a:r>
            <a:endParaRPr lang="en-US" sz="2400" dirty="0" smtClean="0"/>
          </a:p>
          <a:p>
            <a:pPr algn="just"/>
            <a:r>
              <a:rPr lang="en-US" sz="2400" dirty="0" err="1"/>
              <a:t>Niclosamide</a:t>
            </a:r>
            <a:r>
              <a:rPr lang="en-US" sz="2400" dirty="0"/>
              <a:t> is also extensively used in mass drenching of </a:t>
            </a:r>
            <a:r>
              <a:rPr lang="en-US" sz="2400" dirty="0" smtClean="0"/>
              <a:t>sheep.</a:t>
            </a:r>
            <a:endParaRPr lang="en-IN" sz="2400" dirty="0" smtClean="0"/>
          </a:p>
          <a:p>
            <a:pPr algn="just"/>
            <a:r>
              <a:rPr lang="en-US" sz="2400" dirty="0"/>
              <a:t>An in vitro demonstration shows that </a:t>
            </a:r>
            <a:r>
              <a:rPr lang="en-US" sz="2400" dirty="0" err="1"/>
              <a:t>plumbagin</a:t>
            </a:r>
            <a:r>
              <a:rPr lang="en-US" sz="2400" dirty="0"/>
              <a:t> exhibits high efficacy on adult fluke (</a:t>
            </a:r>
            <a:r>
              <a:rPr lang="en-US" sz="2400" dirty="0" err="1" smtClean="0"/>
              <a:t>Saowakon</a:t>
            </a:r>
            <a:r>
              <a:rPr lang="en-US" sz="2400" dirty="0" smtClean="0"/>
              <a:t> et al., 2013)</a:t>
            </a:r>
          </a:p>
          <a:p>
            <a:pPr algn="just"/>
            <a:r>
              <a:rPr lang="en-US" sz="2400" dirty="0" smtClean="0"/>
              <a:t>Control </a:t>
            </a:r>
            <a:r>
              <a:rPr lang="en-US" sz="2400" dirty="0"/>
              <a:t>of the snail </a:t>
            </a:r>
            <a:r>
              <a:rPr lang="en-US" sz="2400" dirty="0" smtClean="0"/>
              <a:t>population </a:t>
            </a:r>
            <a:r>
              <a:rPr lang="en-US" sz="2400" dirty="0"/>
              <a:t>by using </a:t>
            </a:r>
            <a:r>
              <a:rPr lang="en-US" sz="2400" dirty="0" err="1" smtClean="0"/>
              <a:t>molluscicides</a:t>
            </a:r>
            <a:r>
              <a:rPr lang="en-US" sz="2400" dirty="0"/>
              <a:t> (copper </a:t>
            </a:r>
            <a:r>
              <a:rPr lang="en-US" sz="2400" dirty="0" err="1" smtClean="0"/>
              <a:t>sulphate</a:t>
            </a:r>
            <a:r>
              <a:rPr lang="en-US" sz="2400" dirty="0" smtClean="0"/>
              <a:t>)</a:t>
            </a:r>
            <a:endParaRPr lang="en-IN" sz="2400" dirty="0"/>
          </a:p>
        </p:txBody>
      </p:sp>
    </p:spTree>
    <p:extLst>
      <p:ext uri="{BB962C8B-B14F-4D97-AF65-F5344CB8AC3E}">
        <p14:creationId xmlns:p14="http://schemas.microsoft.com/office/powerpoint/2010/main" val="311086401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152400" y="152400"/>
            <a:ext cx="8839200" cy="6477000"/>
          </a:xfrm>
        </p:spPr>
        <p:txBody>
          <a:bodyPr>
            <a:normAutofit lnSpcReduction="10000"/>
          </a:bodyPr>
          <a:lstStyle/>
          <a:p>
            <a:pPr algn="just"/>
            <a:r>
              <a:rPr lang="en-IN" sz="2400" dirty="0" err="1"/>
              <a:t>Lotfy</a:t>
            </a:r>
            <a:r>
              <a:rPr lang="en-IN" sz="2400" dirty="0"/>
              <a:t>, W.M., Brant, S.V., </a:t>
            </a:r>
            <a:r>
              <a:rPr lang="en-IN" sz="2400" dirty="0" err="1"/>
              <a:t>Ashmawy</a:t>
            </a:r>
            <a:r>
              <a:rPr lang="en-IN" sz="2400" dirty="0"/>
              <a:t>, K.I., </a:t>
            </a:r>
            <a:r>
              <a:rPr lang="en-IN" sz="2400" dirty="0" err="1"/>
              <a:t>Devkota</a:t>
            </a:r>
            <a:r>
              <a:rPr lang="en-IN" sz="2400" dirty="0"/>
              <a:t>, R., </a:t>
            </a:r>
            <a:r>
              <a:rPr lang="en-IN" sz="2400" dirty="0" err="1"/>
              <a:t>Mkoji</a:t>
            </a:r>
            <a:r>
              <a:rPr lang="en-IN" sz="2400" dirty="0"/>
              <a:t>, G.M. &amp; </a:t>
            </a:r>
            <a:r>
              <a:rPr lang="en-IN" sz="2400" dirty="0" err="1"/>
              <a:t>Loker</a:t>
            </a:r>
            <a:r>
              <a:rPr lang="en-IN" sz="2400" dirty="0"/>
              <a:t>, E.S., 2010, ‘</a:t>
            </a:r>
            <a:r>
              <a:rPr lang="en-IN" sz="2400" dirty="0" err="1" smtClean="0"/>
              <a:t>Amolecular</a:t>
            </a:r>
            <a:r>
              <a:rPr lang="en-IN" sz="2400" dirty="0" smtClean="0"/>
              <a:t> </a:t>
            </a:r>
            <a:r>
              <a:rPr lang="en-IN" sz="2400" dirty="0"/>
              <a:t>approach for identification of </a:t>
            </a:r>
            <a:r>
              <a:rPr lang="en-IN" sz="2400" dirty="0" err="1"/>
              <a:t>paramphistomes</a:t>
            </a:r>
            <a:r>
              <a:rPr lang="en-IN" sz="2400" dirty="0"/>
              <a:t> from Africa and Asia’,</a:t>
            </a:r>
          </a:p>
          <a:p>
            <a:pPr marL="0" indent="0" algn="just">
              <a:buNone/>
            </a:pPr>
            <a:r>
              <a:rPr lang="en-IN" sz="2400" dirty="0" smtClean="0"/>
              <a:t>     Veterinary </a:t>
            </a:r>
            <a:r>
              <a:rPr lang="en-IN" sz="2400" dirty="0"/>
              <a:t>Parasitology 174, 234–240. </a:t>
            </a:r>
            <a:r>
              <a:rPr lang="en-IN" sz="2400" dirty="0" smtClean="0"/>
              <a:t>      </a:t>
            </a:r>
            <a:r>
              <a:rPr lang="en-IN" sz="2400" dirty="0" smtClean="0">
                <a:hlinkClick r:id="rId2"/>
              </a:rPr>
              <a:t>https</a:t>
            </a:r>
            <a:r>
              <a:rPr lang="en-IN" sz="2400" dirty="0">
                <a:hlinkClick r:id="rId2"/>
              </a:rPr>
              <a:t>://</a:t>
            </a:r>
            <a:r>
              <a:rPr lang="en-IN" sz="2400" dirty="0" smtClean="0">
                <a:hlinkClick r:id="rId2"/>
              </a:rPr>
              <a:t>doi.org/10.1017/S0031182000085383</a:t>
            </a:r>
            <a:endParaRPr lang="en-IN" sz="2400" dirty="0" smtClean="0"/>
          </a:p>
          <a:p>
            <a:pPr algn="just"/>
            <a:r>
              <a:rPr lang="en-IN" sz="2400" dirty="0"/>
              <a:t>González-</a:t>
            </a:r>
            <a:r>
              <a:rPr lang="en-IN" sz="2400" dirty="0" err="1"/>
              <a:t>Warleta</a:t>
            </a:r>
            <a:r>
              <a:rPr lang="en-IN" sz="2400" dirty="0"/>
              <a:t>, M., </a:t>
            </a:r>
            <a:r>
              <a:rPr lang="en-IN" sz="2400" dirty="0" err="1"/>
              <a:t>Lladosa</a:t>
            </a:r>
            <a:r>
              <a:rPr lang="en-IN" sz="2400" dirty="0"/>
              <a:t>, S., Castro-</a:t>
            </a:r>
            <a:r>
              <a:rPr lang="en-IN" sz="2400" dirty="0" err="1"/>
              <a:t>Hermida</a:t>
            </a:r>
            <a:r>
              <a:rPr lang="en-IN" sz="2400" dirty="0"/>
              <a:t>, J. A., </a:t>
            </a:r>
            <a:r>
              <a:rPr lang="en-IN" sz="2400" dirty="0" err="1"/>
              <a:t>Martínez-Ibeas</a:t>
            </a:r>
            <a:r>
              <a:rPr lang="en-IN" sz="2400" dirty="0"/>
              <a:t>, A. M., </a:t>
            </a:r>
            <a:r>
              <a:rPr lang="en-IN" sz="2400" dirty="0" err="1"/>
              <a:t>Conesa</a:t>
            </a:r>
            <a:r>
              <a:rPr lang="en-IN" sz="2400" dirty="0"/>
              <a:t>, D., Muñoz, F., … </a:t>
            </a:r>
            <a:r>
              <a:rPr lang="en-IN" sz="2400" dirty="0" err="1"/>
              <a:t>Mezo</a:t>
            </a:r>
            <a:r>
              <a:rPr lang="en-IN" sz="2400" dirty="0"/>
              <a:t>, M. (2013). Bovine </a:t>
            </a:r>
            <a:r>
              <a:rPr lang="en-IN" sz="2400" dirty="0" err="1"/>
              <a:t>paramphistomosis</a:t>
            </a:r>
            <a:r>
              <a:rPr lang="en-IN" sz="2400" dirty="0"/>
              <a:t> in Galicia (Spain): Prevalence, intensity, aetiology and geospatial distribution of the infection. Veterinary Parasitology, 191, 252–263. </a:t>
            </a:r>
            <a:r>
              <a:rPr lang="en-IN" sz="2400" dirty="0">
                <a:hlinkClick r:id="rId3"/>
              </a:rPr>
              <a:t>https://</a:t>
            </a:r>
            <a:r>
              <a:rPr lang="en-IN" sz="2400" dirty="0" smtClean="0">
                <a:hlinkClick r:id="rId3"/>
              </a:rPr>
              <a:t>doi.org/10.1016/j.vetpar.2012.09.006</a:t>
            </a:r>
            <a:endParaRPr lang="en-IN" sz="2400" dirty="0" smtClean="0"/>
          </a:p>
          <a:p>
            <a:pPr algn="just"/>
            <a:r>
              <a:rPr lang="en-US" sz="2400" dirty="0"/>
              <a:t>Waal, T. D. (2010). </a:t>
            </a:r>
            <a:r>
              <a:rPr lang="en-US" sz="2400" dirty="0" err="1"/>
              <a:t>Paramphistomum</a:t>
            </a:r>
            <a:r>
              <a:rPr lang="en-US" sz="2400" dirty="0"/>
              <a:t>-a brief review. Irish </a:t>
            </a:r>
            <a:r>
              <a:rPr lang="en-US" sz="2400" dirty="0" smtClean="0"/>
              <a:t>Veterinary Journal</a:t>
            </a:r>
            <a:r>
              <a:rPr lang="en-US" sz="2400" dirty="0"/>
              <a:t>, 63, 313–315.</a:t>
            </a:r>
            <a:endParaRPr lang="en-IN" sz="2400" dirty="0" smtClean="0"/>
          </a:p>
          <a:p>
            <a:pPr algn="just"/>
            <a:r>
              <a:rPr lang="en-IN" sz="2400" dirty="0" err="1" smtClean="0"/>
              <a:t>Hajipour</a:t>
            </a:r>
            <a:r>
              <a:rPr lang="en-IN" sz="2400" dirty="0" smtClean="0"/>
              <a:t>, N., </a:t>
            </a:r>
            <a:r>
              <a:rPr lang="en-IN" sz="2400" dirty="0" err="1" smtClean="0"/>
              <a:t>Mirshekar</a:t>
            </a:r>
            <a:r>
              <a:rPr lang="en-IN" sz="2400" dirty="0" smtClean="0"/>
              <a:t>, F., </a:t>
            </a:r>
            <a:r>
              <a:rPr lang="en-IN" sz="2400" dirty="0" err="1" smtClean="0"/>
              <a:t>Hajibemani</a:t>
            </a:r>
            <a:r>
              <a:rPr lang="en-IN" sz="2400" dirty="0" smtClean="0"/>
              <a:t>,  A., </a:t>
            </a:r>
            <a:r>
              <a:rPr lang="en-IN" sz="2400" dirty="0" err="1" smtClean="0"/>
              <a:t>Ghorani</a:t>
            </a:r>
            <a:r>
              <a:rPr lang="en-IN" sz="2400" dirty="0" smtClean="0"/>
              <a:t> M.(2020).</a:t>
            </a:r>
            <a:r>
              <a:rPr lang="en-US" sz="2400" dirty="0"/>
              <a:t> Prevalence and risk factors associated with </a:t>
            </a:r>
            <a:r>
              <a:rPr lang="en-US" sz="2400" dirty="0" err="1" smtClean="0"/>
              <a:t>amphistome</a:t>
            </a:r>
            <a:r>
              <a:rPr lang="en-US" sz="2400" dirty="0" smtClean="0"/>
              <a:t> parasites </a:t>
            </a:r>
            <a:r>
              <a:rPr lang="en-US" sz="2400" dirty="0"/>
              <a:t>in cattle in Iran. </a:t>
            </a:r>
            <a:r>
              <a:rPr lang="en-US" sz="2400" i="1" dirty="0"/>
              <a:t>Vet Med Sci</a:t>
            </a:r>
            <a:r>
              <a:rPr lang="en-US" sz="2400" dirty="0"/>
              <a:t>. 2020;00:1–7. ﻿</a:t>
            </a:r>
            <a:endParaRPr lang="en-IN" sz="2400" dirty="0"/>
          </a:p>
        </p:txBody>
      </p:sp>
    </p:spTree>
    <p:extLst>
      <p:ext uri="{BB962C8B-B14F-4D97-AF65-F5344CB8AC3E}">
        <p14:creationId xmlns:p14="http://schemas.microsoft.com/office/powerpoint/2010/main" val="34686499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152400" y="228600"/>
            <a:ext cx="8610600" cy="6477000"/>
          </a:xfrm>
        </p:spPr>
        <p:txBody>
          <a:bodyPr>
            <a:normAutofit fontScale="92500" lnSpcReduction="20000"/>
          </a:bodyPr>
          <a:lstStyle/>
          <a:p>
            <a:pPr marL="0" indent="0" algn="just">
              <a:buNone/>
            </a:pPr>
            <a:r>
              <a:rPr lang="en-US" dirty="0" smtClean="0"/>
              <a:t>References: </a:t>
            </a:r>
            <a:endParaRPr lang="en-IN" dirty="0" smtClean="0"/>
          </a:p>
          <a:p>
            <a:pPr algn="just"/>
            <a:r>
              <a:rPr lang="en-IN" dirty="0" err="1" smtClean="0"/>
              <a:t>Ahmedullah</a:t>
            </a:r>
            <a:r>
              <a:rPr lang="en-IN" dirty="0" smtClean="0"/>
              <a:t> </a:t>
            </a:r>
            <a:r>
              <a:rPr lang="en-IN" dirty="0"/>
              <a:t>F, </a:t>
            </a:r>
            <a:r>
              <a:rPr lang="en-IN" dirty="0" err="1"/>
              <a:t>Akbor</a:t>
            </a:r>
            <a:r>
              <a:rPr lang="en-IN" dirty="0"/>
              <a:t> M, </a:t>
            </a:r>
            <a:r>
              <a:rPr lang="en-IN" dirty="0" err="1"/>
              <a:t>Haider</a:t>
            </a:r>
            <a:r>
              <a:rPr lang="en-IN" dirty="0"/>
              <a:t> MG, </a:t>
            </a:r>
            <a:r>
              <a:rPr lang="en-IN" dirty="0" err="1"/>
              <a:t>Hossain</a:t>
            </a:r>
            <a:r>
              <a:rPr lang="en-IN" dirty="0"/>
              <a:t> MM, Khan M, </a:t>
            </a:r>
            <a:r>
              <a:rPr lang="en-IN" dirty="0" err="1"/>
              <a:t>Hossain</a:t>
            </a:r>
            <a:r>
              <a:rPr lang="en-IN" dirty="0"/>
              <a:t> MI, </a:t>
            </a:r>
            <a:r>
              <a:rPr lang="en-IN" dirty="0" err="1"/>
              <a:t>Shanta</a:t>
            </a:r>
            <a:r>
              <a:rPr lang="en-IN" dirty="0"/>
              <a:t> IS (2007). "Pathological investigation of liver of the slaughtered buffaloes in Barisal district". Bangladesh Journal of Veterinary Medicine. 5 (1–2): 81–85. </a:t>
            </a:r>
            <a:r>
              <a:rPr lang="en-IN" dirty="0" smtClean="0"/>
              <a:t>doi:10.3329/bjvm.v5i1.132</a:t>
            </a:r>
          </a:p>
          <a:p>
            <a:pPr algn="just"/>
            <a:r>
              <a:rPr lang="en-US" dirty="0"/>
              <a:t>Kumar V (1998). </a:t>
            </a:r>
            <a:r>
              <a:rPr lang="en-US" dirty="0" err="1"/>
              <a:t>Trematode</a:t>
            </a:r>
            <a:r>
              <a:rPr lang="en-US" dirty="0"/>
              <a:t> Infections and Diseases of Man and Animals (1 ed.). Springer, Netherlands. pp. 275–321. ISBN 978-0792355090</a:t>
            </a:r>
            <a:r>
              <a:rPr lang="en-US" dirty="0" smtClean="0"/>
              <a:t>.</a:t>
            </a:r>
          </a:p>
          <a:p>
            <a:pPr algn="just"/>
            <a:r>
              <a:rPr lang="en-IN" dirty="0"/>
              <a:t> Liu D (2012). Molecular Detection of Human Parasitic Pathogens. </a:t>
            </a:r>
            <a:r>
              <a:rPr lang="en-IN" dirty="0" err="1"/>
              <a:t>Crc</a:t>
            </a:r>
            <a:r>
              <a:rPr lang="en-IN" dirty="0"/>
              <a:t> Press, Boca Raton, FL. pp. 365–368. ISBN </a:t>
            </a:r>
            <a:r>
              <a:rPr lang="en-IN" dirty="0" smtClean="0"/>
              <a:t>978-1-4398-1242-6</a:t>
            </a:r>
          </a:p>
          <a:p>
            <a:pPr algn="just"/>
            <a:r>
              <a:rPr lang="en-US" dirty="0"/>
              <a:t>Olsen OW (1974). Animal Parasites: Their Life Cycles and Ecology (3 ed.). Dover Publications, Inc., New York/University Park Press, Baltimore, US. pp. 273–274. ISBN </a:t>
            </a:r>
            <a:r>
              <a:rPr lang="en-US" dirty="0" smtClean="0"/>
              <a:t>978-0486651262</a:t>
            </a:r>
          </a:p>
          <a:p>
            <a:pPr algn="just"/>
            <a:r>
              <a:rPr lang="en-IN" dirty="0" err="1"/>
              <a:t>Saowakon</a:t>
            </a:r>
            <a:r>
              <a:rPr lang="en-IN" dirty="0"/>
              <a:t> N, </a:t>
            </a:r>
            <a:r>
              <a:rPr lang="en-IN" dirty="0" err="1"/>
              <a:t>Lorsuwannarat</a:t>
            </a:r>
            <a:r>
              <a:rPr lang="en-IN" dirty="0"/>
              <a:t> N, </a:t>
            </a:r>
            <a:r>
              <a:rPr lang="en-IN" dirty="0" err="1"/>
              <a:t>Changklungmoa</a:t>
            </a:r>
            <a:r>
              <a:rPr lang="en-IN" dirty="0"/>
              <a:t> N, </a:t>
            </a:r>
            <a:r>
              <a:rPr lang="en-IN" dirty="0" err="1"/>
              <a:t>Wanichanon</a:t>
            </a:r>
            <a:r>
              <a:rPr lang="en-IN" dirty="0"/>
              <a:t> C, </a:t>
            </a:r>
            <a:r>
              <a:rPr lang="en-IN" dirty="0" err="1"/>
              <a:t>Sobhon</a:t>
            </a:r>
            <a:r>
              <a:rPr lang="en-IN" dirty="0"/>
              <a:t> P (2013). "</a:t>
            </a:r>
            <a:r>
              <a:rPr lang="en-IN" dirty="0" err="1"/>
              <a:t>Paramphistomum</a:t>
            </a:r>
            <a:r>
              <a:rPr lang="en-IN" dirty="0"/>
              <a:t> </a:t>
            </a:r>
            <a:r>
              <a:rPr lang="en-IN" dirty="0" err="1"/>
              <a:t>cervi</a:t>
            </a:r>
            <a:r>
              <a:rPr lang="en-IN" dirty="0"/>
              <a:t>: the in vitro effect of </a:t>
            </a:r>
            <a:r>
              <a:rPr lang="en-IN" dirty="0" err="1"/>
              <a:t>plumbagin</a:t>
            </a:r>
            <a:r>
              <a:rPr lang="en-IN" dirty="0"/>
              <a:t> on motility, survival and tegument structure". Experimental Parasitology. 133 (2): 179–186</a:t>
            </a:r>
          </a:p>
        </p:txBody>
      </p:sp>
    </p:spTree>
    <p:extLst>
      <p:ext uri="{BB962C8B-B14F-4D97-AF65-F5344CB8AC3E}">
        <p14:creationId xmlns:p14="http://schemas.microsoft.com/office/powerpoint/2010/main" val="1193200538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Oriel">
  <a:themeElements>
    <a:clrScheme name="Oriel">
      <a:dk1>
        <a:sysClr val="windowText" lastClr="000000"/>
      </a:dk1>
      <a:lt1>
        <a:sysClr val="window" lastClr="FFFFFF"/>
      </a:lt1>
      <a:dk2>
        <a:srgbClr val="575F6D"/>
      </a:dk2>
      <a:lt2>
        <a:srgbClr val="FFF39D"/>
      </a:lt2>
      <a:accent1>
        <a:srgbClr val="FE8637"/>
      </a:accent1>
      <a:accent2>
        <a:srgbClr val="7598D9"/>
      </a:accent2>
      <a:accent3>
        <a:srgbClr val="B32C16"/>
      </a:accent3>
      <a:accent4>
        <a:srgbClr val="F5CD2D"/>
      </a:accent4>
      <a:accent5>
        <a:srgbClr val="AEBAD5"/>
      </a:accent5>
      <a:accent6>
        <a:srgbClr val="777C84"/>
      </a:accent6>
      <a:hlink>
        <a:srgbClr val="D2611C"/>
      </a:hlink>
      <a:folHlink>
        <a:srgbClr val="3B435B"/>
      </a:folHlink>
    </a:clrScheme>
    <a:fontScheme name="Oriel">
      <a:majorFont>
        <a:latin typeface="Century Schoolbook"/>
        <a:ea typeface=""/>
        <a:cs typeface=""/>
        <a:font script="Jpan" typeface="ＭＳ Ｐ明朝"/>
        <a:font script="Hang" typeface="휴먼매직체"/>
        <a:font script="Hans" typeface="华文楷体"/>
        <a:font script="Hant" typeface="新細明體"/>
        <a:font script="Arab" typeface="Times New Roman"/>
        <a:font script="Hebr" typeface="Times New Roman"/>
        <a:font script="Thai" typeface="Kodchiang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Schoolbook"/>
        <a:ea typeface=""/>
        <a:cs typeface=""/>
        <a:font script="Jpan" typeface="ＭＳ Ｐ明朝"/>
        <a:font script="Hang" typeface="휴먼매직체"/>
        <a:font script="Hans" typeface="宋体"/>
        <a:font script="Hant" typeface="新細明體"/>
        <a:font script="Arab" typeface="Times New Roman"/>
        <a:font script="Hebr" typeface="Times New Roman"/>
        <a:font script="Thai" typeface="Kodchiang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Oriel">
      <a:fillStyleLst>
        <a:solidFill>
          <a:schemeClr val="phClr"/>
        </a:solidFill>
        <a:gradFill rotWithShape="1">
          <a:gsLst>
            <a:gs pos="0">
              <a:schemeClr val="phClr">
                <a:tint val="35000"/>
                <a:satMod val="260000"/>
              </a:schemeClr>
            </a:gs>
            <a:gs pos="30000">
              <a:schemeClr val="phClr">
                <a:tint val="38000"/>
                <a:satMod val="260000"/>
              </a:schemeClr>
            </a:gs>
            <a:gs pos="75000">
              <a:schemeClr val="phClr">
                <a:tint val="55000"/>
                <a:satMod val="255000"/>
              </a:schemeClr>
            </a:gs>
            <a:gs pos="100000">
              <a:schemeClr val="phClr">
                <a:tint val="70000"/>
                <a:satMod val="255000"/>
              </a:schemeClr>
            </a:gs>
          </a:gsLst>
          <a:path path="circle">
            <a:fillToRect l="5000" t="100000" r="120000" b="10000"/>
          </a:path>
        </a:gradFill>
        <a:gradFill rotWithShape="1">
          <a:gsLst>
            <a:gs pos="0">
              <a:schemeClr val="phClr">
                <a:shade val="63000"/>
                <a:satMod val="165000"/>
              </a:schemeClr>
            </a:gs>
            <a:gs pos="30000">
              <a:schemeClr val="phClr">
                <a:shade val="58000"/>
                <a:satMod val="165000"/>
              </a:schemeClr>
            </a:gs>
            <a:gs pos="75000">
              <a:schemeClr val="phClr">
                <a:shade val="30000"/>
                <a:satMod val="175000"/>
              </a:schemeClr>
            </a:gs>
            <a:gs pos="100000">
              <a:schemeClr val="phClr">
                <a:shade val="15000"/>
                <a:satMod val="175000"/>
              </a:schemeClr>
            </a:gs>
          </a:gsLst>
          <a:path path="circle">
            <a:fillToRect l="5000" t="100000" r="120000" b="10000"/>
          </a:path>
        </a:gradFill>
      </a:fillStyleLst>
      <a:lnStyleLst>
        <a:ln w="12700" cap="flat" cmpd="sng" algn="ctr">
          <a:solidFill>
            <a:schemeClr val="phClr">
              <a:shade val="70000"/>
              <a:satMod val="15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4925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0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20000" dir="5400000" rotWithShape="0">
              <a:srgbClr val="000000">
                <a:alpha val="42000"/>
              </a:srgbClr>
            </a:outerShdw>
          </a:effectLst>
        </a:effectStyle>
        <a:effectStyle>
          <a:effectLst>
            <a:outerShdw blurRad="50800" dist="20000" dir="5400000" rotWithShape="0">
              <a:srgbClr val="000000">
                <a:alpha val="4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0"/>
            </a:lightRig>
          </a:scene3d>
          <a:sp3d>
            <a:bevelT w="47625" h="69850"/>
            <a:contourClr>
              <a:schemeClr val="lt1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58000"/>
                <a:satMod val="125000"/>
              </a:schemeClr>
            </a:gs>
            <a:gs pos="40000">
              <a:schemeClr val="phClr">
                <a:tint val="90000"/>
                <a:shade val="90000"/>
                <a:satMod val="120000"/>
              </a:schemeClr>
            </a:gs>
            <a:gs pos="100000">
              <a:schemeClr val="phClr">
                <a:tint val="50000"/>
              </a:schemeClr>
            </a:gs>
          </a:gsLst>
          <a:lin ang="16200000" scaled="1"/>
        </a:gradFill>
        <a:blipFill>
          <a:blip xmlns:r="http://schemas.openxmlformats.org/officeDocument/2006/relationships" r:embed="rId1">
            <a:duotone>
              <a:schemeClr val="phClr">
                <a:shade val="80000"/>
              </a:schemeClr>
              <a:schemeClr val="phClr">
                <a:tint val="91000"/>
              </a:schemeClr>
            </a:duotone>
          </a:blip>
          <a:tile tx="0" ty="0" sx="40000" sy="50000" flip="y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Oriel</Template>
  <TotalTime>268</TotalTime>
  <Words>967</Words>
  <Application>Microsoft Office PowerPoint</Application>
  <PresentationFormat>On-screen Show (4:3)</PresentationFormat>
  <Paragraphs>52</Paragraphs>
  <Slides>8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9" baseType="lpstr">
      <vt:lpstr>Oriel</vt:lpstr>
      <vt:lpstr>Amphistomosis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Amphistomosis</dc:title>
  <dc:creator>anil kumar</dc:creator>
  <cp:lastModifiedBy>anil kumar</cp:lastModifiedBy>
  <cp:revision>21</cp:revision>
  <dcterms:created xsi:type="dcterms:W3CDTF">2006-08-16T00:00:00Z</dcterms:created>
  <dcterms:modified xsi:type="dcterms:W3CDTF">2020-11-04T04:53:40Z</dcterms:modified>
</cp:coreProperties>
</file>