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61" r:id="rId3"/>
    <p:sldId id="262" r:id="rId4"/>
    <p:sldId id="263" r:id="rId5"/>
    <p:sldId id="264" r:id="rId6"/>
    <p:sldId id="266" r:id="rId7"/>
    <p:sldId id="260" r:id="rId8"/>
    <p:sldId id="259" r:id="rId9"/>
    <p:sldId id="257" r:id="rId10"/>
    <p:sldId id="258" r:id="rId11"/>
    <p:sldId id="265" r:id="rId1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55" d="100"/>
          <a:sy n="55" d="100"/>
        </p:scale>
        <p:origin x="1548" y="84"/>
      </p:cViewPr>
      <p:guideLst>
        <p:guide orient="horz" pos="216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endParaRPr lang="en-IN"/>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IN"/>
          </a:p>
        </p:txBody>
      </p:sp>
      <p:sp>
        <p:nvSpPr>
          <p:cNvPr id="4" name="Date Placeholder 3"/>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endParaRPr lang="en-IN"/>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IN"/>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Date Placeholder 2"/>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endParaRPr lang="en-IN"/>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endParaRPr lang="en-IN"/>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endParaRPr lang="en-IN"/>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p:cNvSpPr>
            <a:spLocks noGrp="1"/>
          </p:cNvSpPr>
          <p:nvPr>
            <p:ph type="dt" sz="half" idx="10"/>
          </p:nvPr>
        </p:nvSpPr>
        <p:spPr/>
        <p:txBody>
          <a:bodyPr/>
          <a:lstStyle/>
          <a:p>
            <a:fld id="{E06944E8-36FF-45E6-B3D7-633F8CEB449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37E13DC1-C878-466F-8196-FAF7F10BE291}" type="slidenum">
              <a:rPr lang="en-IN" smtClean="0"/>
              <a:pPr/>
              <a:t>‹#›</a:t>
            </a:fld>
            <a:endParaRPr lang="en-IN"/>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06944E8-36FF-45E6-B3D7-633F8CEB449E}" type="datetimeFigureOut">
              <a:rPr lang="en-US" smtClean="0"/>
              <a:pPr/>
              <a:t>11/23/2020</a:t>
            </a:fld>
            <a:endParaRPr lang="en-IN"/>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7E13DC1-C878-466F-8196-FAF7F10BE291}" type="slidenum">
              <a:rPr lang="en-IN" smtClean="0"/>
              <a:pPr/>
              <a:t>‹#›</a:t>
            </a:fld>
            <a:endParaRPr lang="en-IN"/>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714357"/>
            <a:ext cx="7772400" cy="1285883"/>
          </a:xfrm>
        </p:spPr>
        <p:txBody>
          <a:bodyPr/>
          <a:lstStyle/>
          <a:p>
            <a:r>
              <a:rPr lang="en-IN" dirty="0"/>
              <a:t>BUTTERMILK</a:t>
            </a:r>
          </a:p>
        </p:txBody>
      </p:sp>
      <p:sp>
        <p:nvSpPr>
          <p:cNvPr id="3" name="Subtitle 2"/>
          <p:cNvSpPr>
            <a:spLocks noGrp="1"/>
          </p:cNvSpPr>
          <p:nvPr>
            <p:ph type="subTitle" idx="1"/>
          </p:nvPr>
        </p:nvSpPr>
        <p:spPr>
          <a:xfrm>
            <a:off x="642910" y="4286256"/>
            <a:ext cx="4071966" cy="1352544"/>
          </a:xfrm>
        </p:spPr>
        <p:txBody>
          <a:bodyPr>
            <a:normAutofit fontScale="55000" lnSpcReduction="20000"/>
          </a:bodyPr>
          <a:lstStyle/>
          <a:p>
            <a:pPr algn="l"/>
            <a:r>
              <a:rPr lang="en-IN" b="1" dirty="0">
                <a:latin typeface="Algerian" pitchFamily="82" charset="0"/>
              </a:rPr>
              <a:t>Department- Dairy Technology</a:t>
            </a:r>
          </a:p>
          <a:p>
            <a:pPr algn="l"/>
            <a:r>
              <a:rPr lang="en-IN" b="1" dirty="0">
                <a:latin typeface="Algerian" pitchFamily="82" charset="0"/>
              </a:rPr>
              <a:t>Semester-5</a:t>
            </a:r>
            <a:r>
              <a:rPr lang="en-IN" b="1" baseline="30000" dirty="0">
                <a:latin typeface="Algerian" pitchFamily="82" charset="0"/>
              </a:rPr>
              <a:t>th</a:t>
            </a:r>
            <a:endParaRPr lang="en-IN" b="1" dirty="0">
              <a:latin typeface="Algerian" pitchFamily="82" charset="0"/>
            </a:endParaRPr>
          </a:p>
          <a:p>
            <a:pPr algn="l"/>
            <a:r>
              <a:rPr lang="en-IN" b="1" dirty="0">
                <a:latin typeface="Algerian" pitchFamily="82" charset="0"/>
              </a:rPr>
              <a:t>Course-By Product Technology</a:t>
            </a:r>
          </a:p>
          <a:p>
            <a:pPr algn="l"/>
            <a:r>
              <a:rPr lang="en-IN" b="1" dirty="0">
                <a:latin typeface="Algerian" pitchFamily="82" charset="0"/>
              </a:rPr>
              <a:t>Teacher- </a:t>
            </a:r>
            <a:r>
              <a:rPr lang="en-IN" b="1" dirty="0" err="1">
                <a:latin typeface="Algerian" pitchFamily="82" charset="0"/>
              </a:rPr>
              <a:t>Bipin</a:t>
            </a:r>
            <a:r>
              <a:rPr lang="en-IN" b="1" dirty="0">
                <a:latin typeface="Algerian" pitchFamily="82" charset="0"/>
              </a:rPr>
              <a:t> Kumar Singh</a:t>
            </a:r>
          </a:p>
        </p:txBody>
      </p:sp>
      <p:pic>
        <p:nvPicPr>
          <p:cNvPr id="4" name="Picture 3">
            <a:extLst>
              <a:ext uri="{FF2B5EF4-FFF2-40B4-BE49-F238E27FC236}">
                <a16:creationId xmlns:a16="http://schemas.microsoft.com/office/drawing/2014/main" id="{F818AF23-D53A-4082-BBDD-82D40E033852}"/>
              </a:ext>
            </a:extLst>
          </p:cNvPr>
          <p:cNvPicPr>
            <a:picLocks/>
          </p:cNvPicPr>
          <p:nvPr/>
        </p:nvPicPr>
        <p:blipFill>
          <a:blip r:embed="rId2"/>
          <a:stretch>
            <a:fillRect/>
          </a:stretch>
        </p:blipFill>
        <p:spPr>
          <a:xfrm>
            <a:off x="4786313" y="1952978"/>
            <a:ext cx="4357687" cy="3894666"/>
          </a:xfrm>
          <a:prstGeom prst="rect">
            <a:avLst/>
          </a:prstGeom>
        </p:spPr>
      </p:pic>
      <p:sp>
        <p:nvSpPr>
          <p:cNvPr id="6146" name="AutoShape 2" descr="buttermilk recipe | spiced buttermilk recipe | chaas masala recipe"/>
          <p:cNvSpPr>
            <a:spLocks noChangeAspect="1" noChangeArrowheads="1"/>
          </p:cNvSpPr>
          <p:nvPr/>
        </p:nvSpPr>
        <p:spPr bwMode="auto">
          <a:xfrm>
            <a:off x="155575" y="-144463"/>
            <a:ext cx="304800" cy="304801"/>
          </a:xfrm>
          <a:prstGeom prst="rect">
            <a:avLst/>
          </a:prstGeom>
          <a:noFill/>
        </p:spPr>
        <p:txBody>
          <a:bodyPr vert="horz" wrap="square" lIns="91440" tIns="45720" rIns="91440" bIns="45720" numCol="1" anchor="t" anchorCtr="0" compatLnSpc="1">
            <a:prstTxWarp prst="textNoShape">
              <a:avLst/>
            </a:prstTxWarp>
          </a:bodyPr>
          <a:lstStyle/>
          <a:p>
            <a:endParaRPr lang="en-IN"/>
          </a:p>
        </p:txBody>
      </p:sp>
      <p:sp>
        <p:nvSpPr>
          <p:cNvPr id="6148" name="AutoShape 4" descr="buttermilk recipe | spiced buttermilk recipe | chaas masala recipe"/>
          <p:cNvSpPr>
            <a:spLocks noChangeAspect="1" noChangeArrowheads="1"/>
          </p:cNvSpPr>
          <p:nvPr/>
        </p:nvSpPr>
        <p:spPr bwMode="auto">
          <a:xfrm>
            <a:off x="155575" y="-144463"/>
            <a:ext cx="304800" cy="304801"/>
          </a:xfrm>
          <a:prstGeom prst="rect">
            <a:avLst/>
          </a:prstGeom>
          <a:noFill/>
        </p:spPr>
        <p:txBody>
          <a:bodyPr vert="horz" wrap="square" lIns="91440" tIns="45720" rIns="91440" bIns="45720" numCol="1" anchor="t" anchorCtr="0" compatLnSpc="1">
            <a:prstTxWarp prst="textNoShape">
              <a:avLst/>
            </a:prstTxWarp>
          </a:bodyPr>
          <a:lstStyle/>
          <a:p>
            <a:endParaRPr lang="en-IN"/>
          </a:p>
        </p:txBody>
      </p:sp>
      <p:sp>
        <p:nvSpPr>
          <p:cNvPr id="6150" name="AutoShape 6" descr="buttermilk recipe | spiced buttermilk recipe | chaas masala recipe"/>
          <p:cNvSpPr>
            <a:spLocks noChangeAspect="1" noChangeArrowheads="1"/>
          </p:cNvSpPr>
          <p:nvPr/>
        </p:nvSpPr>
        <p:spPr bwMode="auto">
          <a:xfrm>
            <a:off x="155575" y="-144463"/>
            <a:ext cx="304800" cy="304801"/>
          </a:xfrm>
          <a:prstGeom prst="rect">
            <a:avLst/>
          </a:prstGeom>
          <a:noFill/>
        </p:spPr>
        <p:txBody>
          <a:bodyPr vert="horz" wrap="square" lIns="91440" tIns="45720" rIns="91440" bIns="45720" numCol="1" anchor="t" anchorCtr="0" compatLnSpc="1">
            <a:prstTxWarp prst="textNoShape">
              <a:avLst/>
            </a:prstTxWarp>
          </a:bodyPr>
          <a:lstStyle/>
          <a:p>
            <a:endParaRPr lang="en-IN"/>
          </a:p>
        </p:txBody>
      </p:sp>
      <p:pic>
        <p:nvPicPr>
          <p:cNvPr id="6152" name="Picture 8" descr="buttermilk recipe"/>
          <p:cNvPicPr>
            <a:picLocks noChangeAspect="1" noChangeArrowheads="1"/>
          </p:cNvPicPr>
          <p:nvPr/>
        </p:nvPicPr>
        <p:blipFill>
          <a:blip r:embed="rId3"/>
          <a:srcRect/>
          <a:stretch>
            <a:fillRect/>
          </a:stretch>
        </p:blipFill>
        <p:spPr bwMode="auto">
          <a:xfrm>
            <a:off x="155575" y="2000240"/>
            <a:ext cx="4630739" cy="2214578"/>
          </a:xfrm>
          <a:prstGeom prst="rect">
            <a:avLst/>
          </a:prstGeom>
          <a:noFill/>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dirty="0"/>
              <a:t>Introduction</a:t>
            </a:r>
          </a:p>
        </p:txBody>
      </p:sp>
      <p:sp>
        <p:nvSpPr>
          <p:cNvPr id="3" name="Content Placeholder 2"/>
          <p:cNvSpPr>
            <a:spLocks noGrp="1"/>
          </p:cNvSpPr>
          <p:nvPr>
            <p:ph idx="1"/>
          </p:nvPr>
        </p:nvSpPr>
        <p:spPr/>
        <p:txBody>
          <a:bodyPr/>
          <a:lstStyle/>
          <a:p>
            <a:pPr algn="just">
              <a:buNone/>
            </a:pPr>
            <a:r>
              <a:rPr lang="en-IN" dirty="0"/>
              <a:t>Buttermilk is an important by-product obtained during manufacture of butter. In addition, a substantial amount of </a:t>
            </a:r>
            <a:r>
              <a:rPr lang="en-IN" dirty="0" err="1"/>
              <a:t>lassi</a:t>
            </a:r>
            <a:r>
              <a:rPr lang="en-IN" dirty="0"/>
              <a:t> (sour buttermilk) is also produced during the manufacture of </a:t>
            </a:r>
            <a:r>
              <a:rPr lang="en-IN" dirty="0" err="1"/>
              <a:t>makkhan</a:t>
            </a:r>
            <a:r>
              <a:rPr lang="en-IN" dirty="0"/>
              <a:t> directly from fermented milk (curd).</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dirty="0"/>
              <a:t>Types of Buttermilk</a:t>
            </a:r>
          </a:p>
        </p:txBody>
      </p:sp>
      <p:sp>
        <p:nvSpPr>
          <p:cNvPr id="3" name="Content Placeholder 2"/>
          <p:cNvSpPr>
            <a:spLocks noGrp="1"/>
          </p:cNvSpPr>
          <p:nvPr>
            <p:ph idx="1"/>
          </p:nvPr>
        </p:nvSpPr>
        <p:spPr/>
        <p:txBody>
          <a:bodyPr/>
          <a:lstStyle/>
          <a:p>
            <a:pPr marL="514350" indent="-514350">
              <a:buAutoNum type="alphaLcParenR"/>
            </a:pPr>
            <a:r>
              <a:rPr lang="en-IN" dirty="0"/>
              <a:t>Sweet cream buttermilk</a:t>
            </a:r>
          </a:p>
          <a:p>
            <a:pPr marL="514350" indent="-514350">
              <a:buNone/>
            </a:pPr>
            <a:r>
              <a:rPr lang="en-IN" dirty="0"/>
              <a:t>b) Sour buttermilk</a:t>
            </a:r>
          </a:p>
          <a:p>
            <a:pPr marL="514350" indent="-514350">
              <a:buNone/>
            </a:pPr>
            <a:r>
              <a:rPr lang="en-IN" dirty="0"/>
              <a:t>c) </a:t>
            </a:r>
            <a:r>
              <a:rPr lang="en-IN" dirty="0" err="1"/>
              <a:t>Desi</a:t>
            </a:r>
            <a:r>
              <a:rPr lang="en-IN" dirty="0"/>
              <a:t> buttermilk (</a:t>
            </a:r>
            <a:r>
              <a:rPr lang="en-IN" dirty="0" err="1"/>
              <a:t>lassi</a:t>
            </a:r>
            <a:r>
              <a:rPr lang="en-IN" dirty="0"/>
              <a:t>)</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939784"/>
          </a:xfrm>
        </p:spPr>
        <p:txBody>
          <a:bodyPr>
            <a:normAutofit/>
          </a:bodyPr>
          <a:lstStyle/>
          <a:p>
            <a:r>
              <a:rPr lang="en-IN" sz="2400" b="1" dirty="0"/>
              <a:t>Average gross composition and </a:t>
            </a:r>
            <a:r>
              <a:rPr lang="en-IN" sz="2400" b="1" dirty="0" err="1"/>
              <a:t>physico</a:t>
            </a:r>
            <a:r>
              <a:rPr lang="en-IN" sz="2400" b="1" dirty="0"/>
              <a:t>-chemical properties of sweet cream buttermilk (obtained from buffalo milk)</a:t>
            </a:r>
          </a:p>
        </p:txBody>
      </p:sp>
      <p:sp>
        <p:nvSpPr>
          <p:cNvPr id="3" name="Content Placeholder 2"/>
          <p:cNvSpPr>
            <a:spLocks noGrp="1"/>
          </p:cNvSpPr>
          <p:nvPr>
            <p:ph idx="1"/>
          </p:nvPr>
        </p:nvSpPr>
        <p:spPr>
          <a:xfrm>
            <a:off x="457200" y="1285860"/>
            <a:ext cx="8229600" cy="4840303"/>
          </a:xfrm>
        </p:spPr>
        <p:txBody>
          <a:bodyPr/>
          <a:lstStyle/>
          <a:p>
            <a:pPr algn="just">
              <a:buNone/>
            </a:pPr>
            <a:r>
              <a:rPr lang="en-IN" dirty="0"/>
              <a:t> </a:t>
            </a:r>
          </a:p>
        </p:txBody>
      </p:sp>
      <p:graphicFrame>
        <p:nvGraphicFramePr>
          <p:cNvPr id="4" name="Table 3"/>
          <p:cNvGraphicFramePr>
            <a:graphicFrameLocks noGrp="1"/>
          </p:cNvGraphicFramePr>
          <p:nvPr/>
        </p:nvGraphicFramePr>
        <p:xfrm>
          <a:off x="928662" y="1357302"/>
          <a:ext cx="7358114" cy="5500693"/>
        </p:xfrm>
        <a:graphic>
          <a:graphicData uri="http://schemas.openxmlformats.org/drawingml/2006/table">
            <a:tbl>
              <a:tblPr firstRow="1" bandRow="1">
                <a:tableStyleId>{5C22544A-7EE6-4342-B048-85BDC9FD1C3A}</a:tableStyleId>
              </a:tblPr>
              <a:tblGrid>
                <a:gridCol w="3679057">
                  <a:extLst>
                    <a:ext uri="{9D8B030D-6E8A-4147-A177-3AD203B41FA5}">
                      <a16:colId xmlns:a16="http://schemas.microsoft.com/office/drawing/2014/main" val="20000"/>
                    </a:ext>
                  </a:extLst>
                </a:gridCol>
                <a:gridCol w="3679057">
                  <a:extLst>
                    <a:ext uri="{9D8B030D-6E8A-4147-A177-3AD203B41FA5}">
                      <a16:colId xmlns:a16="http://schemas.microsoft.com/office/drawing/2014/main" val="20001"/>
                    </a:ext>
                  </a:extLst>
                </a:gridCol>
              </a:tblGrid>
              <a:tr h="500063">
                <a:tc>
                  <a:txBody>
                    <a:bodyPr/>
                    <a:lstStyle/>
                    <a:p>
                      <a:r>
                        <a:rPr lang="en-IN" dirty="0"/>
                        <a:t>Characteristics</a:t>
                      </a:r>
                    </a:p>
                  </a:txBody>
                  <a:tcPr/>
                </a:tc>
                <a:tc>
                  <a:txBody>
                    <a:bodyPr/>
                    <a:lstStyle/>
                    <a:p>
                      <a:r>
                        <a:rPr lang="en-IN" dirty="0"/>
                        <a:t>Butter Milk</a:t>
                      </a:r>
                    </a:p>
                  </a:txBody>
                  <a:tcPr/>
                </a:tc>
                <a:extLst>
                  <a:ext uri="{0D108BD9-81ED-4DB2-BD59-A6C34878D82A}">
                    <a16:rowId xmlns:a16="http://schemas.microsoft.com/office/drawing/2014/main" val="10000"/>
                  </a:ext>
                </a:extLst>
              </a:tr>
              <a:tr h="500063">
                <a:tc>
                  <a:txBody>
                    <a:bodyPr/>
                    <a:lstStyle/>
                    <a:p>
                      <a:r>
                        <a:rPr lang="en-IN" dirty="0"/>
                        <a:t>TS(%)</a:t>
                      </a:r>
                    </a:p>
                  </a:txBody>
                  <a:tcPr/>
                </a:tc>
                <a:tc>
                  <a:txBody>
                    <a:bodyPr/>
                    <a:lstStyle/>
                    <a:p>
                      <a:r>
                        <a:rPr lang="en-IN"/>
                        <a:t>9.88</a:t>
                      </a:r>
                    </a:p>
                  </a:txBody>
                  <a:tcPr/>
                </a:tc>
                <a:extLst>
                  <a:ext uri="{0D108BD9-81ED-4DB2-BD59-A6C34878D82A}">
                    <a16:rowId xmlns:a16="http://schemas.microsoft.com/office/drawing/2014/main" val="10001"/>
                  </a:ext>
                </a:extLst>
              </a:tr>
              <a:tr h="500063">
                <a:tc>
                  <a:txBody>
                    <a:bodyPr/>
                    <a:lstStyle/>
                    <a:p>
                      <a:r>
                        <a:rPr lang="en-IN" dirty="0"/>
                        <a:t>Fat(%)</a:t>
                      </a:r>
                    </a:p>
                  </a:txBody>
                  <a:tcPr/>
                </a:tc>
                <a:tc>
                  <a:txBody>
                    <a:bodyPr/>
                    <a:lstStyle/>
                    <a:p>
                      <a:r>
                        <a:rPr lang="en-IN" dirty="0"/>
                        <a:t>0.59</a:t>
                      </a:r>
                    </a:p>
                  </a:txBody>
                  <a:tcPr/>
                </a:tc>
                <a:extLst>
                  <a:ext uri="{0D108BD9-81ED-4DB2-BD59-A6C34878D82A}">
                    <a16:rowId xmlns:a16="http://schemas.microsoft.com/office/drawing/2014/main" val="10002"/>
                  </a:ext>
                </a:extLst>
              </a:tr>
              <a:tr h="500063">
                <a:tc>
                  <a:txBody>
                    <a:bodyPr/>
                    <a:lstStyle/>
                    <a:p>
                      <a:r>
                        <a:rPr lang="en-IN" dirty="0"/>
                        <a:t>Total</a:t>
                      </a:r>
                      <a:r>
                        <a:rPr lang="en-IN" baseline="0" dirty="0"/>
                        <a:t> Protein(%)</a:t>
                      </a:r>
                      <a:endParaRPr lang="en-IN" dirty="0"/>
                    </a:p>
                  </a:txBody>
                  <a:tcPr/>
                </a:tc>
                <a:tc>
                  <a:txBody>
                    <a:bodyPr/>
                    <a:lstStyle/>
                    <a:p>
                      <a:r>
                        <a:rPr lang="en-IN" dirty="0"/>
                        <a:t>3.73</a:t>
                      </a:r>
                    </a:p>
                  </a:txBody>
                  <a:tcPr/>
                </a:tc>
                <a:extLst>
                  <a:ext uri="{0D108BD9-81ED-4DB2-BD59-A6C34878D82A}">
                    <a16:rowId xmlns:a16="http://schemas.microsoft.com/office/drawing/2014/main" val="10003"/>
                  </a:ext>
                </a:extLst>
              </a:tr>
              <a:tr h="500063">
                <a:tc>
                  <a:txBody>
                    <a:bodyPr/>
                    <a:lstStyle/>
                    <a:p>
                      <a:r>
                        <a:rPr lang="en-IN" dirty="0"/>
                        <a:t>Lactose(%)</a:t>
                      </a:r>
                    </a:p>
                  </a:txBody>
                  <a:tcPr/>
                </a:tc>
                <a:tc>
                  <a:txBody>
                    <a:bodyPr/>
                    <a:lstStyle/>
                    <a:p>
                      <a:r>
                        <a:rPr lang="en-IN" dirty="0"/>
                        <a:t>4.81</a:t>
                      </a:r>
                    </a:p>
                  </a:txBody>
                  <a:tcPr/>
                </a:tc>
                <a:extLst>
                  <a:ext uri="{0D108BD9-81ED-4DB2-BD59-A6C34878D82A}">
                    <a16:rowId xmlns:a16="http://schemas.microsoft.com/office/drawing/2014/main" val="10004"/>
                  </a:ext>
                </a:extLst>
              </a:tr>
              <a:tr h="500063">
                <a:tc>
                  <a:txBody>
                    <a:bodyPr/>
                    <a:lstStyle/>
                    <a:p>
                      <a:r>
                        <a:rPr lang="en-IN" dirty="0"/>
                        <a:t>Ash(%)</a:t>
                      </a:r>
                    </a:p>
                  </a:txBody>
                  <a:tcPr/>
                </a:tc>
                <a:tc>
                  <a:txBody>
                    <a:bodyPr/>
                    <a:lstStyle/>
                    <a:p>
                      <a:r>
                        <a:rPr lang="en-IN" dirty="0"/>
                        <a:t>0.75</a:t>
                      </a:r>
                    </a:p>
                  </a:txBody>
                  <a:tcPr/>
                </a:tc>
                <a:extLst>
                  <a:ext uri="{0D108BD9-81ED-4DB2-BD59-A6C34878D82A}">
                    <a16:rowId xmlns:a16="http://schemas.microsoft.com/office/drawing/2014/main" val="10005"/>
                  </a:ext>
                </a:extLst>
              </a:tr>
              <a:tr h="500063">
                <a:tc>
                  <a:txBody>
                    <a:bodyPr/>
                    <a:lstStyle/>
                    <a:p>
                      <a:r>
                        <a:rPr lang="en-IN" dirty="0"/>
                        <a:t>Total </a:t>
                      </a:r>
                      <a:r>
                        <a:rPr lang="en-IN" dirty="0" err="1"/>
                        <a:t>Paspholipids</a:t>
                      </a:r>
                      <a:r>
                        <a:rPr lang="en-IN" dirty="0"/>
                        <a:t>(mg%)</a:t>
                      </a:r>
                    </a:p>
                  </a:txBody>
                  <a:tcPr/>
                </a:tc>
                <a:tc>
                  <a:txBody>
                    <a:bodyPr/>
                    <a:lstStyle/>
                    <a:p>
                      <a:r>
                        <a:rPr lang="en-IN" dirty="0"/>
                        <a:t>78.56</a:t>
                      </a:r>
                    </a:p>
                  </a:txBody>
                  <a:tcPr/>
                </a:tc>
                <a:extLst>
                  <a:ext uri="{0D108BD9-81ED-4DB2-BD59-A6C34878D82A}">
                    <a16:rowId xmlns:a16="http://schemas.microsoft.com/office/drawing/2014/main" val="10006"/>
                  </a:ext>
                </a:extLst>
              </a:tr>
              <a:tr h="500063">
                <a:tc>
                  <a:txBody>
                    <a:bodyPr/>
                    <a:lstStyle/>
                    <a:p>
                      <a:r>
                        <a:rPr lang="en-IN" dirty="0" err="1"/>
                        <a:t>Titratable</a:t>
                      </a:r>
                      <a:r>
                        <a:rPr lang="en-IN" dirty="0"/>
                        <a:t> acidity(%LA)</a:t>
                      </a:r>
                    </a:p>
                  </a:txBody>
                  <a:tcPr/>
                </a:tc>
                <a:tc>
                  <a:txBody>
                    <a:bodyPr/>
                    <a:lstStyle/>
                    <a:p>
                      <a:r>
                        <a:rPr lang="en-IN" dirty="0"/>
                        <a:t>0.12</a:t>
                      </a:r>
                    </a:p>
                  </a:txBody>
                  <a:tcPr/>
                </a:tc>
                <a:extLst>
                  <a:ext uri="{0D108BD9-81ED-4DB2-BD59-A6C34878D82A}">
                    <a16:rowId xmlns:a16="http://schemas.microsoft.com/office/drawing/2014/main" val="10007"/>
                  </a:ext>
                </a:extLst>
              </a:tr>
              <a:tr h="500063">
                <a:tc>
                  <a:txBody>
                    <a:bodyPr/>
                    <a:lstStyle/>
                    <a:p>
                      <a:r>
                        <a:rPr lang="en-IN" dirty="0"/>
                        <a:t>pH</a:t>
                      </a:r>
                    </a:p>
                  </a:txBody>
                  <a:tcPr/>
                </a:tc>
                <a:tc>
                  <a:txBody>
                    <a:bodyPr/>
                    <a:lstStyle/>
                    <a:p>
                      <a:r>
                        <a:rPr lang="en-IN" dirty="0"/>
                        <a:t>6.86</a:t>
                      </a:r>
                    </a:p>
                  </a:txBody>
                  <a:tcPr/>
                </a:tc>
                <a:extLst>
                  <a:ext uri="{0D108BD9-81ED-4DB2-BD59-A6C34878D82A}">
                    <a16:rowId xmlns:a16="http://schemas.microsoft.com/office/drawing/2014/main" val="10008"/>
                  </a:ext>
                </a:extLst>
              </a:tr>
              <a:tr h="500063">
                <a:tc>
                  <a:txBody>
                    <a:bodyPr/>
                    <a:lstStyle/>
                    <a:p>
                      <a:r>
                        <a:rPr lang="en-IN" dirty="0"/>
                        <a:t>Curd Tension(g)</a:t>
                      </a:r>
                    </a:p>
                  </a:txBody>
                  <a:tcPr/>
                </a:tc>
                <a:tc>
                  <a:txBody>
                    <a:bodyPr/>
                    <a:lstStyle/>
                    <a:p>
                      <a:r>
                        <a:rPr lang="en-IN" dirty="0"/>
                        <a:t>18.84</a:t>
                      </a:r>
                    </a:p>
                  </a:txBody>
                  <a:tcPr/>
                </a:tc>
                <a:extLst>
                  <a:ext uri="{0D108BD9-81ED-4DB2-BD59-A6C34878D82A}">
                    <a16:rowId xmlns:a16="http://schemas.microsoft.com/office/drawing/2014/main" val="10009"/>
                  </a:ext>
                </a:extLst>
              </a:tr>
              <a:tr h="500063">
                <a:tc>
                  <a:txBody>
                    <a:bodyPr/>
                    <a:lstStyle/>
                    <a:p>
                      <a:r>
                        <a:rPr lang="en-IN" dirty="0"/>
                        <a:t>Relative viscosity(</a:t>
                      </a:r>
                      <a:r>
                        <a:rPr lang="en-IN" dirty="0" err="1"/>
                        <a:t>cP</a:t>
                      </a:r>
                      <a:r>
                        <a:rPr lang="en-IN" baseline="0" dirty="0"/>
                        <a:t> at 30°C)</a:t>
                      </a:r>
                      <a:endParaRPr lang="en-IN" dirty="0"/>
                    </a:p>
                  </a:txBody>
                  <a:tcPr/>
                </a:tc>
                <a:tc>
                  <a:txBody>
                    <a:bodyPr/>
                    <a:lstStyle/>
                    <a:p>
                      <a:r>
                        <a:rPr lang="en-IN" dirty="0"/>
                        <a:t>1.84</a:t>
                      </a:r>
                    </a:p>
                  </a:txBody>
                  <a:tcPr/>
                </a:tc>
                <a:extLst>
                  <a:ext uri="{0D108BD9-81ED-4DB2-BD59-A6C34878D82A}">
                    <a16:rowId xmlns:a16="http://schemas.microsoft.com/office/drawing/2014/main" val="10010"/>
                  </a:ext>
                </a:extLst>
              </a:tr>
            </a:tbl>
          </a:graphicData>
        </a:graphic>
      </p:graphicFrame>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a:t>Difference between sweet cream buttermilk and skim mil</a:t>
            </a:r>
            <a:r>
              <a:rPr lang="en-IN" sz="2400" b="1" dirty="0"/>
              <a:t>k</a:t>
            </a:r>
          </a:p>
        </p:txBody>
      </p:sp>
      <p:graphicFrame>
        <p:nvGraphicFramePr>
          <p:cNvPr id="4" name="Content Placeholder 3"/>
          <p:cNvGraphicFramePr>
            <a:graphicFrameLocks noGrp="1"/>
          </p:cNvGraphicFramePr>
          <p:nvPr>
            <p:ph idx="1"/>
          </p:nvPr>
        </p:nvGraphicFramePr>
        <p:xfrm>
          <a:off x="457200" y="1600200"/>
          <a:ext cx="8229600" cy="2667000"/>
        </p:xfrm>
        <a:graphic>
          <a:graphicData uri="http://schemas.openxmlformats.org/drawingml/2006/table">
            <a:tbl>
              <a:tblPr firstRow="1" bandRow="1">
                <a:tableStyleId>{5C22544A-7EE6-4342-B048-85BDC9FD1C3A}</a:tableStyleId>
              </a:tblPr>
              <a:tblGrid>
                <a:gridCol w="2743200">
                  <a:extLst>
                    <a:ext uri="{9D8B030D-6E8A-4147-A177-3AD203B41FA5}">
                      <a16:colId xmlns:a16="http://schemas.microsoft.com/office/drawing/2014/main" val="20000"/>
                    </a:ext>
                  </a:extLst>
                </a:gridCol>
                <a:gridCol w="2743200">
                  <a:extLst>
                    <a:ext uri="{9D8B030D-6E8A-4147-A177-3AD203B41FA5}">
                      <a16:colId xmlns:a16="http://schemas.microsoft.com/office/drawing/2014/main" val="20001"/>
                    </a:ext>
                  </a:extLst>
                </a:gridCol>
                <a:gridCol w="2743200">
                  <a:extLst>
                    <a:ext uri="{9D8B030D-6E8A-4147-A177-3AD203B41FA5}">
                      <a16:colId xmlns:a16="http://schemas.microsoft.com/office/drawing/2014/main" val="20002"/>
                    </a:ext>
                  </a:extLst>
                </a:gridCol>
              </a:tblGrid>
              <a:tr h="370840">
                <a:tc>
                  <a:txBody>
                    <a:bodyPr/>
                    <a:lstStyle/>
                    <a:p>
                      <a:r>
                        <a:rPr lang="en-IN" dirty="0"/>
                        <a:t>Particular</a:t>
                      </a:r>
                    </a:p>
                  </a:txBody>
                  <a:tcPr/>
                </a:tc>
                <a:tc>
                  <a:txBody>
                    <a:bodyPr/>
                    <a:lstStyle/>
                    <a:p>
                      <a:r>
                        <a:rPr lang="en-IN" dirty="0"/>
                        <a:t>Butter milk</a:t>
                      </a:r>
                    </a:p>
                  </a:txBody>
                  <a:tcPr/>
                </a:tc>
                <a:tc>
                  <a:txBody>
                    <a:bodyPr/>
                    <a:lstStyle/>
                    <a:p>
                      <a:r>
                        <a:rPr lang="en-IN" dirty="0"/>
                        <a:t>Skim milk</a:t>
                      </a:r>
                    </a:p>
                  </a:txBody>
                  <a:tcPr/>
                </a:tc>
                <a:extLst>
                  <a:ext uri="{0D108BD9-81ED-4DB2-BD59-A6C34878D82A}">
                    <a16:rowId xmlns:a16="http://schemas.microsoft.com/office/drawing/2014/main" val="10000"/>
                  </a:ext>
                </a:extLst>
              </a:tr>
              <a:tr h="370840">
                <a:tc>
                  <a:txBody>
                    <a:bodyPr/>
                    <a:lstStyle/>
                    <a:p>
                      <a:r>
                        <a:rPr lang="en-IN" dirty="0"/>
                        <a:t>Fat</a:t>
                      </a:r>
                    </a:p>
                  </a:txBody>
                  <a:tcPr/>
                </a:tc>
                <a:tc>
                  <a:txBody>
                    <a:bodyPr/>
                    <a:lstStyle/>
                    <a:p>
                      <a:r>
                        <a:rPr lang="en-IN" dirty="0"/>
                        <a:t>more</a:t>
                      </a:r>
                    </a:p>
                  </a:txBody>
                  <a:tcPr/>
                </a:tc>
                <a:tc>
                  <a:txBody>
                    <a:bodyPr/>
                    <a:lstStyle/>
                    <a:p>
                      <a:r>
                        <a:rPr lang="en-IN" dirty="0"/>
                        <a:t>less</a:t>
                      </a:r>
                    </a:p>
                  </a:txBody>
                  <a:tcPr/>
                </a:tc>
                <a:extLst>
                  <a:ext uri="{0D108BD9-81ED-4DB2-BD59-A6C34878D82A}">
                    <a16:rowId xmlns:a16="http://schemas.microsoft.com/office/drawing/2014/main" val="10001"/>
                  </a:ext>
                </a:extLst>
              </a:tr>
              <a:tr h="370840">
                <a:tc>
                  <a:txBody>
                    <a:bodyPr/>
                    <a:lstStyle/>
                    <a:p>
                      <a:r>
                        <a:rPr lang="en-IN" dirty="0"/>
                        <a:t>Protein mixture</a:t>
                      </a:r>
                    </a:p>
                  </a:txBody>
                  <a:tcPr/>
                </a:tc>
                <a:tc>
                  <a:txBody>
                    <a:bodyPr/>
                    <a:lstStyle/>
                    <a:p>
                      <a:r>
                        <a:rPr lang="en-IN" dirty="0"/>
                        <a:t>more</a:t>
                      </a:r>
                    </a:p>
                  </a:txBody>
                  <a:tcPr/>
                </a:tc>
                <a:tc>
                  <a:txBody>
                    <a:bodyPr/>
                    <a:lstStyle/>
                    <a:p>
                      <a:r>
                        <a:rPr lang="en-IN"/>
                        <a:t>less</a:t>
                      </a:r>
                    </a:p>
                  </a:txBody>
                  <a:tcPr/>
                </a:tc>
                <a:extLst>
                  <a:ext uri="{0D108BD9-81ED-4DB2-BD59-A6C34878D82A}">
                    <a16:rowId xmlns:a16="http://schemas.microsoft.com/office/drawing/2014/main" val="10002"/>
                  </a:ext>
                </a:extLst>
              </a:tr>
              <a:tr h="370840">
                <a:tc>
                  <a:txBody>
                    <a:bodyPr/>
                    <a:lstStyle/>
                    <a:p>
                      <a:r>
                        <a:rPr lang="en-IN" dirty="0"/>
                        <a:t>Phospholipids</a:t>
                      </a:r>
                    </a:p>
                  </a:txBody>
                  <a:tcPr/>
                </a:tc>
                <a:tc>
                  <a:txBody>
                    <a:bodyPr/>
                    <a:lstStyle/>
                    <a:p>
                      <a:r>
                        <a:rPr lang="en-IN" dirty="0"/>
                        <a:t>Do not have short chain</a:t>
                      </a:r>
                      <a:r>
                        <a:rPr lang="en-IN" baseline="0" dirty="0"/>
                        <a:t> fatty acid</a:t>
                      </a:r>
                      <a:endParaRPr lang="en-IN" dirty="0"/>
                    </a:p>
                  </a:txBody>
                  <a:tcPr/>
                </a:tc>
                <a:tc>
                  <a:txBody>
                    <a:bodyPr/>
                    <a:lstStyle/>
                    <a:p>
                      <a:r>
                        <a:rPr lang="en-IN" dirty="0"/>
                        <a:t>Both are present</a:t>
                      </a:r>
                    </a:p>
                  </a:txBody>
                  <a:tcPr/>
                </a:tc>
                <a:extLst>
                  <a:ext uri="{0D108BD9-81ED-4DB2-BD59-A6C34878D82A}">
                    <a16:rowId xmlns:a16="http://schemas.microsoft.com/office/drawing/2014/main" val="10003"/>
                  </a:ext>
                </a:extLst>
              </a:tr>
              <a:tr h="370840">
                <a:tc>
                  <a:txBody>
                    <a:bodyPr/>
                    <a:lstStyle/>
                    <a:p>
                      <a:pPr algn="just"/>
                      <a:r>
                        <a:rPr lang="en-IN" dirty="0" err="1"/>
                        <a:t>Physica</a:t>
                      </a:r>
                      <a:r>
                        <a:rPr lang="en-IN" dirty="0"/>
                        <a:t> –</a:t>
                      </a:r>
                      <a:r>
                        <a:rPr lang="en-IN" dirty="0" err="1"/>
                        <a:t>chemico</a:t>
                      </a:r>
                      <a:r>
                        <a:rPr lang="en-IN" baseline="0" dirty="0"/>
                        <a:t> properties are also varying(Above Table)</a:t>
                      </a:r>
                      <a:endParaRPr lang="en-IN" dirty="0"/>
                    </a:p>
                  </a:txBody>
                  <a:tcPr/>
                </a:tc>
                <a:tc>
                  <a:txBody>
                    <a:bodyPr/>
                    <a:lstStyle/>
                    <a:p>
                      <a:endParaRPr lang="en-IN" dirty="0"/>
                    </a:p>
                  </a:txBody>
                  <a:tcPr/>
                </a:tc>
                <a:tc>
                  <a:txBody>
                    <a:bodyPr/>
                    <a:lstStyle/>
                    <a:p>
                      <a:endParaRPr lang="en-IN" dirty="0"/>
                    </a:p>
                  </a:txBody>
                  <a:tcPr/>
                </a:tc>
                <a:extLst>
                  <a:ext uri="{0D108BD9-81ED-4DB2-BD59-A6C34878D82A}">
                    <a16:rowId xmlns:a16="http://schemas.microsoft.com/office/drawing/2014/main" val="10004"/>
                  </a:ext>
                </a:extLst>
              </a:tr>
            </a:tbl>
          </a:graphicData>
        </a:graphic>
      </p:graphicFrame>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a:t>How To Make Buttermilk</a:t>
            </a:r>
            <a:br>
              <a:rPr lang="en-IN" sz="3200" b="1" dirty="0"/>
            </a:br>
            <a:endParaRPr lang="en-IN" sz="3200" dirty="0"/>
          </a:p>
        </p:txBody>
      </p:sp>
      <p:sp>
        <p:nvSpPr>
          <p:cNvPr id="3" name="Content Placeholder 2"/>
          <p:cNvSpPr>
            <a:spLocks noGrp="1"/>
          </p:cNvSpPr>
          <p:nvPr>
            <p:ph idx="1"/>
          </p:nvPr>
        </p:nvSpPr>
        <p:spPr/>
        <p:txBody>
          <a:bodyPr/>
          <a:lstStyle/>
          <a:p>
            <a:pPr>
              <a:buNone/>
            </a:pPr>
            <a:r>
              <a:rPr lang="en-IN" b="1" dirty="0"/>
              <a:t>Standardization of Milk- Heat Treatment – </a:t>
            </a:r>
          </a:p>
          <a:p>
            <a:pPr>
              <a:buNone/>
            </a:pPr>
            <a:endParaRPr lang="en-IN" b="1" dirty="0"/>
          </a:p>
          <a:p>
            <a:pPr>
              <a:buNone/>
            </a:pPr>
            <a:r>
              <a:rPr lang="en-IN" b="1" dirty="0"/>
              <a:t>Cooling - Inoculation - Incubation - Cooling, </a:t>
            </a:r>
          </a:p>
          <a:p>
            <a:pPr>
              <a:buNone/>
            </a:pPr>
            <a:endParaRPr lang="en-IN" b="1" dirty="0"/>
          </a:p>
          <a:p>
            <a:pPr>
              <a:buNone/>
            </a:pPr>
            <a:r>
              <a:rPr lang="en-IN" b="1" dirty="0"/>
              <a:t>Agitation and Dilution - Packaging &amp; Storage </a:t>
            </a:r>
            <a:endParaRPr lang="en-IN"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dirty="0"/>
              <a:t>Utilization of Sweet Cream Buttermilk</a:t>
            </a:r>
          </a:p>
        </p:txBody>
      </p:sp>
      <p:sp>
        <p:nvSpPr>
          <p:cNvPr id="3" name="Content Placeholder 2"/>
          <p:cNvSpPr>
            <a:spLocks noGrp="1"/>
          </p:cNvSpPr>
          <p:nvPr>
            <p:ph idx="1"/>
          </p:nvPr>
        </p:nvSpPr>
        <p:spPr/>
        <p:txBody>
          <a:bodyPr>
            <a:normAutofit lnSpcReduction="10000"/>
          </a:bodyPr>
          <a:lstStyle/>
          <a:p>
            <a:pPr algn="just"/>
            <a:r>
              <a:rPr lang="en-IN" dirty="0"/>
              <a:t>Sweet cream buttermilk, because of its resemblance in gross chemical composition with skim milk, is usually admixed with bulk of skim milk for further spray drying or even products manufacture in dairy plants. </a:t>
            </a:r>
          </a:p>
          <a:p>
            <a:pPr algn="just"/>
            <a:r>
              <a:rPr lang="en-IN" dirty="0"/>
              <a:t>Sweet cream buttermilk can be used in beverage form and in the fluid milk industry as a milk extender with specific benefits over skim milk.</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dirty="0"/>
              <a:t>Utilization of </a:t>
            </a:r>
            <a:r>
              <a:rPr lang="en-IN" sz="3200" dirty="0" err="1"/>
              <a:t>Desi</a:t>
            </a:r>
            <a:r>
              <a:rPr lang="en-IN" sz="3200" dirty="0"/>
              <a:t> Buttermilk</a:t>
            </a:r>
          </a:p>
        </p:txBody>
      </p:sp>
      <p:sp>
        <p:nvSpPr>
          <p:cNvPr id="3" name="Content Placeholder 2"/>
          <p:cNvSpPr>
            <a:spLocks noGrp="1"/>
          </p:cNvSpPr>
          <p:nvPr>
            <p:ph idx="1"/>
          </p:nvPr>
        </p:nvSpPr>
        <p:spPr/>
        <p:txBody>
          <a:bodyPr/>
          <a:lstStyle/>
          <a:p>
            <a:pPr algn="just"/>
            <a:r>
              <a:rPr lang="en-IN" dirty="0" err="1"/>
              <a:t>Desi</a:t>
            </a:r>
            <a:r>
              <a:rPr lang="en-IN" dirty="0"/>
              <a:t> buttermilk also known as </a:t>
            </a:r>
            <a:r>
              <a:rPr lang="en-IN" dirty="0" err="1"/>
              <a:t>chhanch</a:t>
            </a:r>
            <a:r>
              <a:rPr lang="en-IN" dirty="0"/>
              <a:t> makes an excellent drink, especially in warm weather. </a:t>
            </a:r>
            <a:r>
              <a:rPr lang="en-IN" dirty="0" err="1"/>
              <a:t>Chhanch</a:t>
            </a:r>
            <a:r>
              <a:rPr lang="en-IN" dirty="0"/>
              <a:t> is an important domestic beverage in India. It can be </a:t>
            </a:r>
            <a:r>
              <a:rPr lang="en-IN" dirty="0" err="1"/>
              <a:t>flavored</a:t>
            </a:r>
            <a:r>
              <a:rPr lang="en-IN" dirty="0"/>
              <a:t> in various ways with salt, mint, cumin, and even spicy additions such as ground </a:t>
            </a:r>
            <a:r>
              <a:rPr lang="en-IN" dirty="0" err="1"/>
              <a:t>chilies</a:t>
            </a:r>
            <a:r>
              <a:rPr lang="en-IN" dirty="0"/>
              <a:t>, fresh ginger or garlic. It is considered to be an excellent thirst quenching and nourishing beverage.</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dirty="0"/>
              <a:t>Utilization of Sour Buttermilk</a:t>
            </a:r>
          </a:p>
        </p:txBody>
      </p:sp>
      <p:sp>
        <p:nvSpPr>
          <p:cNvPr id="3" name="Content Placeholder 2"/>
          <p:cNvSpPr>
            <a:spLocks noGrp="1"/>
          </p:cNvSpPr>
          <p:nvPr>
            <p:ph idx="1"/>
          </p:nvPr>
        </p:nvSpPr>
        <p:spPr/>
        <p:txBody>
          <a:bodyPr>
            <a:normAutofit/>
          </a:bodyPr>
          <a:lstStyle/>
          <a:p>
            <a:pPr algn="just"/>
            <a:r>
              <a:rPr lang="en-IN" dirty="0"/>
              <a:t>Sour buttermilk obtained from first category is not preferred for human consumption. This may, however, be converted into casein by adopting modified processing conditions for other uses. A process has been standardized for the manufacture of </a:t>
            </a:r>
            <a:r>
              <a:rPr lang="en-IN" dirty="0" err="1"/>
              <a:t>paneer</a:t>
            </a:r>
            <a:r>
              <a:rPr lang="en-IN" dirty="0"/>
              <a:t> from the mixture of buffalo milk and sour buttermilk.</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dirty="0"/>
              <a:t>Utilization of Buttermilk Powder</a:t>
            </a:r>
          </a:p>
        </p:txBody>
      </p:sp>
      <p:sp>
        <p:nvSpPr>
          <p:cNvPr id="3" name="Content Placeholder 2"/>
          <p:cNvSpPr>
            <a:spLocks noGrp="1"/>
          </p:cNvSpPr>
          <p:nvPr>
            <p:ph idx="1"/>
          </p:nvPr>
        </p:nvSpPr>
        <p:spPr/>
        <p:txBody>
          <a:bodyPr/>
          <a:lstStyle/>
          <a:p>
            <a:pPr algn="just"/>
            <a:r>
              <a:rPr lang="en-IN" dirty="0"/>
              <a:t>Buttermilk powder can replace partly skim milk powder for incorporation into baked goods, ice cream, Pudding, sauces, beverages and chocolates.</a:t>
            </a: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Thank You Images, Stock Photos &amp; Vectors | Shutterstock"/>
          <p:cNvPicPr>
            <a:picLocks noChangeAspect="1" noChangeArrowheads="1"/>
          </p:cNvPicPr>
          <p:nvPr/>
        </p:nvPicPr>
        <p:blipFill>
          <a:blip r:embed="rId2"/>
          <a:srcRect/>
          <a:stretch>
            <a:fillRect/>
          </a:stretch>
        </p:blipFill>
        <p:spPr bwMode="auto">
          <a:xfrm>
            <a:off x="0" y="0"/>
            <a:ext cx="9144000" cy="6858000"/>
          </a:xfrm>
          <a:prstGeom prst="rect">
            <a:avLst/>
          </a:prstGeom>
          <a:noFill/>
        </p:spPr>
      </p:pic>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414</TotalTime>
  <Words>423</Words>
  <Application>Microsoft Office PowerPoint</Application>
  <PresentationFormat>On-screen Show (4:3)</PresentationFormat>
  <Paragraphs>64</Paragraphs>
  <Slides>11</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11</vt:i4>
      </vt:variant>
    </vt:vector>
  </HeadingPairs>
  <TitlesOfParts>
    <vt:vector size="15" baseType="lpstr">
      <vt:lpstr>Algerian</vt:lpstr>
      <vt:lpstr>Arial</vt:lpstr>
      <vt:lpstr>Calibri</vt:lpstr>
      <vt:lpstr>Office Theme</vt:lpstr>
      <vt:lpstr>BUTTERMILK</vt:lpstr>
      <vt:lpstr>Introduction</vt:lpstr>
      <vt:lpstr>Types of Buttermilk</vt:lpstr>
      <vt:lpstr>Average gross composition and physico-chemical properties of sweet cream buttermilk (obtained from buffalo milk)</vt:lpstr>
      <vt:lpstr>Difference between sweet cream buttermilk and skim milk</vt:lpstr>
      <vt:lpstr>How To Make Buttermilk </vt:lpstr>
      <vt:lpstr>Utilization of Sweet Cream Buttermilk</vt:lpstr>
      <vt:lpstr>Utilization of Desi Buttermilk</vt:lpstr>
      <vt:lpstr>Utilization of Sour Buttermilk</vt:lpstr>
      <vt:lpstr>Utilization of Buttermilk Powder</vt:lpstr>
      <vt:lpstr>PowerPoint Presentation</vt:lpstr>
    </vt:vector>
  </TitlesOfParts>
  <Company>Hewlett-Packard Company</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BUTTERMILK</dc:title>
  <dc:creator>SGAU</dc:creator>
  <cp:lastModifiedBy>Nirbhay Kumar Mishra</cp:lastModifiedBy>
  <cp:revision>65</cp:revision>
  <dcterms:created xsi:type="dcterms:W3CDTF">2020-10-06T09:16:42Z</dcterms:created>
  <dcterms:modified xsi:type="dcterms:W3CDTF">2020-11-23T09:59:57Z</dcterms:modified>
</cp:coreProperties>
</file>