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8" r:id="rId2"/>
    <p:sldId id="256" r:id="rId3"/>
    <p:sldId id="257" r:id="rId4"/>
    <p:sldId id="258" r:id="rId5"/>
    <p:sldId id="259" r:id="rId6"/>
    <p:sldId id="260" r:id="rId7"/>
    <p:sldId id="267" r:id="rId8"/>
    <p:sldId id="261" r:id="rId9"/>
    <p:sldId id="262" r:id="rId10"/>
    <p:sldId id="263" r:id="rId11"/>
    <p:sldId id="264" r:id="rId12"/>
    <p:sldId id="265" r:id="rId13"/>
    <p:sldId id="266"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219200"/>
            <a:ext cx="7086600" cy="4572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dirty="0" smtClean="0">
                <a:solidFill>
                  <a:srgbClr val="0070C0"/>
                </a:solidFill>
                <a:latin typeface="Times New Roman" pitchFamily="18" charset="0"/>
                <a:cs typeface="Times New Roman" pitchFamily="18" charset="0"/>
              </a:rPr>
              <a:t>BVD/Mucosal Disease</a:t>
            </a:r>
            <a:endParaRPr lang="en-IN" sz="3200" dirty="0"/>
          </a:p>
        </p:txBody>
      </p:sp>
      <p:pic>
        <p:nvPicPr>
          <p:cNvPr id="3" name="Picture 4"/>
          <p:cNvPicPr>
            <a:picLocks noChangeAspect="1"/>
          </p:cNvPicPr>
          <p:nvPr/>
        </p:nvPicPr>
        <p:blipFill>
          <a:blip r:embed="rId3"/>
          <a:srcRect/>
          <a:stretch>
            <a:fillRect/>
          </a:stretch>
        </p:blipFill>
        <p:spPr bwMode="auto">
          <a:xfrm>
            <a:off x="3124200" y="0"/>
            <a:ext cx="2057400" cy="1066800"/>
          </a:xfrm>
          <a:prstGeom prst="rect">
            <a:avLst/>
          </a:prstGeom>
          <a:noFill/>
          <a:ln w="9525">
            <a:noFill/>
            <a:miter lim="800000"/>
            <a:headEnd/>
            <a:tailEnd/>
          </a:ln>
        </p:spPr>
      </p:pic>
      <p:sp>
        <p:nvSpPr>
          <p:cNvPr id="5" name="Rectangle 4"/>
          <p:cNvSpPr/>
          <p:nvPr/>
        </p:nvSpPr>
        <p:spPr>
          <a:xfrm>
            <a:off x="2971800" y="2286000"/>
            <a:ext cx="3962400" cy="9906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latin typeface="Times New Roman" pitchFamily="18" charset="0"/>
                <a:cs typeface="Times New Roman" pitchFamily="18" charset="0"/>
              </a:rPr>
              <a:t>Dr. </a:t>
            </a:r>
            <a:r>
              <a:rPr lang="en-IN" sz="2400" dirty="0" err="1" smtClean="0">
                <a:latin typeface="Times New Roman" pitchFamily="18" charset="0"/>
                <a:cs typeface="Times New Roman" pitchFamily="18" charset="0"/>
              </a:rPr>
              <a:t>Bipin</a:t>
            </a:r>
            <a:r>
              <a:rPr lang="en-IN" sz="2400" dirty="0" smtClean="0">
                <a:latin typeface="Times New Roman" pitchFamily="18" charset="0"/>
                <a:cs typeface="Times New Roman" pitchFamily="18" charset="0"/>
              </a:rPr>
              <a:t> Kumar</a:t>
            </a:r>
          </a:p>
          <a:p>
            <a:pPr algn="ctr"/>
            <a:r>
              <a:rPr lang="en-IN" sz="2400" dirty="0" smtClean="0">
                <a:latin typeface="Times New Roman" pitchFamily="18" charset="0"/>
                <a:cs typeface="Times New Roman" pitchFamily="18" charset="0"/>
              </a:rPr>
              <a:t>Assistant Professor</a:t>
            </a:r>
            <a:endParaRPr lang="en-IN" sz="2400" dirty="0">
              <a:latin typeface="Times New Roman" pitchFamily="18" charset="0"/>
              <a:cs typeface="Times New Roman" pitchFamily="18" charset="0"/>
            </a:endParaRPr>
          </a:p>
        </p:txBody>
      </p:sp>
      <p:sp>
        <p:nvSpPr>
          <p:cNvPr id="6" name="Rectangle 5"/>
          <p:cNvSpPr/>
          <p:nvPr/>
        </p:nvSpPr>
        <p:spPr>
          <a:xfrm>
            <a:off x="1752600" y="4343400"/>
            <a:ext cx="6019800" cy="2133600"/>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en-US" b="1" dirty="0" smtClean="0">
              <a:solidFill>
                <a:srgbClr val="00B050"/>
              </a:solidFill>
              <a:latin typeface="Times New Roman" pitchFamily="18" charset="0"/>
              <a:cs typeface="Times New Roman" pitchFamily="18" charset="0"/>
            </a:endParaRPr>
          </a:p>
          <a:p>
            <a:pPr algn="ctr"/>
            <a:r>
              <a:rPr lang="en-US" altLang="en-US" sz="2000" b="1" dirty="0" smtClean="0">
                <a:solidFill>
                  <a:srgbClr val="C00000"/>
                </a:solidFill>
                <a:latin typeface="Times New Roman" pitchFamily="18" charset="0"/>
                <a:cs typeface="Times New Roman" pitchFamily="18" charset="0"/>
              </a:rPr>
              <a:t>Department of Veterinary Medicine</a:t>
            </a:r>
          </a:p>
          <a:p>
            <a:pPr algn="ctr"/>
            <a:r>
              <a:rPr lang="en-US" altLang="en-US" b="1" dirty="0" smtClean="0">
                <a:solidFill>
                  <a:srgbClr val="C00000"/>
                </a:solidFill>
                <a:latin typeface="Times New Roman" pitchFamily="18" charset="0"/>
                <a:cs typeface="Times New Roman" pitchFamily="18" charset="0"/>
              </a:rPr>
              <a:t>Bihar Veterinary College, Patna</a:t>
            </a:r>
          </a:p>
          <a:p>
            <a:pPr algn="ctr"/>
            <a:r>
              <a:rPr lang="en-US" altLang="en-US" b="1" dirty="0" smtClean="0">
                <a:solidFill>
                  <a:srgbClr val="C00000"/>
                </a:solidFill>
                <a:latin typeface="Times New Roman" pitchFamily="18" charset="0"/>
                <a:cs typeface="Times New Roman" pitchFamily="18" charset="0"/>
              </a:rPr>
              <a:t>(Bihar Animal Sciences University, Patna</a:t>
            </a:r>
            <a:r>
              <a:rPr lang="en-US" altLang="en-US" sz="2400" b="1" dirty="0" smtClean="0">
                <a:solidFill>
                  <a:srgbClr val="C00000"/>
                </a:solidFill>
                <a:latin typeface="Times New Roman" pitchFamily="18" charset="0"/>
                <a:cs typeface="Times New Roman" pitchFamily="18" charset="0"/>
              </a:rPr>
              <a:t>)</a:t>
            </a:r>
            <a:endParaRPr lang="en-US" altLang="en-US" sz="24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 </a:t>
            </a:r>
            <a:r>
              <a:rPr lang="en-IN" sz="2400" dirty="0" smtClean="0">
                <a:solidFill>
                  <a:srgbClr val="C00000"/>
                </a:solidFill>
                <a:latin typeface="Times New Roman" pitchFamily="18" charset="0"/>
                <a:cs typeface="Times New Roman" pitchFamily="18" charset="0"/>
              </a:rPr>
              <a:t>Mucosal disease </a:t>
            </a:r>
            <a:r>
              <a:rPr lang="en-IN" sz="2400" dirty="0" smtClean="0">
                <a:latin typeface="Times New Roman" pitchFamily="18" charset="0"/>
                <a:cs typeface="Times New Roman" pitchFamily="18" charset="0"/>
              </a:rPr>
              <a:t>– a condition that can vary in severity from mild to severe. </a:t>
            </a:r>
          </a:p>
          <a:p>
            <a:r>
              <a:rPr lang="en-IN" sz="2400" dirty="0" smtClean="0">
                <a:solidFill>
                  <a:srgbClr val="00B050"/>
                </a:solidFill>
                <a:latin typeface="Times New Roman" pitchFamily="18" charset="0"/>
                <a:cs typeface="Times New Roman" pitchFamily="18" charset="0"/>
              </a:rPr>
              <a:t>Signs include ill-thrift, diarrhoea, ulceration in mouth and gastro-intestinal tract and lameness (from ulceration of feet). </a:t>
            </a:r>
          </a:p>
          <a:p>
            <a:r>
              <a:rPr lang="en-IN" sz="2400" dirty="0" smtClean="0">
                <a:solidFill>
                  <a:srgbClr val="00B0F0"/>
                </a:solidFill>
                <a:latin typeface="Times New Roman" pitchFamily="18" charset="0"/>
                <a:cs typeface="Times New Roman" pitchFamily="18" charset="0"/>
              </a:rPr>
              <a:t>Death can ensue after a variable period of </a:t>
            </a:r>
            <a:r>
              <a:rPr lang="en-IN" sz="2400" dirty="0" smtClean="0">
                <a:solidFill>
                  <a:srgbClr val="00B0F0"/>
                </a:solidFill>
                <a:latin typeface="Times New Roman" pitchFamily="18" charset="0"/>
                <a:cs typeface="Times New Roman" pitchFamily="18" charset="0"/>
              </a:rPr>
              <a:t>time.</a:t>
            </a:r>
            <a:r>
              <a:rPr lang="en-IN" sz="2400" dirty="0" smtClean="0">
                <a:latin typeface="Times New Roman" pitchFamily="18" charset="0"/>
                <a:cs typeface="Times New Roman" pitchFamily="18" charset="0"/>
              </a:rPr>
              <a:t>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Failure to conceive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t>
            </a:r>
            <a:r>
              <a:rPr lang="en-IN" sz="2400" dirty="0" smtClean="0">
                <a:solidFill>
                  <a:srgbClr val="FF0000"/>
                </a:solidFill>
                <a:latin typeface="Times New Roman" pitchFamily="18" charset="0"/>
                <a:cs typeface="Times New Roman" pitchFamily="18" charset="0"/>
              </a:rPr>
              <a:t>Early embryonic death / abortion / congenital deformity</a:t>
            </a:r>
            <a:r>
              <a:rPr lang="en-IN" sz="2400" dirty="0" smtClean="0">
                <a:latin typeface="Times New Roman" pitchFamily="18" charset="0"/>
                <a:cs typeface="Times New Roman" pitchFamily="18" charset="0"/>
              </a:rPr>
              <a:t>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Foetal loss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Persistently infected calves</a:t>
            </a:r>
          </a:p>
          <a:p>
            <a:pPr>
              <a:buNone/>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solidFill>
                  <a:srgbClr val="C00000"/>
                </a:solidFill>
                <a:latin typeface="Times New Roman" pitchFamily="18" charset="0"/>
                <a:cs typeface="Times New Roman" pitchFamily="18" charset="0"/>
              </a:rPr>
              <a:t>Diagnosis</a:t>
            </a:r>
            <a:br>
              <a:rPr lang="en-IN" sz="3200" dirty="0" smtClean="0">
                <a:solidFill>
                  <a:srgbClr val="C00000"/>
                </a:solidFill>
                <a:latin typeface="Times New Roman" pitchFamily="18" charset="0"/>
                <a:cs typeface="Times New Roman" pitchFamily="18" charset="0"/>
              </a:rPr>
            </a:br>
            <a:endParaRPr lang="en-IN" sz="32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IN" sz="2400" dirty="0" smtClean="0">
                <a:solidFill>
                  <a:srgbClr val="00B050"/>
                </a:solidFill>
                <a:latin typeface="Times New Roman" pitchFamily="18" charset="0"/>
                <a:cs typeface="Times New Roman" pitchFamily="18" charset="0"/>
              </a:rPr>
              <a:t>Diagnosed </a:t>
            </a:r>
            <a:r>
              <a:rPr lang="en-IN" sz="2400" dirty="0" smtClean="0">
                <a:solidFill>
                  <a:srgbClr val="00B050"/>
                </a:solidFill>
                <a:latin typeface="Times New Roman" pitchFamily="18" charset="0"/>
                <a:cs typeface="Times New Roman" pitchFamily="18" charset="0"/>
              </a:rPr>
              <a:t>in laboratories via serology, antigen detection assays, virus isolation, and by viral RNA amplification such as polymerase chain reaction (PCR). </a:t>
            </a:r>
            <a:endParaRPr lang="en-IN" sz="2400" dirty="0" smtClean="0">
              <a:solidFill>
                <a:srgbClr val="00B050"/>
              </a:solidFill>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Sample </a:t>
            </a:r>
            <a:r>
              <a:rPr lang="en-IN" sz="2400" dirty="0" smtClean="0">
                <a:latin typeface="Times New Roman" pitchFamily="18" charset="0"/>
                <a:cs typeface="Times New Roman" pitchFamily="18" charset="0"/>
              </a:rPr>
              <a:t>from Buffy coat or nasal swab </a:t>
            </a:r>
            <a:r>
              <a:rPr lang="en-IN" sz="2400" dirty="0" smtClean="0">
                <a:latin typeface="Times New Roman" pitchFamily="18" charset="0"/>
                <a:cs typeface="Times New Roman" pitchFamily="18" charset="0"/>
              </a:rPr>
              <a:t> </a:t>
            </a:r>
            <a:r>
              <a:rPr lang="en-IN" sz="2400" dirty="0" err="1" smtClean="0">
                <a:latin typeface="Times New Roman" pitchFamily="18" charset="0"/>
                <a:cs typeface="Times New Roman" pitchFamily="18" charset="0"/>
              </a:rPr>
              <a:t>immunohistochemistry</a:t>
            </a:r>
            <a:r>
              <a:rPr lang="en-IN" sz="2400" dirty="0" smtClean="0">
                <a:latin typeface="Times New Roman" pitchFamily="18" charset="0"/>
                <a:cs typeface="Times New Roman" pitchFamily="18" charset="0"/>
              </a:rPr>
              <a:t>, and antigen-capture ELISA assays. </a:t>
            </a:r>
          </a:p>
          <a:p>
            <a:pPr algn="just"/>
            <a:r>
              <a:rPr lang="en-IN" sz="2400" dirty="0" smtClean="0">
                <a:solidFill>
                  <a:srgbClr val="C00000"/>
                </a:solidFill>
                <a:latin typeface="Times New Roman" pitchFamily="18" charset="0"/>
                <a:cs typeface="Times New Roman" pitchFamily="18" charset="0"/>
              </a:rPr>
              <a:t>Serological </a:t>
            </a:r>
            <a:r>
              <a:rPr lang="en-IN" sz="2400" dirty="0" smtClean="0">
                <a:solidFill>
                  <a:srgbClr val="C00000"/>
                </a:solidFill>
                <a:latin typeface="Times New Roman" pitchFamily="18" charset="0"/>
                <a:cs typeface="Times New Roman" pitchFamily="18" charset="0"/>
              </a:rPr>
              <a:t>evaluation of acute BVDV infection is most commonly performed via serum </a:t>
            </a:r>
            <a:r>
              <a:rPr lang="en-IN" sz="2400" dirty="0" smtClean="0">
                <a:solidFill>
                  <a:srgbClr val="C00000"/>
                </a:solidFill>
                <a:latin typeface="Times New Roman" pitchFamily="18" charset="0"/>
                <a:cs typeface="Times New Roman" pitchFamily="18" charset="0"/>
              </a:rPr>
              <a:t>neutralization in paired sera. </a:t>
            </a:r>
            <a:endParaRPr lang="en-IN" sz="2400" dirty="0" smtClean="0">
              <a:solidFill>
                <a:srgbClr val="C00000"/>
              </a:solidFill>
              <a:latin typeface="Times New Roman" pitchFamily="18" charset="0"/>
              <a:cs typeface="Times New Roman" pitchFamily="18" charset="0"/>
            </a:endParaRP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solidFill>
                  <a:srgbClr val="C00000"/>
                </a:solidFill>
                <a:latin typeface="Times New Roman" pitchFamily="18" charset="0"/>
                <a:cs typeface="Times New Roman" pitchFamily="18" charset="0"/>
              </a:rPr>
              <a:t>T</a:t>
            </a:r>
            <a:r>
              <a:rPr lang="en-IN" sz="3200" dirty="0" smtClean="0">
                <a:solidFill>
                  <a:srgbClr val="C00000"/>
                </a:solidFill>
                <a:latin typeface="Times New Roman" pitchFamily="18" charset="0"/>
                <a:cs typeface="Times New Roman" pitchFamily="18" charset="0"/>
              </a:rPr>
              <a:t>reatment</a:t>
            </a:r>
            <a:endParaRPr lang="en-IN" sz="32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IN" sz="2400" dirty="0" smtClean="0">
                <a:solidFill>
                  <a:srgbClr val="00B050"/>
                </a:solidFill>
                <a:latin typeface="Times New Roman" pitchFamily="18" charset="0"/>
                <a:cs typeface="Times New Roman" pitchFamily="18" charset="0"/>
              </a:rPr>
              <a:t> </a:t>
            </a:r>
            <a:r>
              <a:rPr lang="en-IN" sz="2400" dirty="0" smtClean="0">
                <a:solidFill>
                  <a:srgbClr val="00B050"/>
                </a:solidFill>
                <a:latin typeface="Times New Roman" pitchFamily="18" charset="0"/>
                <a:cs typeface="Times New Roman" pitchFamily="18" charset="0"/>
              </a:rPr>
              <a:t>Currently, there is no treatment available to cure </a:t>
            </a:r>
            <a:r>
              <a:rPr lang="en-IN" sz="2400" dirty="0" smtClean="0">
                <a:solidFill>
                  <a:srgbClr val="00B050"/>
                </a:solidFill>
                <a:latin typeface="Times New Roman" pitchFamily="18" charset="0"/>
                <a:cs typeface="Times New Roman" pitchFamily="18" charset="0"/>
              </a:rPr>
              <a:t>BVD Virus. </a:t>
            </a:r>
          </a:p>
          <a:p>
            <a:pPr algn="just"/>
            <a:r>
              <a:rPr lang="en-IN" sz="2400" dirty="0" smtClean="0">
                <a:latin typeface="Times New Roman" pitchFamily="18" charset="0"/>
                <a:cs typeface="Times New Roman" pitchFamily="18" charset="0"/>
              </a:rPr>
              <a:t>Antibiotics </a:t>
            </a:r>
            <a:r>
              <a:rPr lang="en-IN" sz="2400" dirty="0" smtClean="0">
                <a:latin typeface="Times New Roman" pitchFamily="18" charset="0"/>
                <a:cs typeface="Times New Roman" pitchFamily="18" charset="0"/>
              </a:rPr>
              <a:t>for Secondary Infections Pneumonia etc. </a:t>
            </a:r>
            <a:endParaRPr lang="en-IN" sz="2400" dirty="0" smtClean="0">
              <a:latin typeface="Times New Roman" pitchFamily="18" charset="0"/>
              <a:cs typeface="Times New Roman" pitchFamily="18" charset="0"/>
            </a:endParaRPr>
          </a:p>
          <a:p>
            <a:pPr algn="just"/>
            <a:r>
              <a:rPr lang="en-IN" sz="2400" dirty="0" smtClean="0">
                <a:solidFill>
                  <a:srgbClr val="0070C0"/>
                </a:solidFill>
                <a:latin typeface="Times New Roman" pitchFamily="18" charset="0"/>
                <a:cs typeface="Times New Roman" pitchFamily="18" charset="0"/>
              </a:rPr>
              <a:t>If </a:t>
            </a:r>
            <a:r>
              <a:rPr lang="en-IN" sz="2400" dirty="0" smtClean="0">
                <a:solidFill>
                  <a:srgbClr val="0070C0"/>
                </a:solidFill>
                <a:latin typeface="Times New Roman" pitchFamily="18" charset="0"/>
                <a:cs typeface="Times New Roman" pitchFamily="18" charset="0"/>
              </a:rPr>
              <a:t>the animal develops Mucosal Disease, there are treatments to alleviate the symptoms, but the animal will eventually die. </a:t>
            </a:r>
            <a:endParaRPr lang="en-IN" sz="2400" dirty="0" smtClean="0">
              <a:solidFill>
                <a:srgbClr val="0070C0"/>
              </a:solidFill>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IV fluids and electrolyte </a:t>
            </a:r>
            <a:r>
              <a:rPr lang="en-IN" sz="2400" dirty="0" smtClean="0">
                <a:latin typeface="Times New Roman" pitchFamily="18" charset="0"/>
                <a:cs typeface="Times New Roman" pitchFamily="18" charset="0"/>
              </a:rPr>
              <a:t>for </a:t>
            </a:r>
            <a:r>
              <a:rPr lang="en-IN" sz="2400" dirty="0" err="1" smtClean="0">
                <a:latin typeface="Times New Roman" pitchFamily="18" charset="0"/>
                <a:cs typeface="Times New Roman" pitchFamily="18" charset="0"/>
              </a:rPr>
              <a:t>diarrhea</a:t>
            </a:r>
            <a:r>
              <a:rPr lang="en-IN" sz="2400" dirty="0" smtClean="0">
                <a:latin typeface="Times New Roman" pitchFamily="18" charset="0"/>
                <a:cs typeface="Times New Roman" pitchFamily="18" charset="0"/>
              </a:rPr>
              <a:t> and water </a:t>
            </a:r>
            <a:r>
              <a:rPr lang="en-IN" sz="2400" dirty="0" smtClean="0">
                <a:latin typeface="Times New Roman" pitchFamily="18" charset="0"/>
                <a:cs typeface="Times New Roman" pitchFamily="18" charset="0"/>
              </a:rPr>
              <a:t>loss. </a:t>
            </a:r>
          </a:p>
          <a:p>
            <a:pPr algn="just"/>
            <a:r>
              <a:rPr lang="en-IN" sz="2400" dirty="0" smtClean="0">
                <a:solidFill>
                  <a:srgbClr val="FF0000"/>
                </a:solidFill>
                <a:latin typeface="Times New Roman" pitchFamily="18" charset="0"/>
                <a:cs typeface="Times New Roman" pitchFamily="18" charset="0"/>
              </a:rPr>
              <a:t>PI’s </a:t>
            </a:r>
            <a:r>
              <a:rPr lang="en-IN" sz="2400" dirty="0" smtClean="0">
                <a:solidFill>
                  <a:srgbClr val="FF0000"/>
                </a:solidFill>
                <a:latin typeface="Times New Roman" pitchFamily="18" charset="0"/>
                <a:cs typeface="Times New Roman" pitchFamily="18" charset="0"/>
              </a:rPr>
              <a:t>should be euthanized to prevent further contamination and potential infection to the rest of the herd.</a:t>
            </a:r>
            <a:endParaRPr lang="en-IN" sz="2400" dirty="0">
              <a:solidFill>
                <a:srgbClr val="FF000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solidFill>
                  <a:srgbClr val="FF0000"/>
                </a:solidFill>
                <a:latin typeface="Times New Roman" pitchFamily="18" charset="0"/>
                <a:cs typeface="Times New Roman" pitchFamily="18" charset="0"/>
              </a:rPr>
              <a:t>Prevention and control</a:t>
            </a:r>
            <a:endParaRPr lang="en-IN"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76800"/>
          </a:xfrm>
        </p:spPr>
        <p:txBody>
          <a:bodyPr>
            <a:noAutofit/>
          </a:bodyPr>
          <a:lstStyle/>
          <a:p>
            <a:pPr algn="just"/>
            <a:r>
              <a:rPr lang="en-IN" sz="2400" dirty="0" smtClean="0">
                <a:solidFill>
                  <a:srgbClr val="FF0000"/>
                </a:solidFill>
                <a:latin typeface="Times New Roman" pitchFamily="18" charset="0"/>
                <a:cs typeface="Times New Roman" pitchFamily="18" charset="0"/>
              </a:rPr>
              <a:t>Vaccination </a:t>
            </a:r>
            <a:r>
              <a:rPr lang="en-IN" sz="2400" dirty="0" smtClean="0">
                <a:solidFill>
                  <a:srgbClr val="FF0000"/>
                </a:solidFill>
                <a:latin typeface="Times New Roman" pitchFamily="18" charset="0"/>
                <a:cs typeface="Times New Roman" pitchFamily="18" charset="0"/>
              </a:rPr>
              <a:t>does not provide complete protection against BVDV </a:t>
            </a:r>
            <a:r>
              <a:rPr lang="en-IN" sz="2400" dirty="0" smtClean="0">
                <a:solidFill>
                  <a:srgbClr val="FF0000"/>
                </a:solidFill>
                <a:latin typeface="Times New Roman" pitchFamily="18" charset="0"/>
                <a:cs typeface="Times New Roman" pitchFamily="18" charset="0"/>
              </a:rPr>
              <a:t>infection.</a:t>
            </a:r>
          </a:p>
          <a:p>
            <a:pPr algn="just"/>
            <a:r>
              <a:rPr lang="en-IN"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It can help to reduce the number of infections </a:t>
            </a:r>
            <a:endParaRPr lang="en-IN" sz="2400" dirty="0" smtClean="0">
              <a:latin typeface="Times New Roman" pitchFamily="18" charset="0"/>
              <a:cs typeface="Times New Roman" pitchFamily="18" charset="0"/>
            </a:endParaRPr>
          </a:p>
          <a:p>
            <a:pPr algn="just"/>
            <a:r>
              <a:rPr lang="en-IN" sz="2400" dirty="0" smtClean="0">
                <a:solidFill>
                  <a:srgbClr val="0070C0"/>
                </a:solidFill>
                <a:latin typeface="Times New Roman" pitchFamily="18" charset="0"/>
                <a:cs typeface="Times New Roman" pitchFamily="18" charset="0"/>
              </a:rPr>
              <a:t>Vaccination </a:t>
            </a:r>
            <a:r>
              <a:rPr lang="en-IN" sz="2400" dirty="0" smtClean="0">
                <a:solidFill>
                  <a:srgbClr val="0070C0"/>
                </a:solidFill>
                <a:latin typeface="Times New Roman" pitchFamily="18" charset="0"/>
                <a:cs typeface="Times New Roman" pitchFamily="18" charset="0"/>
              </a:rPr>
              <a:t>is not long </a:t>
            </a:r>
            <a:r>
              <a:rPr lang="en-IN" sz="2400" dirty="0" smtClean="0">
                <a:solidFill>
                  <a:srgbClr val="0070C0"/>
                </a:solidFill>
                <a:latin typeface="Times New Roman" pitchFamily="18" charset="0"/>
                <a:cs typeface="Times New Roman" pitchFamily="18" charset="0"/>
              </a:rPr>
              <a:t>lasting.</a:t>
            </a:r>
          </a:p>
          <a:p>
            <a:pPr algn="just"/>
            <a:r>
              <a:rPr lang="en-IN"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Regular booster shots should be kept up to date according to label </a:t>
            </a:r>
          </a:p>
          <a:p>
            <a:pPr algn="just"/>
            <a:r>
              <a:rPr lang="en-IN" sz="2400" dirty="0" smtClean="0">
                <a:latin typeface="Times New Roman" pitchFamily="18" charset="0"/>
                <a:cs typeface="Times New Roman" pitchFamily="18" charset="0"/>
              </a:rPr>
              <a:t> </a:t>
            </a:r>
            <a:r>
              <a:rPr lang="en-IN" sz="2400" dirty="0" smtClean="0">
                <a:solidFill>
                  <a:srgbClr val="00B050"/>
                </a:solidFill>
                <a:latin typeface="Times New Roman" pitchFamily="18" charset="0"/>
                <a:cs typeface="Times New Roman" pitchFamily="18" charset="0"/>
              </a:rPr>
              <a:t>Vaccinated cattle can thus </a:t>
            </a:r>
            <a:r>
              <a:rPr lang="en-IN" sz="2400" dirty="0" smtClean="0">
                <a:solidFill>
                  <a:srgbClr val="00B050"/>
                </a:solidFill>
                <a:latin typeface="Times New Roman" pitchFamily="18" charset="0"/>
                <a:cs typeface="Times New Roman" pitchFamily="18" charset="0"/>
              </a:rPr>
              <a:t>become </a:t>
            </a:r>
            <a:r>
              <a:rPr lang="en-IN" sz="2400" dirty="0" smtClean="0">
                <a:solidFill>
                  <a:srgbClr val="00B050"/>
                </a:solidFill>
                <a:latin typeface="Times New Roman" pitchFamily="18" charset="0"/>
                <a:cs typeface="Times New Roman" pitchFamily="18" charset="0"/>
              </a:rPr>
              <a:t>infected and show some symptoms but death will not </a:t>
            </a:r>
            <a:r>
              <a:rPr lang="en-IN" sz="2400" dirty="0" smtClean="0">
                <a:solidFill>
                  <a:srgbClr val="00B050"/>
                </a:solidFill>
                <a:latin typeface="Times New Roman" pitchFamily="18" charset="0"/>
                <a:cs typeface="Times New Roman" pitchFamily="18" charset="0"/>
              </a:rPr>
              <a:t>occur.</a:t>
            </a:r>
          </a:p>
          <a:p>
            <a:pPr algn="just"/>
            <a:r>
              <a:rPr lang="en-IN"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Pregnant cattle that are vaccinated have less chance if </a:t>
            </a:r>
            <a:r>
              <a:rPr lang="en-IN" sz="2400" dirty="0" smtClean="0">
                <a:latin typeface="Times New Roman" pitchFamily="18" charset="0"/>
                <a:cs typeface="Times New Roman" pitchFamily="18" charset="0"/>
              </a:rPr>
              <a:t>infection and transmission of </a:t>
            </a:r>
            <a:r>
              <a:rPr lang="en-IN" sz="2400" dirty="0" smtClean="0">
                <a:latin typeface="Times New Roman" pitchFamily="18" charset="0"/>
                <a:cs typeface="Times New Roman" pitchFamily="18" charset="0"/>
              </a:rPr>
              <a:t>the virus to the </a:t>
            </a:r>
            <a:r>
              <a:rPr lang="en-IN" sz="2400" dirty="0" err="1" smtClean="0">
                <a:latin typeface="Times New Roman" pitchFamily="18" charset="0"/>
                <a:cs typeface="Times New Roman" pitchFamily="18" charset="0"/>
              </a:rPr>
              <a:t>fetus</a:t>
            </a:r>
            <a:r>
              <a:rPr lang="en-IN" sz="2400" dirty="0" smtClean="0">
                <a:latin typeface="Times New Roman" pitchFamily="18" charset="0"/>
                <a:cs typeface="Times New Roman" pitchFamily="18" charset="0"/>
              </a:rPr>
              <a:t>. </a:t>
            </a:r>
            <a:endParaRPr lang="en-IN" sz="2400" dirty="0" smtClean="0">
              <a:latin typeface="Times New Roman" pitchFamily="18" charset="0"/>
              <a:cs typeface="Times New Roman" pitchFamily="18" charset="0"/>
            </a:endParaRPr>
          </a:p>
          <a:p>
            <a:pPr algn="just"/>
            <a:r>
              <a:rPr lang="en-IN" sz="2400" dirty="0" smtClean="0">
                <a:solidFill>
                  <a:schemeClr val="tx2"/>
                </a:solidFill>
                <a:latin typeface="Times New Roman" pitchFamily="18" charset="0"/>
                <a:cs typeface="Times New Roman" pitchFamily="18" charset="0"/>
              </a:rPr>
              <a:t>There </a:t>
            </a:r>
            <a:r>
              <a:rPr lang="en-IN" sz="2400" dirty="0" smtClean="0">
                <a:solidFill>
                  <a:schemeClr val="tx2"/>
                </a:solidFill>
                <a:latin typeface="Times New Roman" pitchFamily="18" charset="0"/>
                <a:cs typeface="Times New Roman" pitchFamily="18" charset="0"/>
              </a:rPr>
              <a:t>is still a chance of abortions in those cattle that are </a:t>
            </a:r>
            <a:r>
              <a:rPr lang="en-IN" sz="2400" dirty="0" smtClean="0">
                <a:solidFill>
                  <a:schemeClr val="tx2"/>
                </a:solidFill>
                <a:latin typeface="Times New Roman" pitchFamily="18" charset="0"/>
                <a:cs typeface="Times New Roman" pitchFamily="18" charset="0"/>
              </a:rPr>
              <a:t>vaccinated.</a:t>
            </a:r>
          </a:p>
          <a:p>
            <a:r>
              <a:rPr lang="en-IN" sz="2400" dirty="0" smtClean="0">
                <a:latin typeface="Times New Roman" pitchFamily="18" charset="0"/>
                <a:cs typeface="Times New Roman" pitchFamily="18" charset="0"/>
              </a:rPr>
              <a:t> </a:t>
            </a:r>
            <a:endParaRPr lang="en-IN"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a:bodyPr>
          <a:lstStyle/>
          <a:p>
            <a:endParaRPr lang="en-IN" dirty="0" smtClean="0"/>
          </a:p>
          <a:p>
            <a:endParaRPr lang="en-IN" dirty="0" smtClean="0"/>
          </a:p>
          <a:p>
            <a:endParaRPr lang="en-IN" dirty="0" smtClean="0"/>
          </a:p>
          <a:p>
            <a:endParaRPr lang="en-IN" dirty="0" smtClean="0"/>
          </a:p>
          <a:p>
            <a:pPr lvl="7">
              <a:buNone/>
            </a:pPr>
            <a:r>
              <a:rPr lang="en-IN" sz="9600" dirty="0" smtClean="0">
                <a:solidFill>
                  <a:srgbClr val="C00000"/>
                </a:solidFill>
                <a:latin typeface="AdineKirnberg-Script" pitchFamily="2" charset="0"/>
              </a:rPr>
              <a:t>Thank you</a:t>
            </a:r>
            <a:endParaRPr lang="en-IN" sz="9600" dirty="0">
              <a:solidFill>
                <a:srgbClr val="C00000"/>
              </a:solidFill>
              <a:latin typeface="AdineKirnberg-Script"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sz="2400" dirty="0" smtClean="0">
                <a:solidFill>
                  <a:srgbClr val="00B050"/>
                </a:solidFill>
                <a:latin typeface="Times New Roman" pitchFamily="18" charset="0"/>
                <a:cs typeface="Times New Roman" pitchFamily="18" charset="0"/>
              </a:rPr>
              <a:t>Bovine Virus </a:t>
            </a:r>
            <a:r>
              <a:rPr lang="en-IN" sz="2400" dirty="0" err="1" smtClean="0">
                <a:solidFill>
                  <a:srgbClr val="00B050"/>
                </a:solidFill>
                <a:latin typeface="Times New Roman" pitchFamily="18" charset="0"/>
                <a:cs typeface="Times New Roman" pitchFamily="18" charset="0"/>
              </a:rPr>
              <a:t>Diarrhea</a:t>
            </a:r>
            <a:r>
              <a:rPr lang="en-IN" sz="2400" dirty="0" smtClean="0">
                <a:solidFill>
                  <a:srgbClr val="00B050"/>
                </a:solidFill>
                <a:latin typeface="Times New Roman" pitchFamily="18" charset="0"/>
                <a:cs typeface="Times New Roman" pitchFamily="18" charset="0"/>
              </a:rPr>
              <a:t> and mucosal disease are clinically dissimilar disease syndromes, and were originally described as separate </a:t>
            </a:r>
            <a:r>
              <a:rPr lang="en-IN" sz="2400" dirty="0" smtClean="0">
                <a:solidFill>
                  <a:srgbClr val="00B050"/>
                </a:solidFill>
                <a:latin typeface="Times New Roman" pitchFamily="18" charset="0"/>
                <a:cs typeface="Times New Roman" pitchFamily="18" charset="0"/>
              </a:rPr>
              <a:t>diseases.</a:t>
            </a:r>
          </a:p>
          <a:p>
            <a:pPr algn="just"/>
            <a:r>
              <a:rPr lang="en-IN" sz="2400" dirty="0" smtClean="0">
                <a:latin typeface="Times New Roman" pitchFamily="18" charset="0"/>
                <a:cs typeface="Times New Roman" pitchFamily="18" charset="0"/>
              </a:rPr>
              <a:t> But they </a:t>
            </a:r>
            <a:r>
              <a:rPr lang="en-IN" sz="2400" dirty="0" smtClean="0">
                <a:latin typeface="Times New Roman" pitchFamily="18" charset="0"/>
                <a:cs typeface="Times New Roman" pitchFamily="18" charset="0"/>
              </a:rPr>
              <a:t>are now known to have a common viral </a:t>
            </a:r>
            <a:r>
              <a:rPr lang="en-IN" sz="2400" dirty="0" err="1" smtClean="0">
                <a:latin typeface="Times New Roman" pitchFamily="18" charset="0"/>
                <a:cs typeface="Times New Roman" pitchFamily="18" charset="0"/>
              </a:rPr>
              <a:t>etiology</a:t>
            </a:r>
            <a:r>
              <a:rPr lang="en-IN" sz="2400" dirty="0" smtClean="0">
                <a:latin typeface="Times New Roman" pitchFamily="18" charset="0"/>
                <a:cs typeface="Times New Roman" pitchFamily="18" charset="0"/>
              </a:rPr>
              <a:t>.</a:t>
            </a:r>
          </a:p>
          <a:p>
            <a:pPr algn="just"/>
            <a:r>
              <a:rPr lang="en-IN" sz="2400" dirty="0" smtClean="0">
                <a:solidFill>
                  <a:srgbClr val="C00000"/>
                </a:solidFill>
                <a:latin typeface="Times New Roman" pitchFamily="18" charset="0"/>
                <a:cs typeface="Times New Roman" pitchFamily="18" charset="0"/>
              </a:rPr>
              <a:t>Mucosal Disease (MD) is usually sporadic, progressive and fatal. </a:t>
            </a:r>
            <a:endParaRPr lang="en-IN" sz="2400" dirty="0" smtClean="0">
              <a:solidFill>
                <a:srgbClr val="C00000"/>
              </a:solidFill>
              <a:latin typeface="Times New Roman" pitchFamily="18" charset="0"/>
              <a:cs typeface="Times New Roman" pitchFamily="18" charset="0"/>
            </a:endParaRPr>
          </a:p>
          <a:p>
            <a:pPr algn="just"/>
            <a:r>
              <a:rPr lang="en-IN" sz="2400" dirty="0" smtClean="0">
                <a:solidFill>
                  <a:srgbClr val="0070C0"/>
                </a:solidFill>
                <a:latin typeface="Times New Roman" pitchFamily="18" charset="0"/>
                <a:cs typeface="Times New Roman" pitchFamily="18" charset="0"/>
              </a:rPr>
              <a:t>It </a:t>
            </a:r>
            <a:r>
              <a:rPr lang="en-IN" sz="2400" dirty="0" smtClean="0">
                <a:solidFill>
                  <a:srgbClr val="0070C0"/>
                </a:solidFill>
                <a:latin typeface="Times New Roman" pitchFamily="18" charset="0"/>
                <a:cs typeface="Times New Roman" pitchFamily="18" charset="0"/>
              </a:rPr>
              <a:t>would seem to occur in a small number of congenitally infected animals which are </a:t>
            </a:r>
            <a:r>
              <a:rPr lang="en-IN" sz="2400" dirty="0" err="1" smtClean="0">
                <a:solidFill>
                  <a:srgbClr val="0070C0"/>
                </a:solidFill>
                <a:latin typeface="Times New Roman" pitchFamily="18" charset="0"/>
                <a:cs typeface="Times New Roman" pitchFamily="18" charset="0"/>
              </a:rPr>
              <a:t>immunotolerant</a:t>
            </a:r>
            <a:r>
              <a:rPr lang="en-IN" sz="2400" dirty="0" smtClean="0">
                <a:solidFill>
                  <a:srgbClr val="0070C0"/>
                </a:solidFill>
                <a:latin typeface="Times New Roman" pitchFamily="18" charset="0"/>
                <a:cs typeface="Times New Roman" pitchFamily="18" charset="0"/>
              </a:rPr>
              <a:t> and </a:t>
            </a:r>
            <a:r>
              <a:rPr lang="en-IN" sz="2400" dirty="0" err="1" smtClean="0">
                <a:solidFill>
                  <a:srgbClr val="0070C0"/>
                </a:solidFill>
                <a:latin typeface="Times New Roman" pitchFamily="18" charset="0"/>
                <a:cs typeface="Times New Roman" pitchFamily="18" charset="0"/>
              </a:rPr>
              <a:t>harbor</a:t>
            </a:r>
            <a:r>
              <a:rPr lang="en-IN" sz="2400" dirty="0" smtClean="0">
                <a:solidFill>
                  <a:srgbClr val="0070C0"/>
                </a:solidFill>
                <a:latin typeface="Times New Roman" pitchFamily="18" charset="0"/>
                <a:cs typeface="Times New Roman" pitchFamily="18" charset="0"/>
              </a:rPr>
              <a:t> virus in all their tissues without showing any clinical </a:t>
            </a:r>
            <a:r>
              <a:rPr lang="en-IN" sz="2400" dirty="0" smtClean="0">
                <a:solidFill>
                  <a:srgbClr val="0070C0"/>
                </a:solidFill>
                <a:latin typeface="Times New Roman" pitchFamily="18" charset="0"/>
                <a:cs typeface="Times New Roman" pitchFamily="18" charset="0"/>
              </a:rPr>
              <a:t>symptoms.</a:t>
            </a:r>
            <a:endParaRPr lang="en-IN" sz="2400" dirty="0">
              <a:solidFill>
                <a:srgbClr val="0070C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err="1" smtClean="0">
                <a:solidFill>
                  <a:srgbClr val="C00000"/>
                </a:solidFill>
                <a:latin typeface="Times New Roman" pitchFamily="18" charset="0"/>
                <a:cs typeface="Times New Roman" pitchFamily="18" charset="0"/>
              </a:rPr>
              <a:t>Etiology</a:t>
            </a:r>
            <a:endParaRPr lang="en-IN" sz="32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724400"/>
          </a:xfrm>
        </p:spPr>
        <p:txBody>
          <a:bodyPr>
            <a:noAutofit/>
          </a:bodyPr>
          <a:lstStyle/>
          <a:p>
            <a:pPr algn="just"/>
            <a:r>
              <a:rPr lang="en-IN" sz="2400" dirty="0" err="1" smtClean="0">
                <a:solidFill>
                  <a:schemeClr val="tx2"/>
                </a:solidFill>
                <a:latin typeface="Times New Roman" pitchFamily="18" charset="0"/>
                <a:cs typeface="Times New Roman" pitchFamily="18" charset="0"/>
              </a:rPr>
              <a:t>Cuased</a:t>
            </a:r>
            <a:r>
              <a:rPr lang="en-IN" sz="2400" dirty="0" smtClean="0">
                <a:solidFill>
                  <a:schemeClr val="tx2"/>
                </a:solidFill>
                <a:latin typeface="Times New Roman" pitchFamily="18" charset="0"/>
                <a:cs typeface="Times New Roman" pitchFamily="18" charset="0"/>
              </a:rPr>
              <a:t> by </a:t>
            </a:r>
            <a:r>
              <a:rPr lang="en-IN" sz="2400" dirty="0" err="1" smtClean="0">
                <a:solidFill>
                  <a:schemeClr val="tx2"/>
                </a:solidFill>
                <a:latin typeface="Times New Roman" pitchFamily="18" charset="0"/>
                <a:cs typeface="Times New Roman" pitchFamily="18" charset="0"/>
              </a:rPr>
              <a:t>P</a:t>
            </a:r>
            <a:r>
              <a:rPr lang="en-IN" sz="2400" dirty="0" err="1" smtClean="0">
                <a:solidFill>
                  <a:schemeClr val="tx2"/>
                </a:solidFill>
                <a:latin typeface="Times New Roman" pitchFamily="18" charset="0"/>
                <a:cs typeface="Times New Roman" pitchFamily="18" charset="0"/>
              </a:rPr>
              <a:t>estivirus</a:t>
            </a:r>
            <a:r>
              <a:rPr lang="en-IN" sz="2400" dirty="0" smtClean="0">
                <a:solidFill>
                  <a:schemeClr val="tx2"/>
                </a:solidFill>
                <a:latin typeface="Times New Roman" pitchFamily="18" charset="0"/>
                <a:cs typeface="Times New Roman" pitchFamily="18" charset="0"/>
              </a:rPr>
              <a:t> of  </a:t>
            </a:r>
            <a:r>
              <a:rPr lang="en-IN" sz="2400" dirty="0" err="1" smtClean="0">
                <a:solidFill>
                  <a:schemeClr val="tx2"/>
                </a:solidFill>
                <a:latin typeface="Times New Roman" pitchFamily="18" charset="0"/>
                <a:cs typeface="Times New Roman" pitchFamily="18" charset="0"/>
              </a:rPr>
              <a:t>Flaviviridae</a:t>
            </a:r>
            <a:r>
              <a:rPr lang="en-IN" sz="2400" dirty="0" smtClean="0">
                <a:solidFill>
                  <a:schemeClr val="tx2"/>
                </a:solidFill>
                <a:latin typeface="Times New Roman" pitchFamily="18" charset="0"/>
                <a:cs typeface="Times New Roman" pitchFamily="18" charset="0"/>
              </a:rPr>
              <a:t> family.</a:t>
            </a:r>
            <a:endParaRPr lang="en-IN" sz="2400" dirty="0" smtClean="0">
              <a:solidFill>
                <a:schemeClr val="tx2"/>
              </a:solidFill>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Virus is grouped into </a:t>
            </a:r>
            <a:r>
              <a:rPr lang="en-IN" sz="2400" dirty="0" smtClean="0">
                <a:latin typeface="Times New Roman" pitchFamily="18" charset="0"/>
                <a:cs typeface="Times New Roman" pitchFamily="18" charset="0"/>
              </a:rPr>
              <a:t>two genotypes, Type 1 and Type 2, based on genomic characteristics and the severity of disease they produce in cattle. </a:t>
            </a:r>
            <a:endParaRPr lang="en-IN" sz="2400" dirty="0" smtClean="0">
              <a:latin typeface="Times New Roman" pitchFamily="18" charset="0"/>
              <a:cs typeface="Times New Roman" pitchFamily="18" charset="0"/>
            </a:endParaRPr>
          </a:p>
          <a:p>
            <a:pPr algn="just"/>
            <a:r>
              <a:rPr lang="en-IN" sz="2400" dirty="0" smtClean="0">
                <a:solidFill>
                  <a:srgbClr val="FF0000"/>
                </a:solidFill>
                <a:latin typeface="Times New Roman" pitchFamily="18" charset="0"/>
                <a:cs typeface="Times New Roman" pitchFamily="18" charset="0"/>
              </a:rPr>
              <a:t>Each </a:t>
            </a:r>
            <a:r>
              <a:rPr lang="en-IN" sz="2400" dirty="0" smtClean="0">
                <a:solidFill>
                  <a:srgbClr val="FF0000"/>
                </a:solidFill>
                <a:latin typeface="Times New Roman" pitchFamily="18" charset="0"/>
                <a:cs typeface="Times New Roman" pitchFamily="18" charset="0"/>
              </a:rPr>
              <a:t>genotype, 1 and 2, are divided into two biotypes- </a:t>
            </a:r>
            <a:r>
              <a:rPr lang="en-IN" sz="2400" dirty="0" err="1" smtClean="0">
                <a:solidFill>
                  <a:srgbClr val="FF0000"/>
                </a:solidFill>
                <a:latin typeface="Times New Roman" pitchFamily="18" charset="0"/>
                <a:cs typeface="Times New Roman" pitchFamily="18" charset="0"/>
              </a:rPr>
              <a:t>cytopathic</a:t>
            </a:r>
            <a:r>
              <a:rPr lang="en-IN" sz="2400" dirty="0" smtClean="0">
                <a:solidFill>
                  <a:srgbClr val="FF0000"/>
                </a:solidFill>
                <a:latin typeface="Times New Roman" pitchFamily="18" charset="0"/>
                <a:cs typeface="Times New Roman" pitchFamily="18" charset="0"/>
              </a:rPr>
              <a:t> (cp) and non-</a:t>
            </a:r>
            <a:r>
              <a:rPr lang="en-IN" sz="2400" dirty="0" err="1" smtClean="0">
                <a:solidFill>
                  <a:srgbClr val="FF0000"/>
                </a:solidFill>
                <a:latin typeface="Times New Roman" pitchFamily="18" charset="0"/>
                <a:cs typeface="Times New Roman" pitchFamily="18" charset="0"/>
              </a:rPr>
              <a:t>cytopathic</a:t>
            </a:r>
            <a:r>
              <a:rPr lang="en-IN" sz="2400" dirty="0" smtClean="0">
                <a:solidFill>
                  <a:srgbClr val="FF0000"/>
                </a:solidFill>
                <a:latin typeface="Times New Roman" pitchFamily="18" charset="0"/>
                <a:cs typeface="Times New Roman" pitchFamily="18" charset="0"/>
              </a:rPr>
              <a:t> (</a:t>
            </a:r>
            <a:r>
              <a:rPr lang="en-IN" sz="2400" dirty="0" err="1" smtClean="0">
                <a:solidFill>
                  <a:srgbClr val="FF0000"/>
                </a:solidFill>
                <a:latin typeface="Times New Roman" pitchFamily="18" charset="0"/>
                <a:cs typeface="Times New Roman" pitchFamily="18" charset="0"/>
              </a:rPr>
              <a:t>ncp</a:t>
            </a:r>
            <a:r>
              <a:rPr lang="en-IN" sz="2400" dirty="0" smtClean="0">
                <a:solidFill>
                  <a:srgbClr val="FF0000"/>
                </a:solidFill>
                <a:latin typeface="Times New Roman" pitchFamily="18" charset="0"/>
                <a:cs typeface="Times New Roman" pitchFamily="18" charset="0"/>
              </a:rPr>
              <a:t>) based on how they replicate in cell culture. </a:t>
            </a:r>
            <a:endParaRPr lang="en-IN" sz="2400" dirty="0" smtClean="0">
              <a:solidFill>
                <a:srgbClr val="FF0000"/>
              </a:solidFill>
              <a:latin typeface="Times New Roman" pitchFamily="18" charset="0"/>
              <a:cs typeface="Times New Roman" pitchFamily="18" charset="0"/>
            </a:endParaRPr>
          </a:p>
          <a:p>
            <a:pPr algn="just"/>
            <a:r>
              <a:rPr lang="en-IN" sz="2400" dirty="0" err="1" smtClean="0">
                <a:solidFill>
                  <a:srgbClr val="00B050"/>
                </a:solidFill>
                <a:latin typeface="Times New Roman" pitchFamily="18" charset="0"/>
                <a:cs typeface="Times New Roman" pitchFamily="18" charset="0"/>
              </a:rPr>
              <a:t>Cytopathogenicity</a:t>
            </a:r>
            <a:r>
              <a:rPr lang="en-IN" sz="2400" dirty="0" smtClean="0">
                <a:solidFill>
                  <a:srgbClr val="00B050"/>
                </a:solidFill>
                <a:latin typeface="Times New Roman" pitchFamily="18" charset="0"/>
                <a:cs typeface="Times New Roman" pitchFamily="18" charset="0"/>
              </a:rPr>
              <a:t> </a:t>
            </a:r>
            <a:r>
              <a:rPr lang="en-IN" sz="2400" dirty="0" smtClean="0">
                <a:solidFill>
                  <a:srgbClr val="00B050"/>
                </a:solidFill>
                <a:latin typeface="Times New Roman" pitchFamily="18" charset="0"/>
                <a:cs typeface="Times New Roman" pitchFamily="18" charset="0"/>
              </a:rPr>
              <a:t>does not correlate with the severity of disease in vivo (high and low virulence strains) Some cp strains are recovered from animals with mucosal disease (MD), but most of the time </a:t>
            </a:r>
            <a:r>
              <a:rPr lang="en-IN" sz="2400" dirty="0" err="1" smtClean="0">
                <a:solidFill>
                  <a:srgbClr val="00B050"/>
                </a:solidFill>
                <a:latin typeface="Times New Roman" pitchFamily="18" charset="0"/>
                <a:cs typeface="Times New Roman" pitchFamily="18" charset="0"/>
              </a:rPr>
              <a:t>ncp</a:t>
            </a:r>
            <a:r>
              <a:rPr lang="en-IN" sz="2400" dirty="0" smtClean="0">
                <a:solidFill>
                  <a:srgbClr val="00B050"/>
                </a:solidFill>
                <a:latin typeface="Times New Roman" pitchFamily="18" charset="0"/>
                <a:cs typeface="Times New Roman" pitchFamily="18" charset="0"/>
              </a:rPr>
              <a:t> isolates are recovered from infected animals.</a:t>
            </a:r>
          </a:p>
          <a:p>
            <a:endParaRPr lang="en-IN"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sz="2400" dirty="0" smtClean="0">
                <a:solidFill>
                  <a:srgbClr val="C00000"/>
                </a:solidFill>
                <a:latin typeface="Times New Roman" pitchFamily="18" charset="0"/>
                <a:cs typeface="Times New Roman" pitchFamily="18" charset="0"/>
              </a:rPr>
              <a:t>The classic virus is </a:t>
            </a:r>
            <a:r>
              <a:rPr lang="en-IN" sz="2400" dirty="0" err="1" smtClean="0">
                <a:solidFill>
                  <a:srgbClr val="C00000"/>
                </a:solidFill>
                <a:latin typeface="Times New Roman" pitchFamily="18" charset="0"/>
                <a:cs typeface="Times New Roman" pitchFamily="18" charset="0"/>
              </a:rPr>
              <a:t>ncp</a:t>
            </a:r>
            <a:r>
              <a:rPr lang="en-IN" sz="2400" dirty="0" smtClean="0">
                <a:solidFill>
                  <a:srgbClr val="C00000"/>
                </a:solidFill>
                <a:latin typeface="Times New Roman" pitchFamily="18" charset="0"/>
                <a:cs typeface="Times New Roman" pitchFamily="18" charset="0"/>
              </a:rPr>
              <a:t>; cp isolates are generated by mutations or genome rearrangements in the original/parental </a:t>
            </a:r>
            <a:r>
              <a:rPr lang="en-IN" sz="2400" dirty="0" err="1" smtClean="0">
                <a:solidFill>
                  <a:srgbClr val="C00000"/>
                </a:solidFill>
                <a:latin typeface="Times New Roman" pitchFamily="18" charset="0"/>
                <a:cs typeface="Times New Roman" pitchFamily="18" charset="0"/>
              </a:rPr>
              <a:t>ncp</a:t>
            </a:r>
            <a:r>
              <a:rPr lang="en-IN" sz="2400" dirty="0" smtClean="0">
                <a:solidFill>
                  <a:srgbClr val="C00000"/>
                </a:solidFill>
                <a:latin typeface="Times New Roman" pitchFamily="18" charset="0"/>
                <a:cs typeface="Times New Roman" pitchFamily="18" charset="0"/>
              </a:rPr>
              <a:t> strain. </a:t>
            </a:r>
            <a:endParaRPr lang="en-IN" sz="2400" dirty="0" smtClean="0">
              <a:solidFill>
                <a:srgbClr val="C00000"/>
              </a:solidFill>
              <a:latin typeface="Times New Roman" pitchFamily="18" charset="0"/>
              <a:cs typeface="Times New Roman" pitchFamily="18" charset="0"/>
            </a:endParaRPr>
          </a:p>
          <a:p>
            <a:r>
              <a:rPr lang="en-IN" sz="2400" dirty="0" smtClean="0">
                <a:latin typeface="Times New Roman" pitchFamily="18" charset="0"/>
                <a:cs typeface="Times New Roman" pitchFamily="18" charset="0"/>
              </a:rPr>
              <a:t>Most </a:t>
            </a:r>
            <a:r>
              <a:rPr lang="en-IN" sz="2400" dirty="0" smtClean="0">
                <a:latin typeface="Times New Roman" pitchFamily="18" charset="0"/>
                <a:cs typeface="Times New Roman" pitchFamily="18" charset="0"/>
              </a:rPr>
              <a:t>(&gt;95%) of the field isolates are </a:t>
            </a:r>
            <a:r>
              <a:rPr lang="en-IN" sz="2400" dirty="0" err="1" smtClean="0">
                <a:latin typeface="Times New Roman" pitchFamily="18" charset="0"/>
                <a:cs typeface="Times New Roman" pitchFamily="18" charset="0"/>
              </a:rPr>
              <a:t>ncp</a:t>
            </a:r>
            <a:r>
              <a:rPr lang="en-IN" sz="2400" dirty="0" smtClean="0">
                <a:latin typeface="Times New Roman" pitchFamily="18" charset="0"/>
                <a:cs typeface="Times New Roman" pitchFamily="18" charset="0"/>
              </a:rPr>
              <a:t>.</a:t>
            </a:r>
          </a:p>
          <a:p>
            <a:r>
              <a:rPr lang="en-IN" sz="2400" dirty="0" smtClean="0">
                <a:solidFill>
                  <a:srgbClr val="00B050"/>
                </a:solidFill>
                <a:latin typeface="Times New Roman" pitchFamily="18" charset="0"/>
                <a:cs typeface="Times New Roman" pitchFamily="18" charset="0"/>
              </a:rPr>
              <a:t>Young </a:t>
            </a:r>
            <a:r>
              <a:rPr lang="en-IN" sz="2400" dirty="0" smtClean="0">
                <a:solidFill>
                  <a:srgbClr val="00B050"/>
                </a:solidFill>
                <a:latin typeface="Times New Roman" pitchFamily="18" charset="0"/>
                <a:cs typeface="Times New Roman" pitchFamily="18" charset="0"/>
              </a:rPr>
              <a:t>calf persistently infected with BVD (right) compared to similarly- aged normal herd mate.</a:t>
            </a:r>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solidFill>
                  <a:srgbClr val="C00000"/>
                </a:solidFill>
                <a:latin typeface="Times New Roman" pitchFamily="18" charset="0"/>
                <a:cs typeface="Times New Roman" pitchFamily="18" charset="0"/>
              </a:rPr>
              <a:t>Epidemiology</a:t>
            </a:r>
            <a:endParaRPr lang="en-IN" sz="32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IN" sz="2800" dirty="0" smtClean="0">
                <a:solidFill>
                  <a:srgbClr val="00B050"/>
                </a:solidFill>
                <a:latin typeface="Times New Roman" pitchFamily="18" charset="0"/>
                <a:cs typeface="Times New Roman" pitchFamily="18" charset="0"/>
              </a:rPr>
              <a:t>It is </a:t>
            </a:r>
            <a:r>
              <a:rPr lang="en-IN" sz="2800" dirty="0" smtClean="0">
                <a:solidFill>
                  <a:srgbClr val="00B050"/>
                </a:solidFill>
                <a:latin typeface="Times New Roman" pitchFamily="18" charset="0"/>
                <a:cs typeface="Times New Roman" pitchFamily="18" charset="0"/>
              </a:rPr>
              <a:t>normally an infection of cattle, but it has the ability to cause infections in pigs, sheep, goats,, deer, reindeer, </a:t>
            </a:r>
            <a:r>
              <a:rPr lang="en-IN" sz="2800" dirty="0" smtClean="0">
                <a:solidFill>
                  <a:srgbClr val="00B050"/>
                </a:solidFill>
                <a:latin typeface="Times New Roman" pitchFamily="18" charset="0"/>
                <a:cs typeface="Times New Roman" pitchFamily="18" charset="0"/>
              </a:rPr>
              <a:t>bison </a:t>
            </a:r>
            <a:r>
              <a:rPr lang="en-IN" sz="2800" dirty="0" smtClean="0">
                <a:solidFill>
                  <a:srgbClr val="00B050"/>
                </a:solidFill>
                <a:latin typeface="Times New Roman" pitchFamily="18" charset="0"/>
                <a:cs typeface="Times New Roman" pitchFamily="18" charset="0"/>
              </a:rPr>
              <a:t>and other wild ruminants</a:t>
            </a:r>
            <a:r>
              <a:rPr lang="en-IN" sz="2800" dirty="0" smtClean="0">
                <a:solidFill>
                  <a:srgbClr val="00B050"/>
                </a:solidFill>
                <a:latin typeface="Times New Roman" pitchFamily="18" charset="0"/>
                <a:cs typeface="Times New Roman" pitchFamily="18" charset="0"/>
              </a:rPr>
              <a:t>.</a:t>
            </a:r>
          </a:p>
          <a:p>
            <a:pPr algn="just"/>
            <a:r>
              <a:rPr lang="en-IN" sz="2800"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The virus may be present in various secretions and semen. </a:t>
            </a:r>
            <a:endParaRPr lang="en-IN" sz="2800" dirty="0" smtClean="0">
              <a:latin typeface="Times New Roman" pitchFamily="18" charset="0"/>
              <a:cs typeface="Times New Roman" pitchFamily="18" charset="0"/>
            </a:endParaRPr>
          </a:p>
          <a:p>
            <a:pPr algn="just"/>
            <a:r>
              <a:rPr lang="en-IN" sz="2800" dirty="0" smtClean="0">
                <a:solidFill>
                  <a:srgbClr val="FF0000"/>
                </a:solidFill>
                <a:latin typeface="Times New Roman" pitchFamily="18" charset="0"/>
                <a:cs typeface="Times New Roman" pitchFamily="18" charset="0"/>
              </a:rPr>
              <a:t>Spread </a:t>
            </a:r>
            <a:r>
              <a:rPr lang="en-IN" sz="2800" dirty="0" smtClean="0">
                <a:solidFill>
                  <a:srgbClr val="FF0000"/>
                </a:solidFill>
                <a:latin typeface="Times New Roman" pitchFamily="18" charset="0"/>
                <a:cs typeface="Times New Roman" pitchFamily="18" charset="0"/>
              </a:rPr>
              <a:t>is by direct and indirect contact. </a:t>
            </a:r>
            <a:endParaRPr lang="en-IN" sz="2800" dirty="0" smtClean="0">
              <a:solidFill>
                <a:srgbClr val="FF0000"/>
              </a:solidFill>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The </a:t>
            </a:r>
            <a:r>
              <a:rPr lang="en-IN" sz="2800" dirty="0" smtClean="0">
                <a:latin typeface="Times New Roman" pitchFamily="18" charset="0"/>
                <a:cs typeface="Times New Roman" pitchFamily="18" charset="0"/>
              </a:rPr>
              <a:t>mode of infection is by ingestion and inhalation. </a:t>
            </a:r>
            <a:endParaRPr lang="en-IN" sz="2800" dirty="0" smtClean="0">
              <a:latin typeface="Times New Roman" pitchFamily="18" charset="0"/>
              <a:cs typeface="Times New Roman" pitchFamily="18" charset="0"/>
            </a:endParaRPr>
          </a:p>
          <a:p>
            <a:pPr algn="just"/>
            <a:r>
              <a:rPr lang="en-IN" sz="2800" dirty="0" err="1" smtClean="0">
                <a:solidFill>
                  <a:srgbClr val="0070C0"/>
                </a:solidFill>
                <a:latin typeface="Times New Roman" pitchFamily="18" charset="0"/>
                <a:cs typeface="Times New Roman" pitchFamily="18" charset="0"/>
              </a:rPr>
              <a:t>Transplacental</a:t>
            </a:r>
            <a:r>
              <a:rPr lang="en-IN" sz="2800" dirty="0" smtClean="0">
                <a:solidFill>
                  <a:srgbClr val="0070C0"/>
                </a:solidFill>
                <a:latin typeface="Times New Roman" pitchFamily="18" charset="0"/>
                <a:cs typeface="Times New Roman" pitchFamily="18" charset="0"/>
              </a:rPr>
              <a:t> </a:t>
            </a:r>
            <a:r>
              <a:rPr lang="en-IN" sz="2800" dirty="0" smtClean="0">
                <a:solidFill>
                  <a:srgbClr val="0070C0"/>
                </a:solidFill>
                <a:latin typeface="Times New Roman" pitchFamily="18" charset="0"/>
                <a:cs typeface="Times New Roman" pitchFamily="18" charset="0"/>
              </a:rPr>
              <a:t>infections are frequent and result in serious consequences for the embryo/</a:t>
            </a:r>
            <a:r>
              <a:rPr lang="en-IN" sz="2800" dirty="0" err="1" smtClean="0">
                <a:solidFill>
                  <a:srgbClr val="0070C0"/>
                </a:solidFill>
                <a:latin typeface="Times New Roman" pitchFamily="18" charset="0"/>
                <a:cs typeface="Times New Roman" pitchFamily="18" charset="0"/>
              </a:rPr>
              <a:t>fetus</a:t>
            </a:r>
            <a:r>
              <a:rPr lang="en-IN" sz="2800" dirty="0" smtClean="0">
                <a:solidFill>
                  <a:srgbClr val="0070C0"/>
                </a:solidFill>
                <a:latin typeface="Times New Roman" pitchFamily="18" charset="0"/>
                <a:cs typeface="Times New Roman" pitchFamily="18" charset="0"/>
              </a:rPr>
              <a:t>.</a:t>
            </a:r>
          </a:p>
          <a:p>
            <a:pPr algn="just"/>
            <a:r>
              <a:rPr lang="en-IN" sz="2800"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Bulls may be persistently infected and the virus in semen is spread by coitus an artificial insemination</a:t>
            </a:r>
            <a:r>
              <a:rPr lang="en-IN" sz="2800" dirty="0" smtClean="0">
                <a:latin typeface="Times New Roman" pitchFamily="18" charset="0"/>
                <a:cs typeface="Times New Roman" pitchFamily="18" charset="0"/>
              </a:rPr>
              <a:t>.</a:t>
            </a:r>
          </a:p>
          <a:p>
            <a:pPr algn="just"/>
            <a:r>
              <a:rPr lang="en-IN" sz="2800" dirty="0" smtClean="0">
                <a:solidFill>
                  <a:srgbClr val="C00000"/>
                </a:solidFill>
                <a:latin typeface="Times New Roman" pitchFamily="18" charset="0"/>
                <a:cs typeface="Times New Roman" pitchFamily="18" charset="0"/>
              </a:rPr>
              <a:t>BVD </a:t>
            </a:r>
            <a:r>
              <a:rPr lang="en-IN" sz="2800" dirty="0" smtClean="0">
                <a:solidFill>
                  <a:srgbClr val="C00000"/>
                </a:solidFill>
                <a:latin typeface="Times New Roman" pitchFamily="18" charset="0"/>
                <a:cs typeface="Times New Roman" pitchFamily="18" charset="0"/>
              </a:rPr>
              <a:t>seen predominantly in 6-18 month old cattle as a primary infection.</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solidFill>
                  <a:srgbClr val="C00000"/>
                </a:solidFill>
                <a:latin typeface="Times New Roman" pitchFamily="18" charset="0"/>
                <a:cs typeface="Times New Roman" pitchFamily="18" charset="0"/>
              </a:rPr>
              <a:t>Pathogenesis</a:t>
            </a:r>
            <a:endParaRPr lang="en-IN" sz="32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IN" dirty="0" smtClean="0"/>
              <a:t> </a:t>
            </a:r>
            <a:endParaRPr lang="en-IN" dirty="0" smtClean="0"/>
          </a:p>
          <a:p>
            <a:pPr algn="just"/>
            <a:r>
              <a:rPr lang="en-IN" sz="3400" dirty="0" smtClean="0">
                <a:solidFill>
                  <a:srgbClr val="92D050"/>
                </a:solidFill>
                <a:latin typeface="Times New Roman" pitchFamily="18" charset="0"/>
                <a:cs typeface="Times New Roman" pitchFamily="18" charset="0"/>
              </a:rPr>
              <a:t>Infection </a:t>
            </a:r>
            <a:r>
              <a:rPr lang="en-IN" sz="3400" dirty="0" smtClean="0">
                <a:solidFill>
                  <a:srgbClr val="92D050"/>
                </a:solidFill>
                <a:latin typeface="Times New Roman" pitchFamily="18" charset="0"/>
                <a:cs typeface="Times New Roman" pitchFamily="18" charset="0"/>
              </a:rPr>
              <a:t>is via the </a:t>
            </a:r>
            <a:r>
              <a:rPr lang="en-IN" sz="3400" dirty="0" err="1" smtClean="0">
                <a:solidFill>
                  <a:srgbClr val="92D050"/>
                </a:solidFill>
                <a:latin typeface="Times New Roman" pitchFamily="18" charset="0"/>
                <a:cs typeface="Times New Roman" pitchFamily="18" charset="0"/>
              </a:rPr>
              <a:t>oropharyngeal</a:t>
            </a:r>
            <a:r>
              <a:rPr lang="en-IN" sz="3400" dirty="0" smtClean="0">
                <a:solidFill>
                  <a:srgbClr val="92D050"/>
                </a:solidFill>
                <a:latin typeface="Times New Roman" pitchFamily="18" charset="0"/>
                <a:cs typeface="Times New Roman" pitchFamily="18" charset="0"/>
              </a:rPr>
              <a:t> route with primary replication in the epithelium of the </a:t>
            </a:r>
            <a:r>
              <a:rPr lang="en-IN" sz="3400" dirty="0" err="1" smtClean="0">
                <a:solidFill>
                  <a:srgbClr val="92D050"/>
                </a:solidFill>
                <a:latin typeface="Times New Roman" pitchFamily="18" charset="0"/>
                <a:cs typeface="Times New Roman" pitchFamily="18" charset="0"/>
              </a:rPr>
              <a:t>oropharynx</a:t>
            </a:r>
            <a:r>
              <a:rPr lang="en-IN" sz="3400" dirty="0" smtClean="0">
                <a:solidFill>
                  <a:srgbClr val="92D050"/>
                </a:solidFill>
                <a:latin typeface="Times New Roman" pitchFamily="18" charset="0"/>
                <a:cs typeface="Times New Roman" pitchFamily="18" charset="0"/>
              </a:rPr>
              <a:t> </a:t>
            </a:r>
            <a:endParaRPr lang="en-IN" sz="3400" dirty="0" smtClean="0">
              <a:solidFill>
                <a:srgbClr val="92D050"/>
              </a:solidFill>
              <a:latin typeface="Times New Roman" pitchFamily="18" charset="0"/>
              <a:cs typeface="Times New Roman" pitchFamily="18" charset="0"/>
            </a:endParaRPr>
          </a:p>
          <a:p>
            <a:pPr algn="just"/>
            <a:r>
              <a:rPr lang="en-IN" sz="3400" dirty="0" smtClean="0">
                <a:latin typeface="Times New Roman" pitchFamily="18" charset="0"/>
                <a:cs typeface="Times New Roman" pitchFamily="18" charset="0"/>
              </a:rPr>
              <a:t>Rapid </a:t>
            </a:r>
            <a:r>
              <a:rPr lang="en-IN" sz="3400" dirty="0" smtClean="0">
                <a:latin typeface="Times New Roman" pitchFamily="18" charset="0"/>
                <a:cs typeface="Times New Roman" pitchFamily="18" charset="0"/>
              </a:rPr>
              <a:t>uptake into the drainage lymph nodes. </a:t>
            </a:r>
            <a:endParaRPr lang="en-IN" sz="3400" dirty="0" smtClean="0">
              <a:latin typeface="Times New Roman" pitchFamily="18" charset="0"/>
              <a:cs typeface="Times New Roman" pitchFamily="18" charset="0"/>
            </a:endParaRPr>
          </a:p>
          <a:p>
            <a:pPr algn="just"/>
            <a:r>
              <a:rPr lang="en-IN" sz="3400" dirty="0" err="1" smtClean="0">
                <a:solidFill>
                  <a:srgbClr val="FF0000"/>
                </a:solidFill>
                <a:latin typeface="Times New Roman" pitchFamily="18" charset="0"/>
                <a:cs typeface="Times New Roman" pitchFamily="18" charset="0"/>
              </a:rPr>
              <a:t>Viremia</a:t>
            </a:r>
            <a:r>
              <a:rPr lang="en-IN" sz="3400" dirty="0" smtClean="0">
                <a:solidFill>
                  <a:srgbClr val="FF0000"/>
                </a:solidFill>
                <a:latin typeface="Times New Roman" pitchFamily="18" charset="0"/>
                <a:cs typeface="Times New Roman" pitchFamily="18" charset="0"/>
              </a:rPr>
              <a:t> </a:t>
            </a:r>
            <a:r>
              <a:rPr lang="en-IN" sz="3400" dirty="0" smtClean="0">
                <a:solidFill>
                  <a:srgbClr val="FF0000"/>
                </a:solidFill>
                <a:latin typeface="Times New Roman" pitchFamily="18" charset="0"/>
                <a:cs typeface="Times New Roman" pitchFamily="18" charset="0"/>
              </a:rPr>
              <a:t>involves infection of lymphocytes giving rise to a </a:t>
            </a:r>
            <a:r>
              <a:rPr lang="en-IN" sz="3400" dirty="0" err="1" smtClean="0">
                <a:solidFill>
                  <a:srgbClr val="FF0000"/>
                </a:solidFill>
                <a:latin typeface="Times New Roman" pitchFamily="18" charset="0"/>
                <a:cs typeface="Times New Roman" pitchFamily="18" charset="0"/>
              </a:rPr>
              <a:t>leucopenia</a:t>
            </a:r>
            <a:r>
              <a:rPr lang="en-IN" sz="3400" dirty="0" smtClean="0">
                <a:solidFill>
                  <a:srgbClr val="FF0000"/>
                </a:solidFill>
                <a:latin typeface="Times New Roman" pitchFamily="18" charset="0"/>
                <a:cs typeface="Times New Roman" pitchFamily="18" charset="0"/>
              </a:rPr>
              <a:t>, </a:t>
            </a:r>
            <a:endParaRPr lang="en-IN" sz="3400" dirty="0" smtClean="0">
              <a:solidFill>
                <a:srgbClr val="FF0000"/>
              </a:solidFill>
              <a:latin typeface="Times New Roman" pitchFamily="18" charset="0"/>
              <a:cs typeface="Times New Roman" pitchFamily="18" charset="0"/>
            </a:endParaRPr>
          </a:p>
          <a:p>
            <a:pPr algn="just"/>
            <a:r>
              <a:rPr lang="en-IN" sz="3400" dirty="0" smtClean="0">
                <a:latin typeface="Times New Roman" pitchFamily="18" charset="0"/>
                <a:cs typeface="Times New Roman" pitchFamily="18" charset="0"/>
              </a:rPr>
              <a:t>Spreads </a:t>
            </a:r>
            <a:r>
              <a:rPr lang="en-IN" sz="3400" dirty="0" smtClean="0">
                <a:latin typeface="Times New Roman" pitchFamily="18" charset="0"/>
                <a:cs typeface="Times New Roman" pitchFamily="18" charset="0"/>
              </a:rPr>
              <a:t>to other lymphoid tissues, particularly </a:t>
            </a:r>
            <a:r>
              <a:rPr lang="en-IN" sz="3400" dirty="0" err="1" smtClean="0">
                <a:latin typeface="Times New Roman" pitchFamily="18" charset="0"/>
                <a:cs typeface="Times New Roman" pitchFamily="18" charset="0"/>
              </a:rPr>
              <a:t>Peyer's</a:t>
            </a:r>
            <a:r>
              <a:rPr lang="en-IN" sz="3400" dirty="0" smtClean="0">
                <a:latin typeface="Times New Roman" pitchFamily="18" charset="0"/>
                <a:cs typeface="Times New Roman" pitchFamily="18" charset="0"/>
              </a:rPr>
              <a:t> patches.</a:t>
            </a:r>
          </a:p>
          <a:p>
            <a:pPr algn="just"/>
            <a:r>
              <a:rPr lang="en-IN" sz="3400" dirty="0" smtClean="0">
                <a:solidFill>
                  <a:srgbClr val="0070C0"/>
                </a:solidFill>
                <a:latin typeface="Times New Roman" pitchFamily="18" charset="0"/>
                <a:cs typeface="Times New Roman" pitchFamily="18" charset="0"/>
              </a:rPr>
              <a:t>Concurrent </a:t>
            </a:r>
            <a:r>
              <a:rPr lang="en-IN" sz="3400" dirty="0" smtClean="0">
                <a:solidFill>
                  <a:srgbClr val="0070C0"/>
                </a:solidFill>
                <a:latin typeface="Times New Roman" pitchFamily="18" charset="0"/>
                <a:cs typeface="Times New Roman" pitchFamily="18" charset="0"/>
              </a:rPr>
              <a:t>replication in the epithelium of the alimentary tract results in discrete </a:t>
            </a:r>
            <a:r>
              <a:rPr lang="en-IN" sz="3400" dirty="0" smtClean="0">
                <a:solidFill>
                  <a:srgbClr val="0070C0"/>
                </a:solidFill>
                <a:latin typeface="Times New Roman" pitchFamily="18" charset="0"/>
                <a:cs typeface="Times New Roman" pitchFamily="18" charset="0"/>
              </a:rPr>
              <a:t>erosions. </a:t>
            </a:r>
          </a:p>
          <a:p>
            <a:pPr algn="just"/>
            <a:r>
              <a:rPr lang="en-IN" sz="3400" dirty="0" smtClean="0">
                <a:latin typeface="Times New Roman" pitchFamily="18" charset="0"/>
                <a:cs typeface="Times New Roman" pitchFamily="18" charset="0"/>
              </a:rPr>
              <a:t>which </a:t>
            </a:r>
            <a:r>
              <a:rPr lang="en-IN" sz="3400" dirty="0" smtClean="0">
                <a:latin typeface="Times New Roman" pitchFamily="18" charset="0"/>
                <a:cs typeface="Times New Roman" pitchFamily="18" charset="0"/>
              </a:rPr>
              <a:t>in the oral cavity cause excessive salivation, and in the small and large intestine induce </a:t>
            </a:r>
            <a:r>
              <a:rPr lang="en-IN" sz="3400" dirty="0" err="1" smtClean="0">
                <a:latin typeface="Times New Roman" pitchFamily="18" charset="0"/>
                <a:cs typeface="Times New Roman" pitchFamily="18" charset="0"/>
              </a:rPr>
              <a:t>diarrhea</a:t>
            </a:r>
            <a:r>
              <a:rPr lang="en-IN" sz="3400" dirty="0" smtClean="0">
                <a:latin typeface="Times New Roman" pitchFamily="18" charset="0"/>
                <a:cs typeface="Times New Roman" pitchFamily="18" charset="0"/>
              </a:rPr>
              <a:t>. </a:t>
            </a:r>
            <a:endParaRPr lang="en-IN" sz="3400" dirty="0" smtClean="0">
              <a:latin typeface="Times New Roman" pitchFamily="18" charset="0"/>
              <a:cs typeface="Times New Roman" pitchFamily="18" charset="0"/>
            </a:endParaRPr>
          </a:p>
          <a:p>
            <a:pPr algn="just"/>
            <a:r>
              <a:rPr lang="en-IN" sz="3400" dirty="0" smtClean="0">
                <a:solidFill>
                  <a:srgbClr val="C00000"/>
                </a:solidFill>
                <a:latin typeface="Times New Roman" pitchFamily="18" charset="0"/>
                <a:cs typeface="Times New Roman" pitchFamily="18" charset="0"/>
              </a:rPr>
              <a:t>Lesions </a:t>
            </a:r>
            <a:r>
              <a:rPr lang="en-IN" sz="3400" dirty="0" smtClean="0">
                <a:solidFill>
                  <a:srgbClr val="C00000"/>
                </a:solidFill>
                <a:latin typeface="Times New Roman" pitchFamily="18" charset="0"/>
                <a:cs typeface="Times New Roman" pitchFamily="18" charset="0"/>
              </a:rPr>
              <a:t>in the nasal cavity and conjunctiva may also occur and be associated with discharges.</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p:txBody>
      </p:sp>
      <p:pic>
        <p:nvPicPr>
          <p:cNvPr id="2050" name="Picture 2" descr="C:\Users\Dr. Bipin Kumar\Desktop\v09606-fig4.jpg"/>
          <p:cNvPicPr>
            <a:picLocks noChangeAspect="1" noChangeArrowheads="1"/>
          </p:cNvPicPr>
          <p:nvPr/>
        </p:nvPicPr>
        <p:blipFill>
          <a:blip r:embed="rId2"/>
          <a:srcRect/>
          <a:stretch>
            <a:fillRect/>
          </a:stretch>
        </p:blipFill>
        <p:spPr bwMode="auto">
          <a:xfrm>
            <a:off x="381000" y="1600200"/>
            <a:ext cx="8077200" cy="4419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r. Bipin Kumar\Desktop\3-s2.0-B9780128009468000295-f29-08-9780128009468.jpg"/>
          <p:cNvPicPr>
            <a:picLocks noGrp="1" noChangeAspect="1" noChangeArrowheads="1"/>
          </p:cNvPicPr>
          <p:nvPr>
            <p:ph idx="1"/>
          </p:nvPr>
        </p:nvPicPr>
        <p:blipFill>
          <a:blip r:embed="rId2"/>
          <a:srcRect/>
          <a:stretch>
            <a:fillRect/>
          </a:stretch>
        </p:blipFill>
        <p:spPr bwMode="auto">
          <a:xfrm>
            <a:off x="1219200" y="1905000"/>
            <a:ext cx="6324600" cy="4114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solidFill>
                  <a:srgbClr val="C00000"/>
                </a:solidFill>
                <a:latin typeface="Times New Roman" pitchFamily="18" charset="0"/>
                <a:cs typeface="Times New Roman" pitchFamily="18" charset="0"/>
              </a:rPr>
              <a:t>Clinical signs</a:t>
            </a:r>
            <a:endParaRPr lang="en-IN" sz="32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en-IN" sz="2600" dirty="0" smtClean="0">
                <a:solidFill>
                  <a:srgbClr val="C00000"/>
                </a:solidFill>
                <a:latin typeface="Times New Roman" pitchFamily="18" charset="0"/>
                <a:cs typeface="Times New Roman" pitchFamily="18" charset="0"/>
              </a:rPr>
              <a:t>BVDV infection can result in a wide spectrum of clinical disease varying from sub-clinical infection to fatal disease. </a:t>
            </a:r>
          </a:p>
          <a:p>
            <a:pPr algn="just"/>
            <a:r>
              <a:rPr lang="en-IN" sz="2600" dirty="0" smtClean="0">
                <a:latin typeface="Times New Roman" pitchFamily="18" charset="0"/>
                <a:cs typeface="Times New Roman" pitchFamily="18" charset="0"/>
              </a:rPr>
              <a:t>Different clinical signs can be seen simultaneously in a herd. </a:t>
            </a:r>
            <a:endParaRPr lang="en-IN" sz="2600" dirty="0" smtClean="0">
              <a:latin typeface="Times New Roman" pitchFamily="18" charset="0"/>
              <a:cs typeface="Times New Roman" pitchFamily="18" charset="0"/>
            </a:endParaRPr>
          </a:p>
          <a:p>
            <a:pPr algn="just"/>
            <a:r>
              <a:rPr lang="en-IN" sz="2600" dirty="0" smtClean="0">
                <a:solidFill>
                  <a:srgbClr val="00B0F0"/>
                </a:solidFill>
                <a:latin typeface="Times New Roman" pitchFamily="18" charset="0"/>
                <a:cs typeface="Times New Roman" pitchFamily="18" charset="0"/>
              </a:rPr>
              <a:t>The </a:t>
            </a:r>
            <a:r>
              <a:rPr lang="en-IN" sz="2600" dirty="0" smtClean="0">
                <a:solidFill>
                  <a:srgbClr val="00B0F0"/>
                </a:solidFill>
                <a:latin typeface="Times New Roman" pitchFamily="18" charset="0"/>
                <a:cs typeface="Times New Roman" pitchFamily="18" charset="0"/>
              </a:rPr>
              <a:t>most common clinical signs are: </a:t>
            </a:r>
            <a:br>
              <a:rPr lang="en-IN" sz="2600" dirty="0" smtClean="0">
                <a:solidFill>
                  <a:srgbClr val="00B0F0"/>
                </a:solidFill>
                <a:latin typeface="Times New Roman" pitchFamily="18" charset="0"/>
                <a:cs typeface="Times New Roman" pitchFamily="18" charset="0"/>
              </a:rPr>
            </a:br>
            <a:r>
              <a:rPr lang="en-IN" sz="2600" dirty="0" smtClean="0">
                <a:solidFill>
                  <a:srgbClr val="00B0F0"/>
                </a:solidFill>
                <a:latin typeface="Times New Roman" pitchFamily="18" charset="0"/>
                <a:cs typeface="Times New Roman" pitchFamily="18" charset="0"/>
              </a:rPr>
              <a:t>Infertility </a:t>
            </a:r>
            <a:r>
              <a:rPr lang="en-IN" sz="2600" dirty="0" smtClean="0">
                <a:solidFill>
                  <a:srgbClr val="00B0F0"/>
                </a:solidFill>
                <a:latin typeface="Times New Roman" pitchFamily="18" charset="0"/>
                <a:cs typeface="Times New Roman" pitchFamily="18" charset="0"/>
              </a:rPr>
              <a:t>or abortion – foetal abnormalities </a:t>
            </a:r>
            <a:r>
              <a:rPr lang="en-IN" sz="2600" dirty="0" smtClean="0">
                <a:solidFill>
                  <a:srgbClr val="00B0F0"/>
                </a:solidFill>
                <a:latin typeface="Times New Roman" pitchFamily="18" charset="0"/>
                <a:cs typeface="Times New Roman" pitchFamily="18" charset="0"/>
              </a:rPr>
              <a:t> can </a:t>
            </a:r>
            <a:r>
              <a:rPr lang="en-IN" sz="2600" dirty="0" smtClean="0">
                <a:solidFill>
                  <a:srgbClr val="00B0F0"/>
                </a:solidFill>
                <a:latin typeface="Times New Roman" pitchFamily="18" charset="0"/>
                <a:cs typeface="Times New Roman" pitchFamily="18" charset="0"/>
              </a:rPr>
              <a:t>occur with infections later in pregnancy resulting in brain </a:t>
            </a:r>
            <a:r>
              <a:rPr lang="en-IN" sz="2600" dirty="0" smtClean="0">
                <a:solidFill>
                  <a:srgbClr val="00B0F0"/>
                </a:solidFill>
                <a:latin typeface="Times New Roman" pitchFamily="18" charset="0"/>
                <a:cs typeface="Times New Roman" pitchFamily="18" charset="0"/>
              </a:rPr>
              <a:t>abnormalities. </a:t>
            </a:r>
            <a:endParaRPr lang="en-IN" sz="2600" dirty="0" smtClean="0">
              <a:solidFill>
                <a:srgbClr val="00B0F0"/>
              </a:solidFill>
              <a:latin typeface="Times New Roman" pitchFamily="18" charset="0"/>
              <a:cs typeface="Times New Roman" pitchFamily="18" charset="0"/>
            </a:endParaRPr>
          </a:p>
          <a:p>
            <a:pPr algn="just"/>
            <a:r>
              <a:rPr lang="en-IN" sz="2600" dirty="0" smtClean="0">
                <a:latin typeface="Times New Roman" pitchFamily="18" charset="0"/>
                <a:cs typeface="Times New Roman" pitchFamily="18" charset="0"/>
              </a:rPr>
              <a:t> </a:t>
            </a:r>
            <a:r>
              <a:rPr lang="en-IN" sz="2600" dirty="0" smtClean="0">
                <a:latin typeface="Times New Roman" pitchFamily="18" charset="0"/>
                <a:cs typeface="Times New Roman" pitchFamily="18" charset="0"/>
              </a:rPr>
              <a:t>Calf with </a:t>
            </a:r>
            <a:r>
              <a:rPr lang="en-IN" sz="2600" dirty="0" err="1" smtClean="0">
                <a:latin typeface="Times New Roman" pitchFamily="18" charset="0"/>
                <a:cs typeface="Times New Roman" pitchFamily="18" charset="0"/>
              </a:rPr>
              <a:t>cerebellar</a:t>
            </a:r>
            <a:r>
              <a:rPr lang="en-IN" sz="2600" dirty="0" smtClean="0">
                <a:latin typeface="Times New Roman" pitchFamily="18" charset="0"/>
                <a:cs typeface="Times New Roman" pitchFamily="18" charset="0"/>
              </a:rPr>
              <a:t> </a:t>
            </a:r>
            <a:r>
              <a:rPr lang="en-IN" sz="2600" dirty="0" err="1" smtClean="0">
                <a:latin typeface="Times New Roman" pitchFamily="18" charset="0"/>
                <a:cs typeface="Times New Roman" pitchFamily="18" charset="0"/>
              </a:rPr>
              <a:t>hypoplasia</a:t>
            </a:r>
            <a:r>
              <a:rPr lang="en-IN" sz="2600" dirty="0" smtClean="0">
                <a:latin typeface="Times New Roman" pitchFamily="18" charset="0"/>
                <a:cs typeface="Times New Roman" pitchFamily="18" charset="0"/>
              </a:rPr>
              <a:t> unable to stand and “stargazing” </a:t>
            </a:r>
            <a:endParaRPr lang="en-IN" sz="2600" dirty="0" smtClean="0">
              <a:latin typeface="Times New Roman" pitchFamily="18" charset="0"/>
              <a:cs typeface="Times New Roman" pitchFamily="18" charset="0"/>
            </a:endParaRPr>
          </a:p>
          <a:p>
            <a:r>
              <a:rPr lang="en-IN" sz="2600" dirty="0" smtClean="0">
                <a:solidFill>
                  <a:srgbClr val="C00000"/>
                </a:solidFill>
                <a:latin typeface="Times New Roman" pitchFamily="18" charset="0"/>
                <a:cs typeface="Times New Roman" pitchFamily="18" charset="0"/>
              </a:rPr>
              <a:t>Diarrhoea</a:t>
            </a:r>
            <a:r>
              <a:rPr lang="en-IN" sz="2600" dirty="0" smtClean="0">
                <a:solidFill>
                  <a:srgbClr val="C00000"/>
                </a:solidFill>
                <a:latin typeface="Times New Roman" pitchFamily="18" charset="0"/>
                <a:cs typeface="Times New Roman" pitchFamily="18" charset="0"/>
              </a:rPr>
              <a:t> </a:t>
            </a:r>
            <a:r>
              <a:rPr lang="en-IN" sz="2600" dirty="0" smtClean="0">
                <a:latin typeface="Times New Roman" pitchFamily="18" charset="0"/>
                <a:cs typeface="Times New Roman" pitchFamily="18" charset="0"/>
              </a:rPr>
              <a:t/>
            </a:r>
            <a:br>
              <a:rPr lang="en-IN" sz="2600" dirty="0" smtClean="0">
                <a:latin typeface="Times New Roman" pitchFamily="18" charset="0"/>
                <a:cs typeface="Times New Roman" pitchFamily="18" charset="0"/>
              </a:rPr>
            </a:br>
            <a:endParaRPr lang="en-IN" sz="2600" dirty="0" smtClean="0">
              <a:latin typeface="Times New Roman" pitchFamily="18" charset="0"/>
              <a:cs typeface="Times New Roman" pitchFamily="18" charset="0"/>
            </a:endParaRP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1198</TotalTime>
  <Words>754</Words>
  <Application>Microsoft Office PowerPoint</Application>
  <PresentationFormat>On-screen Show (4:3)</PresentationFormat>
  <Paragraphs>69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Slide 1</vt:lpstr>
      <vt:lpstr>Slide 2</vt:lpstr>
      <vt:lpstr>Etiology</vt:lpstr>
      <vt:lpstr>Slide 4</vt:lpstr>
      <vt:lpstr>Epidemiology</vt:lpstr>
      <vt:lpstr>Pathogenesis</vt:lpstr>
      <vt:lpstr>Slide 7</vt:lpstr>
      <vt:lpstr>Slide 8</vt:lpstr>
      <vt:lpstr>Clinical signs</vt:lpstr>
      <vt:lpstr>Slide 10</vt:lpstr>
      <vt:lpstr>Diagnosis </vt:lpstr>
      <vt:lpstr>Treatment</vt:lpstr>
      <vt:lpstr>Prevention and control</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Bovine Virus Diarrhea and mucosal disease</dc:title>
  <dc:creator>Dr. Bipin Kumar</dc:creator>
  <cp:lastModifiedBy>Dr. Bipin Kumar</cp:lastModifiedBy>
  <cp:revision>9</cp:revision>
  <dcterms:created xsi:type="dcterms:W3CDTF">2006-08-16T00:00:00Z</dcterms:created>
  <dcterms:modified xsi:type="dcterms:W3CDTF">2020-10-09T07:20:21Z</dcterms:modified>
</cp:coreProperties>
</file>