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155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a:t>Click to edit Master title style</a:t>
            </a:r>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1D8BD707-D9CF-40AE-B4C6-C98DA3205C09}" type="datetimeFigureOut">
              <a:rPr lang="en-US" smtClean="0"/>
              <a:pPr/>
              <a:t>11/26/2020</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a:t>Click to edit Master title style</a:t>
            </a:r>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1D8BD707-D9CF-40AE-B4C6-C98DA3205C09}" type="datetimeFigureOut">
              <a:rPr lang="en-US" smtClean="0"/>
              <a:pPr/>
              <a:t>11/26/2020</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1D8BD707-D9CF-40AE-B4C6-C98DA3205C09}" type="datetimeFigureOut">
              <a:rPr lang="en-US" smtClean="0"/>
              <a:pPr/>
              <a:t>11/26/2020</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a:t>Click to edit Master title style</a:t>
            </a:r>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a:t>Click to edit Master title style</a:t>
            </a:r>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1D8BD707-D9CF-40AE-B4C6-C98DA3205C09}" type="datetimeFigureOut">
              <a:rPr lang="en-US" smtClean="0"/>
              <a:pPr/>
              <a:t>11/26/2020</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a:t>Click to edit Master title style</a:t>
            </a:r>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1D8BD707-D9CF-40AE-B4C6-C98DA3205C09}" type="datetimeFigureOut">
              <a:rPr lang="en-US" smtClean="0"/>
              <a:pPr/>
              <a:t>11/26/2020</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54000">
              <a:srgbClr val="FFFF00"/>
            </a:gs>
            <a:gs pos="99000">
              <a:srgbClr val="00B0F0"/>
            </a:gs>
            <a:gs pos="74000">
              <a:schemeClr val="accent1"/>
            </a:gs>
            <a:gs pos="91000">
              <a:srgbClr val="00B050"/>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352800" y="2743200"/>
            <a:ext cx="5105400" cy="1351542"/>
          </a:xfrm>
          <a:noFill/>
        </p:spPr>
        <p:txBody>
          <a:bodyPr/>
          <a:lstStyle/>
          <a:p>
            <a:pPr algn="ctr"/>
            <a:r>
              <a:rPr lang="en-IN" sz="4800" dirty="0">
                <a:gradFill flip="none" rotWithShape="1">
                  <a:gsLst>
                    <a:gs pos="15000">
                      <a:srgbClr val="00B050"/>
                    </a:gs>
                    <a:gs pos="100000">
                      <a:schemeClr val="accent6">
                        <a:lumMod val="75000"/>
                      </a:schemeClr>
                    </a:gs>
                    <a:gs pos="93000">
                      <a:srgbClr val="00B0F0"/>
                    </a:gs>
                    <a:gs pos="45000">
                      <a:schemeClr val="accent1"/>
                    </a:gs>
                    <a:gs pos="70000">
                      <a:srgbClr val="FFFF00"/>
                    </a:gs>
                  </a:gsLst>
                  <a:lin ang="5400000" scaled="1"/>
                  <a:tileRect/>
                </a:gradFill>
                <a:effectLst>
                  <a:outerShdw blurRad="38100" dist="38100" dir="2700000" algn="tl">
                    <a:srgbClr val="000000">
                      <a:alpha val="43137"/>
                    </a:srgbClr>
                  </a:outerShdw>
                </a:effectLst>
              </a:rPr>
              <a:t>Basic concept of accounting</a:t>
            </a:r>
          </a:p>
        </p:txBody>
      </p:sp>
    </p:spTree>
    <p:extLst>
      <p:ext uri="{BB962C8B-B14F-4D97-AF65-F5344CB8AC3E}">
        <p14:creationId xmlns:p14="http://schemas.microsoft.com/office/powerpoint/2010/main" val="3067633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670560"/>
          </a:xfrm>
        </p:spPr>
        <p:txBody>
          <a:bodyPr/>
          <a:lstStyle/>
          <a:p>
            <a:r>
              <a:rPr lang="en-IN" dirty="0"/>
              <a:t>Introduction</a:t>
            </a:r>
          </a:p>
        </p:txBody>
      </p:sp>
      <p:sp>
        <p:nvSpPr>
          <p:cNvPr id="3" name="Content Placeholder 2"/>
          <p:cNvSpPr>
            <a:spLocks noGrp="1"/>
          </p:cNvSpPr>
          <p:nvPr>
            <p:ph idx="1"/>
          </p:nvPr>
        </p:nvSpPr>
        <p:spPr>
          <a:xfrm>
            <a:off x="457200" y="1143000"/>
            <a:ext cx="7239000" cy="5312736"/>
          </a:xfrm>
        </p:spPr>
        <p:txBody>
          <a:bodyPr/>
          <a:lstStyle/>
          <a:p>
            <a:pPr algn="just"/>
            <a:r>
              <a:rPr lang="en-IN" dirty="0"/>
              <a:t> Accounting is the process of identifying, measuring and communicating economic information to permit informed judgments and decisions by users of the information.</a:t>
            </a:r>
          </a:p>
          <a:p>
            <a:pPr algn="just"/>
            <a:r>
              <a:rPr lang="en-IN" dirty="0"/>
              <a:t>Accounting not only records financial transactions and conveys the financial position of a business enterprise; it also analyses and reports the information in documents called “financial statements.”</a:t>
            </a:r>
          </a:p>
        </p:txBody>
      </p:sp>
    </p:spTree>
    <p:extLst>
      <p:ext uri="{BB962C8B-B14F-4D97-AF65-F5344CB8AC3E}">
        <p14:creationId xmlns:p14="http://schemas.microsoft.com/office/powerpoint/2010/main" val="1272334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670560"/>
          </a:xfrm>
        </p:spPr>
        <p:txBody>
          <a:bodyPr/>
          <a:lstStyle/>
          <a:p>
            <a:r>
              <a:rPr lang="en-IN" dirty="0"/>
              <a:t>accounting principles </a:t>
            </a:r>
          </a:p>
        </p:txBody>
      </p:sp>
      <p:sp>
        <p:nvSpPr>
          <p:cNvPr id="3" name="Content Placeholder 2"/>
          <p:cNvSpPr>
            <a:spLocks noGrp="1"/>
          </p:cNvSpPr>
          <p:nvPr>
            <p:ph idx="1"/>
          </p:nvPr>
        </p:nvSpPr>
        <p:spPr>
          <a:xfrm>
            <a:off x="457200" y="1143000"/>
            <a:ext cx="7391400" cy="5312736"/>
          </a:xfrm>
        </p:spPr>
        <p:txBody>
          <a:bodyPr/>
          <a:lstStyle/>
          <a:p>
            <a:pPr algn="just"/>
            <a:r>
              <a:rPr lang="en-IN" dirty="0"/>
              <a:t>Accounting principles are based on certain concepts, convention, and tradition have been evolved by accounting authorities and regulators and are followed internationally.</a:t>
            </a:r>
          </a:p>
          <a:p>
            <a:pPr algn="just"/>
            <a:r>
              <a:rPr lang="en-IN" dirty="0"/>
              <a:t>The rules for accounting for financial transactions and preparing financial statements, are known as the “Generally Accepted Accounting Principles,” or GAAP.</a:t>
            </a:r>
          </a:p>
          <a:p>
            <a:pPr algn="just"/>
            <a:r>
              <a:rPr lang="en-IN" dirty="0"/>
              <a:t>Accounting principles involve both accounting concepts and accounting conventions.</a:t>
            </a:r>
          </a:p>
        </p:txBody>
      </p:sp>
    </p:spTree>
    <p:extLst>
      <p:ext uri="{BB962C8B-B14F-4D97-AF65-F5344CB8AC3E}">
        <p14:creationId xmlns:p14="http://schemas.microsoft.com/office/powerpoint/2010/main" val="3026878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7239000" cy="670560"/>
          </a:xfrm>
        </p:spPr>
        <p:txBody>
          <a:bodyPr/>
          <a:lstStyle/>
          <a:p>
            <a:r>
              <a:rPr lang="en-IN" dirty="0"/>
              <a:t>Accounting Concepts</a:t>
            </a:r>
          </a:p>
        </p:txBody>
      </p:sp>
      <p:sp>
        <p:nvSpPr>
          <p:cNvPr id="3" name="Content Placeholder 2"/>
          <p:cNvSpPr>
            <a:spLocks noGrp="1"/>
          </p:cNvSpPr>
          <p:nvPr>
            <p:ph idx="1"/>
          </p:nvPr>
        </p:nvSpPr>
        <p:spPr>
          <a:xfrm>
            <a:off x="228600" y="1143000"/>
            <a:ext cx="7772400" cy="5312736"/>
          </a:xfrm>
        </p:spPr>
        <p:txBody>
          <a:bodyPr/>
          <a:lstStyle/>
          <a:p>
            <a:pPr algn="just"/>
            <a:r>
              <a:rPr lang="en-IN" b="1" dirty="0"/>
              <a:t>Business entity concept: </a:t>
            </a:r>
            <a:r>
              <a:rPr lang="en-IN" dirty="0"/>
              <a:t>A business and its owner should be treated separately as far as their financial transactions are concerned.</a:t>
            </a:r>
          </a:p>
          <a:p>
            <a:pPr algn="just"/>
            <a:r>
              <a:rPr lang="en-IN" b="1" dirty="0"/>
              <a:t>Money measurement concept: </a:t>
            </a:r>
            <a:r>
              <a:rPr lang="en-IN" dirty="0"/>
              <a:t>Only business transactions that can be expressed in terms of money are recorded in accounting, though records of other types of transactions may be kept separately.</a:t>
            </a:r>
          </a:p>
          <a:p>
            <a:pPr algn="just"/>
            <a:r>
              <a:rPr lang="en-IN" b="1" dirty="0"/>
              <a:t>Dual aspect concept: </a:t>
            </a:r>
            <a:r>
              <a:rPr lang="en-IN" dirty="0"/>
              <a:t>For every credit, a corresponding debit is made. The recording of a transaction is complete only with this dual aspect.</a:t>
            </a:r>
          </a:p>
        </p:txBody>
      </p:sp>
    </p:spTree>
    <p:extLst>
      <p:ext uri="{BB962C8B-B14F-4D97-AF65-F5344CB8AC3E}">
        <p14:creationId xmlns:p14="http://schemas.microsoft.com/office/powerpoint/2010/main" val="3874064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609600"/>
            <a:ext cx="7848600" cy="5846136"/>
          </a:xfrm>
        </p:spPr>
        <p:txBody>
          <a:bodyPr>
            <a:normAutofit/>
          </a:bodyPr>
          <a:lstStyle/>
          <a:p>
            <a:pPr algn="just"/>
            <a:r>
              <a:rPr lang="en-IN" b="1" dirty="0"/>
              <a:t>Going concern concept: </a:t>
            </a:r>
            <a:r>
              <a:rPr lang="en-IN" dirty="0"/>
              <a:t>In accounting, a business is expected to continue for a fairly long time and carry out its commitments and obligations. This assumes that the business will not be forced to stop functioning and liquidate its assets at “fire-sale” prices.</a:t>
            </a:r>
          </a:p>
          <a:p>
            <a:pPr algn="just"/>
            <a:r>
              <a:rPr lang="en-IN" b="1" dirty="0"/>
              <a:t>Cost concept: </a:t>
            </a:r>
            <a:r>
              <a:rPr lang="en-IN" dirty="0"/>
              <a:t>The fixed assets of a business are recorded on the basis of their original cost in the first year of accounting. Subsequently, these assets are recorded minus depreciation. No rise or fall in market price is taken into account. The concept applies only to fixed assets.</a:t>
            </a:r>
          </a:p>
        </p:txBody>
      </p:sp>
    </p:spTree>
    <p:extLst>
      <p:ext uri="{BB962C8B-B14F-4D97-AF65-F5344CB8AC3E}">
        <p14:creationId xmlns:p14="http://schemas.microsoft.com/office/powerpoint/2010/main" val="1790917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304800"/>
            <a:ext cx="8001000" cy="6150936"/>
          </a:xfrm>
        </p:spPr>
        <p:txBody>
          <a:bodyPr>
            <a:normAutofit lnSpcReduction="10000"/>
          </a:bodyPr>
          <a:lstStyle/>
          <a:p>
            <a:pPr algn="just"/>
            <a:r>
              <a:rPr lang="en-IN" b="1" dirty="0"/>
              <a:t>Accounting year concept:</a:t>
            </a:r>
            <a:r>
              <a:rPr lang="en-IN" dirty="0"/>
              <a:t> Each business chooses a specific time period to complete a cycle of the accounting process—for example, monthly, quarterly, or annually—as per a fiscal or a calendar year.</a:t>
            </a:r>
          </a:p>
          <a:p>
            <a:pPr algn="just"/>
            <a:r>
              <a:rPr lang="en-IN" b="1" dirty="0"/>
              <a:t>Matching concept: </a:t>
            </a:r>
            <a:r>
              <a:rPr lang="en-IN" dirty="0"/>
              <a:t>This principle dictates that for every entry of revenue recorded in a given accounting period, an equal expense entry has to be recorded for correctly calculating profit or loss in a given period.</a:t>
            </a:r>
          </a:p>
          <a:p>
            <a:pPr algn="just"/>
            <a:r>
              <a:rPr lang="en-IN" b="1" dirty="0"/>
              <a:t>Realisation concept: </a:t>
            </a:r>
            <a:r>
              <a:rPr lang="en-IN" dirty="0"/>
              <a:t>According to this concept, profit is recognised only when it is earned. An advance or fee paid is not considered a profit until the goods or services have been delivered to the buyer. </a:t>
            </a:r>
          </a:p>
        </p:txBody>
      </p:sp>
    </p:spTree>
    <p:extLst>
      <p:ext uri="{BB962C8B-B14F-4D97-AF65-F5344CB8AC3E}">
        <p14:creationId xmlns:p14="http://schemas.microsoft.com/office/powerpoint/2010/main" val="2577236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670560"/>
          </a:xfrm>
        </p:spPr>
        <p:txBody>
          <a:bodyPr/>
          <a:lstStyle/>
          <a:p>
            <a:r>
              <a:rPr lang="en-IN" dirty="0"/>
              <a:t>Accounting Conventions</a:t>
            </a:r>
          </a:p>
        </p:txBody>
      </p:sp>
      <p:sp>
        <p:nvSpPr>
          <p:cNvPr id="3" name="Content Placeholder 2"/>
          <p:cNvSpPr>
            <a:spLocks noGrp="1"/>
          </p:cNvSpPr>
          <p:nvPr>
            <p:ph idx="1"/>
          </p:nvPr>
        </p:nvSpPr>
        <p:spPr>
          <a:xfrm>
            <a:off x="457200" y="1143000"/>
            <a:ext cx="7543800" cy="5312736"/>
          </a:xfrm>
        </p:spPr>
        <p:txBody>
          <a:bodyPr>
            <a:normAutofit fontScale="92500" lnSpcReduction="10000"/>
          </a:bodyPr>
          <a:lstStyle/>
          <a:p>
            <a:pPr algn="just"/>
            <a:r>
              <a:rPr lang="en-IN" dirty="0"/>
              <a:t>There are four main conventions in practice in accounting: </a:t>
            </a:r>
            <a:r>
              <a:rPr lang="en-IN" b="1" dirty="0"/>
              <a:t>conservatism</a:t>
            </a:r>
            <a:r>
              <a:rPr lang="en-IN" dirty="0"/>
              <a:t>; </a:t>
            </a:r>
            <a:r>
              <a:rPr lang="en-IN" b="1" dirty="0"/>
              <a:t>consistency;</a:t>
            </a:r>
            <a:r>
              <a:rPr lang="en-IN" dirty="0"/>
              <a:t> </a:t>
            </a:r>
            <a:r>
              <a:rPr lang="en-IN" b="1" dirty="0"/>
              <a:t>full disclosure</a:t>
            </a:r>
            <a:r>
              <a:rPr lang="en-IN" dirty="0"/>
              <a:t>; and </a:t>
            </a:r>
            <a:r>
              <a:rPr lang="en-IN" b="1" dirty="0"/>
              <a:t>materiality</a:t>
            </a:r>
            <a:r>
              <a:rPr lang="en-IN" dirty="0"/>
              <a:t>.</a:t>
            </a:r>
          </a:p>
          <a:p>
            <a:pPr algn="just"/>
            <a:endParaRPr lang="en-IN" dirty="0"/>
          </a:p>
          <a:p>
            <a:pPr algn="just"/>
            <a:r>
              <a:rPr lang="en-IN" b="1" dirty="0"/>
              <a:t>Conservatism</a:t>
            </a:r>
            <a:r>
              <a:rPr lang="en-IN" dirty="0"/>
              <a:t> is the convention by which, when two values of a transaction are available, the lower-value transaction is recorded. By this convention, profit should never be overestimated, and there should always be a provision for losses.</a:t>
            </a:r>
          </a:p>
          <a:p>
            <a:pPr algn="just"/>
            <a:endParaRPr lang="en-IN" dirty="0"/>
          </a:p>
          <a:p>
            <a:pPr algn="just"/>
            <a:r>
              <a:rPr lang="en-IN" b="1" dirty="0"/>
              <a:t>Consistency</a:t>
            </a:r>
            <a:r>
              <a:rPr lang="en-IN" dirty="0"/>
              <a:t> prescribes the use of the same accounting principles from one period of an accounting cycle to the next, so that the same standards are applied to calculate profit and loss.</a:t>
            </a:r>
          </a:p>
        </p:txBody>
      </p:sp>
    </p:spTree>
    <p:extLst>
      <p:ext uri="{BB962C8B-B14F-4D97-AF65-F5344CB8AC3E}">
        <p14:creationId xmlns:p14="http://schemas.microsoft.com/office/powerpoint/2010/main" val="3529385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7543800" cy="5693736"/>
          </a:xfrm>
        </p:spPr>
        <p:txBody>
          <a:bodyPr/>
          <a:lstStyle/>
          <a:p>
            <a:pPr algn="just"/>
            <a:r>
              <a:rPr lang="en-IN" b="1" dirty="0"/>
              <a:t>Materiality</a:t>
            </a:r>
            <a:r>
              <a:rPr lang="en-IN" dirty="0"/>
              <a:t> means that all material facts should be recorded in accounting. Accountants should record important data and leave out insignificant information.</a:t>
            </a:r>
          </a:p>
          <a:p>
            <a:pPr algn="just"/>
            <a:endParaRPr lang="en-IN" dirty="0"/>
          </a:p>
          <a:p>
            <a:pPr algn="just"/>
            <a:r>
              <a:rPr lang="en-IN" b="1" dirty="0"/>
              <a:t>Full disclosure </a:t>
            </a:r>
            <a:r>
              <a:rPr lang="en-IN" dirty="0"/>
              <a:t>entails the revelation of all information, both favourable and detrimental to a business enterprise, and which are of material value to creditors and debtors.</a:t>
            </a:r>
          </a:p>
        </p:txBody>
      </p:sp>
    </p:spTree>
    <p:extLst>
      <p:ext uri="{BB962C8B-B14F-4D97-AF65-F5344CB8AC3E}">
        <p14:creationId xmlns:p14="http://schemas.microsoft.com/office/powerpoint/2010/main" val="2534066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39000" cy="746760"/>
          </a:xfrm>
        </p:spPr>
        <p:txBody>
          <a:bodyPr/>
          <a:lstStyle/>
          <a:p>
            <a:r>
              <a:rPr lang="en-IN" dirty="0"/>
              <a:t>Basic Accounting Terms</a:t>
            </a:r>
          </a:p>
        </p:txBody>
      </p:sp>
      <p:sp>
        <p:nvSpPr>
          <p:cNvPr id="3" name="Content Placeholder 2"/>
          <p:cNvSpPr>
            <a:spLocks noGrp="1"/>
          </p:cNvSpPr>
          <p:nvPr>
            <p:ph idx="1"/>
          </p:nvPr>
        </p:nvSpPr>
        <p:spPr>
          <a:xfrm>
            <a:off x="152400" y="1295400"/>
            <a:ext cx="7848600" cy="5160336"/>
          </a:xfrm>
        </p:spPr>
        <p:txBody>
          <a:bodyPr>
            <a:normAutofit lnSpcReduction="10000"/>
          </a:bodyPr>
          <a:lstStyle/>
          <a:p>
            <a:pPr algn="just"/>
            <a:r>
              <a:rPr lang="en-IN" b="1" dirty="0"/>
              <a:t>Accounting equation: </a:t>
            </a:r>
            <a:r>
              <a:rPr lang="en-IN" dirty="0"/>
              <a:t>The accounting equation, the basis for the double-entry system, is written as follows:</a:t>
            </a:r>
          </a:p>
          <a:p>
            <a:pPr marL="0" indent="0" algn="just">
              <a:buNone/>
            </a:pPr>
            <a:r>
              <a:rPr lang="en-IN" dirty="0"/>
              <a:t>     </a:t>
            </a:r>
            <a:r>
              <a:rPr lang="en-IN" b="1" dirty="0"/>
              <a:t>Assets = Liabilities + Stakeholders’ equity</a:t>
            </a:r>
          </a:p>
          <a:p>
            <a:pPr algn="just">
              <a:buFont typeface="Wingdings" panose="05000000000000000000" pitchFamily="2" charset="2"/>
              <a:buChar char="v"/>
            </a:pPr>
            <a:r>
              <a:rPr lang="en-IN" b="1" dirty="0"/>
              <a:t>Accounting methods:</a:t>
            </a:r>
            <a:r>
              <a:rPr lang="en-IN" dirty="0"/>
              <a:t> Companies choose between two methods—cash accounting or accrual accounting. Under cash basis accounting, preferred by small businesses, all revenues and expenditures at the time when payments are actually received or sent are recorded. Under accrual basis accounting, income is recorded when earned and expenses are recorded when incurred.</a:t>
            </a:r>
          </a:p>
        </p:txBody>
      </p:sp>
    </p:spTree>
    <p:extLst>
      <p:ext uri="{BB962C8B-B14F-4D97-AF65-F5344CB8AC3E}">
        <p14:creationId xmlns:p14="http://schemas.microsoft.com/office/powerpoint/2010/main" val="11760160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381000"/>
            <a:ext cx="7543800" cy="6074736"/>
          </a:xfrm>
        </p:spPr>
        <p:txBody>
          <a:bodyPr>
            <a:normAutofit lnSpcReduction="10000"/>
          </a:bodyPr>
          <a:lstStyle/>
          <a:p>
            <a:pPr algn="just"/>
            <a:r>
              <a:rPr lang="en-IN" b="1" dirty="0"/>
              <a:t>Balance sheet: </a:t>
            </a:r>
            <a:r>
              <a:rPr lang="en-IN" dirty="0"/>
              <a:t>A financial report that provides a gist of a company’s assets and liabilities and owner’s equity at a given time.</a:t>
            </a:r>
          </a:p>
          <a:p>
            <a:pPr algn="just"/>
            <a:endParaRPr lang="en-IN" dirty="0"/>
          </a:p>
          <a:p>
            <a:pPr algn="just"/>
            <a:r>
              <a:rPr lang="en-IN" b="1" dirty="0"/>
              <a:t>Capital:</a:t>
            </a:r>
            <a:r>
              <a:rPr lang="en-IN" dirty="0"/>
              <a:t> A financial asset and its value, such as cash and goods. Working capital is current assets minus current liabilities.</a:t>
            </a:r>
          </a:p>
          <a:p>
            <a:pPr algn="just"/>
            <a:r>
              <a:rPr lang="en-IN" b="1" dirty="0"/>
              <a:t>Credit and debit: </a:t>
            </a:r>
            <a:r>
              <a:rPr lang="en-IN" dirty="0"/>
              <a:t>A credit is an accounting entry that either increases a liability or equity account, or decreases an asset or expense account. It is entered on the right in an accounting entry. A debit is an accounting entry that either increases an asset or expense account, or decreases a liability or equity account. It is entered on the left in an accounting entry.</a:t>
            </a:r>
          </a:p>
        </p:txBody>
      </p:sp>
    </p:spTree>
    <p:extLst>
      <p:ext uri="{BB962C8B-B14F-4D97-AF65-F5344CB8AC3E}">
        <p14:creationId xmlns:p14="http://schemas.microsoft.com/office/powerpoint/2010/main" val="23360065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914400"/>
            <a:ext cx="7239000" cy="4846320"/>
          </a:xfrm>
        </p:spPr>
        <p:txBody>
          <a:bodyPr>
            <a:normAutofit/>
          </a:bodyPr>
          <a:lstStyle/>
          <a:p>
            <a:pPr algn="just"/>
            <a:r>
              <a:rPr lang="en-IN" b="1" dirty="0"/>
              <a:t>Double-entry bookkeeping: </a:t>
            </a:r>
            <a:r>
              <a:rPr lang="en-IN" dirty="0"/>
              <a:t>Under double-entry bookkeeping, every transaction is recorded in at least two accounts—as a credit in one account and as a debit in another.</a:t>
            </a:r>
          </a:p>
          <a:p>
            <a:pPr algn="just"/>
            <a:r>
              <a:rPr lang="en-IN" b="1" dirty="0"/>
              <a:t>Single-entry bookkeeping: </a:t>
            </a:r>
            <a:r>
              <a:rPr lang="en-IN" dirty="0"/>
              <a:t>Under the single-entry bookkeeping, mainly used by small or businesses, incomes and expenses are recorded through daily and monthly summaries of cash receipts and disbursements.</a:t>
            </a:r>
          </a:p>
          <a:p>
            <a:pPr algn="just"/>
            <a:endParaRPr lang="en-IN" dirty="0"/>
          </a:p>
        </p:txBody>
      </p:sp>
    </p:spTree>
    <p:extLst>
      <p:ext uri="{BB962C8B-B14F-4D97-AF65-F5344CB8AC3E}">
        <p14:creationId xmlns:p14="http://schemas.microsoft.com/office/powerpoint/2010/main" val="1189565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7239000" cy="4846320"/>
          </a:xfrm>
        </p:spPr>
        <p:txBody>
          <a:bodyPr>
            <a:normAutofit/>
          </a:bodyPr>
          <a:lstStyle/>
          <a:p>
            <a:pPr algn="just"/>
            <a:r>
              <a:rPr lang="en-IN" b="1" dirty="0"/>
              <a:t>Financial statement: </a:t>
            </a:r>
            <a:r>
              <a:rPr lang="en-IN" dirty="0"/>
              <a:t>A financial statement is a document that reveals the financial transactions of a business or a person. </a:t>
            </a:r>
          </a:p>
          <a:p>
            <a:pPr algn="just"/>
            <a:r>
              <a:rPr lang="en-IN" dirty="0"/>
              <a:t>The three most important financial statements for businesses are the balance sheet, cash flow statement, and profit and loss statement.</a:t>
            </a:r>
          </a:p>
        </p:txBody>
      </p:sp>
    </p:spTree>
    <p:extLst>
      <p:ext uri="{BB962C8B-B14F-4D97-AF65-F5344CB8AC3E}">
        <p14:creationId xmlns:p14="http://schemas.microsoft.com/office/powerpoint/2010/main" val="486295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04800"/>
            <a:ext cx="8305800" cy="1143000"/>
          </a:xfrm>
        </p:spPr>
        <p:txBody>
          <a:bodyPr>
            <a:normAutofit fontScale="90000"/>
          </a:bodyPr>
          <a:lstStyle/>
          <a:p>
            <a:pPr algn="ctr"/>
            <a:r>
              <a:rPr lang="en-IN" dirty="0"/>
              <a:t>Basic Accounting Procedures or Analysis of Business Performance</a:t>
            </a:r>
          </a:p>
        </p:txBody>
      </p:sp>
      <p:sp>
        <p:nvSpPr>
          <p:cNvPr id="3" name="Content Placeholder 2"/>
          <p:cNvSpPr>
            <a:spLocks noGrp="1"/>
          </p:cNvSpPr>
          <p:nvPr>
            <p:ph idx="1"/>
          </p:nvPr>
        </p:nvSpPr>
        <p:spPr/>
        <p:txBody>
          <a:bodyPr/>
          <a:lstStyle/>
          <a:p>
            <a:pPr marL="0" indent="0" algn="just">
              <a:buNone/>
            </a:pPr>
            <a:r>
              <a:rPr lang="en-IN" dirty="0"/>
              <a:t>In order to manage a business effectively from the financial perspective, it is always important to measure:</a:t>
            </a:r>
          </a:p>
          <a:p>
            <a:pPr marL="571500" indent="-571500" algn="just">
              <a:buFont typeface="+mj-lt"/>
              <a:buAutoNum type="romanLcPeriod"/>
            </a:pPr>
            <a:r>
              <a:rPr lang="en-IN" dirty="0"/>
              <a:t>Asset structure of the business</a:t>
            </a:r>
          </a:p>
          <a:p>
            <a:pPr marL="571500" indent="-571500" algn="just">
              <a:buFont typeface="+mj-lt"/>
              <a:buAutoNum type="romanLcPeriod"/>
            </a:pPr>
            <a:r>
              <a:rPr lang="en-IN" dirty="0"/>
              <a:t>Profitability of the business How much profit is being generated</a:t>
            </a:r>
          </a:p>
          <a:p>
            <a:pPr marL="571500" indent="-571500" algn="just">
              <a:buFont typeface="+mj-lt"/>
              <a:buAutoNum type="romanLcPeriod"/>
            </a:pPr>
            <a:r>
              <a:rPr lang="en-IN" dirty="0"/>
              <a:t>Analysis of cash flows When the cash is coming in, and</a:t>
            </a:r>
          </a:p>
          <a:p>
            <a:pPr marL="571500" indent="-571500" algn="just">
              <a:buFont typeface="+mj-lt"/>
              <a:buAutoNum type="romanLcPeriod"/>
            </a:pPr>
            <a:r>
              <a:rPr lang="en-IN" dirty="0"/>
              <a:t>How it is being spent.</a:t>
            </a:r>
          </a:p>
        </p:txBody>
      </p:sp>
    </p:spTree>
    <p:extLst>
      <p:ext uri="{BB962C8B-B14F-4D97-AF65-F5344CB8AC3E}">
        <p14:creationId xmlns:p14="http://schemas.microsoft.com/office/powerpoint/2010/main" val="17501291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838200"/>
            <a:ext cx="7239000" cy="4846320"/>
          </a:xfrm>
        </p:spPr>
        <p:txBody>
          <a:bodyPr/>
          <a:lstStyle/>
          <a:p>
            <a:pPr algn="just"/>
            <a:r>
              <a:rPr lang="en-IN" dirty="0"/>
              <a:t>Accounting is nothing more than the measurement of these processes to reflect what has happened to a business over a relevant period of time. </a:t>
            </a:r>
          </a:p>
          <a:p>
            <a:pPr algn="just"/>
            <a:r>
              <a:rPr lang="en-IN" dirty="0"/>
              <a:t>The asset structure (solvency of business) is measured by the Balance Sheet, whilst the profit and cash pieces are measured by the Income Statement / Profit and Loss Account (liquidity of business) and the Cash Flow Statement respectively.</a:t>
            </a:r>
          </a:p>
          <a:p>
            <a:endParaRPr lang="en-IN" dirty="0"/>
          </a:p>
        </p:txBody>
      </p:sp>
    </p:spTree>
    <p:extLst>
      <p:ext uri="{BB962C8B-B14F-4D97-AF65-F5344CB8AC3E}">
        <p14:creationId xmlns:p14="http://schemas.microsoft.com/office/powerpoint/2010/main" val="2193712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7239000" cy="899160"/>
          </a:xfrm>
        </p:spPr>
        <p:txBody>
          <a:bodyPr>
            <a:normAutofit/>
          </a:bodyPr>
          <a:lstStyle/>
          <a:p>
            <a:pPr algn="ctr"/>
            <a:r>
              <a:rPr lang="en-IN" sz="2800" dirty="0"/>
              <a:t>The Income Statement / Profit and Loss Account</a:t>
            </a:r>
          </a:p>
        </p:txBody>
      </p:sp>
      <p:sp>
        <p:nvSpPr>
          <p:cNvPr id="3" name="Content Placeholder 2"/>
          <p:cNvSpPr>
            <a:spLocks noGrp="1"/>
          </p:cNvSpPr>
          <p:nvPr>
            <p:ph idx="1"/>
          </p:nvPr>
        </p:nvSpPr>
        <p:spPr>
          <a:xfrm>
            <a:off x="228600" y="1295400"/>
            <a:ext cx="7848600" cy="5160336"/>
          </a:xfrm>
        </p:spPr>
        <p:txBody>
          <a:bodyPr/>
          <a:lstStyle/>
          <a:p>
            <a:pPr algn="just"/>
            <a:r>
              <a:rPr lang="en-IN" dirty="0"/>
              <a:t>The income statement / profit and loss account measures the sales made and the costs incurred in a business over a particular time period. </a:t>
            </a:r>
          </a:p>
          <a:p>
            <a:pPr algn="just"/>
            <a:r>
              <a:rPr lang="en-IN" dirty="0"/>
              <a:t>For external reporting this is usually for a year but internally most businesses will prepare their income statement / profit and loss account on a monthly or quarterly basis. </a:t>
            </a:r>
          </a:p>
          <a:p>
            <a:pPr algn="just"/>
            <a:r>
              <a:rPr lang="en-IN" dirty="0"/>
              <a:t>The income statement / profit and loss account captures a sale when the product or service is delivered to the customer. Cash may or may not change hands at this stage.</a:t>
            </a:r>
          </a:p>
        </p:txBody>
      </p:sp>
    </p:spTree>
    <p:extLst>
      <p:ext uri="{BB962C8B-B14F-4D97-AF65-F5344CB8AC3E}">
        <p14:creationId xmlns:p14="http://schemas.microsoft.com/office/powerpoint/2010/main" val="1907898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228600"/>
            <a:ext cx="7924800" cy="6400800"/>
          </a:xfrm>
        </p:spPr>
        <p:txBody>
          <a:bodyPr>
            <a:normAutofit fontScale="85000" lnSpcReduction="20000"/>
          </a:bodyPr>
          <a:lstStyle/>
          <a:p>
            <a:pPr marL="0" indent="0" algn="just">
              <a:buNone/>
            </a:pPr>
            <a:r>
              <a:rPr lang="en-IN" dirty="0"/>
              <a:t>Costs are recorded in the income statement / profit and loss account to reflect the costs of making the sales during that time period. All costs incurred in running a business are included in a income statement. But capital investment are not included. However, depreciation and other fixed costs are included. This is called the matching or accruals concept. This concept states that the costs recorded must match to the sales made in the relevant time period. Although the jargon in an income statement / profit and loss account may vary (especially from country to country) the costs are always deducted from sales in order of how closely they relate to the sale itself. The order that cost deduction appears is therefore:</a:t>
            </a:r>
          </a:p>
          <a:p>
            <a:pPr algn="just"/>
            <a:r>
              <a:rPr lang="en-IN" dirty="0"/>
              <a:t>Cost of product sold</a:t>
            </a:r>
          </a:p>
          <a:p>
            <a:pPr algn="just"/>
            <a:r>
              <a:rPr lang="en-IN" dirty="0"/>
              <a:t>Sales, general and administration costs</a:t>
            </a:r>
          </a:p>
          <a:p>
            <a:pPr algn="just"/>
            <a:r>
              <a:rPr lang="en-IN" dirty="0"/>
              <a:t>Interest expense</a:t>
            </a:r>
          </a:p>
          <a:p>
            <a:pPr algn="just"/>
            <a:r>
              <a:rPr lang="en-IN" dirty="0"/>
              <a:t>Tax expense</a:t>
            </a:r>
          </a:p>
          <a:p>
            <a:pPr marL="0" indent="0" algn="just">
              <a:buNone/>
            </a:pPr>
            <a:r>
              <a:rPr lang="en-IN" dirty="0"/>
              <a:t>After costs are deducted from sales, we are left with the bottom line profit (also known as the net income or profit after tax) which belongs to the shareholders, and consequently is reflected as part of shareholders’ equity on the balance sheet.</a:t>
            </a:r>
          </a:p>
          <a:p>
            <a:endParaRPr lang="en-IN" dirty="0"/>
          </a:p>
        </p:txBody>
      </p:sp>
    </p:spTree>
    <p:extLst>
      <p:ext uri="{BB962C8B-B14F-4D97-AF65-F5344CB8AC3E}">
        <p14:creationId xmlns:p14="http://schemas.microsoft.com/office/powerpoint/2010/main" val="31759106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514600"/>
            <a:ext cx="7239000" cy="1342595"/>
          </a:xfrm>
        </p:spPr>
        <p:txBody>
          <a:bodyPr>
            <a:noAutofit/>
          </a:bodyPr>
          <a:lstStyle/>
          <a:p>
            <a:pPr algn="ctr"/>
            <a:r>
              <a:rPr lang="en-IN" sz="9600" dirty="0">
                <a:gradFill flip="none" rotWithShape="1">
                  <a:gsLst>
                    <a:gs pos="30000">
                      <a:srgbClr val="00B050">
                        <a:alpha val="96000"/>
                        <a:lumMod val="97000"/>
                        <a:lumOff val="3000"/>
                      </a:srgbClr>
                    </a:gs>
                    <a:gs pos="10000">
                      <a:schemeClr val="accent4">
                        <a:tint val="20000"/>
                      </a:schemeClr>
                    </a:gs>
                    <a:gs pos="50000">
                      <a:schemeClr val="accent3"/>
                    </a:gs>
                    <a:gs pos="72000">
                      <a:schemeClr val="tx2"/>
                    </a:gs>
                    <a:gs pos="100000">
                      <a:schemeClr val="accent4">
                        <a:tint val="20000"/>
                      </a:schemeClr>
                    </a:gs>
                  </a:gsLst>
                  <a:lin ang="5400000" scaled="1"/>
                  <a:tileRect/>
                </a:gradFill>
              </a:rPr>
              <a:t>Thank You</a:t>
            </a:r>
          </a:p>
        </p:txBody>
      </p:sp>
    </p:spTree>
    <p:extLst>
      <p:ext uri="{BB962C8B-B14F-4D97-AF65-F5344CB8AC3E}">
        <p14:creationId xmlns:p14="http://schemas.microsoft.com/office/powerpoint/2010/main" val="5316806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186</TotalTime>
  <Words>1308</Words>
  <Application>Microsoft Office PowerPoint</Application>
  <PresentationFormat>On-screen Show (4:3)</PresentationFormat>
  <Paragraphs>57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Trebuchet MS</vt:lpstr>
      <vt:lpstr>Wingdings</vt:lpstr>
      <vt:lpstr>Wingdings 2</vt:lpstr>
      <vt:lpstr>Opulent</vt:lpstr>
      <vt:lpstr>Basic concept of accounting</vt:lpstr>
      <vt:lpstr>Introduction</vt:lpstr>
      <vt:lpstr>accounting principles </vt:lpstr>
      <vt:lpstr>Accounting Concepts</vt:lpstr>
      <vt:lpstr>PowerPoint Presentation</vt:lpstr>
      <vt:lpstr>PowerPoint Presentation</vt:lpstr>
      <vt:lpstr>Accounting Conventions</vt:lpstr>
      <vt:lpstr>PowerPoint Presentation</vt:lpstr>
      <vt:lpstr>Basic Accounting Terms</vt:lpstr>
      <vt:lpstr>PowerPoint Presentation</vt:lpstr>
      <vt:lpstr>PowerPoint Presentation</vt:lpstr>
      <vt:lpstr>PowerPoint Presentation</vt:lpstr>
      <vt:lpstr>Basic Accounting Procedures or Analysis of Business Performance</vt:lpstr>
      <vt:lpstr>PowerPoint Presentation</vt:lpstr>
      <vt:lpstr>The Income Statement / Profit and Loss Account</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 concept of accounting</dc:title>
  <dc:creator>Admin</dc:creator>
  <cp:lastModifiedBy>Windows User</cp:lastModifiedBy>
  <cp:revision>10</cp:revision>
  <dcterms:created xsi:type="dcterms:W3CDTF">2006-08-16T00:00:00Z</dcterms:created>
  <dcterms:modified xsi:type="dcterms:W3CDTF">2020-11-26T06:46:50Z</dcterms:modified>
</cp:coreProperties>
</file>