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notesSlides/notesSlide1.xml" ContentType="application/vnd.openxmlformats-officedocument.presentationml.notesSlide+xml"/>
  <Default Extension="png" ContentType="image/png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Default Extension="jpeg" ContentType="image/jpeg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10.xml" ContentType="application/vnd.openxmlformats-officedocument.presentationml.notes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54" r:id="rId1"/>
  </p:sldMasterIdLst>
  <p:notesMasterIdLst>
    <p:notesMasterId r:id="rId13"/>
  </p:notesMasterIdLst>
  <p:sldIdLst>
    <p:sldId id="256" r:id="rId2"/>
    <p:sldId id="257" r:id="rId3"/>
    <p:sldId id="272" r:id="rId4"/>
    <p:sldId id="273" r:id="rId5"/>
    <p:sldId id="258" r:id="rId6"/>
    <p:sldId id="276" r:id="rId7"/>
    <p:sldId id="277" r:id="rId8"/>
    <p:sldId id="278" r:id="rId9"/>
    <p:sldId id="279" r:id="rId10"/>
    <p:sldId id="280" r:id="rId11"/>
    <p:sldId id="281" r:id="rId12"/>
  </p:sldIdLst>
  <p:sldSz cx="10160000" cy="7620000"/>
  <p:notesSz cx="7620000" cy="10160000"/>
  <p:defaultTextStyle>
    <a:defPPr marR="0" algn="l" rtl="0">
      <a:lnSpc>
        <a:spcPct val="100000"/>
      </a:lnSpc>
      <a:spcBef>
        <a:spcPts val="0"/>
      </a:spcBef>
      <a:spcAft>
        <a:spcPts val="0"/>
      </a:spcAft>
    </a:defPPr>
    <a:lvl1pPr marR="0" algn="l" rtl="0">
      <a:lnSpc>
        <a:spcPct val="100000"/>
      </a:lnSpc>
      <a:spcBef>
        <a:spcPts val="0"/>
      </a:spcBef>
      <a:spcAft>
        <a:spcPts val="0"/>
      </a:spcAft>
      <a:buNone/>
      <a:defRPr sz="1400" b="0" i="0" u="none" strike="noStrike" cap="none" baseline="0">
        <a:solidFill>
          <a:srgbClr val="000000"/>
        </a:solidFill>
        <a:latin typeface="Arial"/>
        <a:ea typeface="Arial"/>
        <a:cs typeface="Arial"/>
        <a:sym typeface="Arial"/>
      </a:defRPr>
    </a:lvl1pPr>
    <a:lvl2pPr marR="0" algn="l" rtl="0">
      <a:lnSpc>
        <a:spcPct val="100000"/>
      </a:lnSpc>
      <a:spcBef>
        <a:spcPts val="0"/>
      </a:spcBef>
      <a:spcAft>
        <a:spcPts val="0"/>
      </a:spcAft>
      <a:buNone/>
      <a:defRPr sz="1400" b="0" i="0" u="none" strike="noStrike" cap="none" baseline="0">
        <a:solidFill>
          <a:srgbClr val="000000"/>
        </a:solidFill>
        <a:latin typeface="Arial"/>
        <a:ea typeface="Arial"/>
        <a:cs typeface="Arial"/>
        <a:sym typeface="Arial"/>
      </a:defRPr>
    </a:lvl2pPr>
    <a:lvl3pPr marR="0" algn="l" rtl="0">
      <a:lnSpc>
        <a:spcPct val="100000"/>
      </a:lnSpc>
      <a:spcBef>
        <a:spcPts val="0"/>
      </a:spcBef>
      <a:spcAft>
        <a:spcPts val="0"/>
      </a:spcAft>
      <a:buNone/>
      <a:defRPr sz="1400" b="0" i="0" u="none" strike="noStrike" cap="none" baseline="0">
        <a:solidFill>
          <a:srgbClr val="000000"/>
        </a:solidFill>
        <a:latin typeface="Arial"/>
        <a:ea typeface="Arial"/>
        <a:cs typeface="Arial"/>
        <a:sym typeface="Arial"/>
      </a:defRPr>
    </a:lvl3pPr>
    <a:lvl4pPr marR="0" algn="l" rtl="0">
      <a:lnSpc>
        <a:spcPct val="100000"/>
      </a:lnSpc>
      <a:spcBef>
        <a:spcPts val="0"/>
      </a:spcBef>
      <a:spcAft>
        <a:spcPts val="0"/>
      </a:spcAft>
      <a:buNone/>
      <a:defRPr sz="1400" b="0" i="0" u="none" strike="noStrike" cap="none" baseline="0">
        <a:solidFill>
          <a:srgbClr val="000000"/>
        </a:solidFill>
        <a:latin typeface="Arial"/>
        <a:ea typeface="Arial"/>
        <a:cs typeface="Arial"/>
        <a:sym typeface="Arial"/>
      </a:defRPr>
    </a:lvl4pPr>
    <a:lvl5pPr marR="0" algn="l" rtl="0">
      <a:lnSpc>
        <a:spcPct val="100000"/>
      </a:lnSpc>
      <a:spcBef>
        <a:spcPts val="0"/>
      </a:spcBef>
      <a:spcAft>
        <a:spcPts val="0"/>
      </a:spcAft>
      <a:buNone/>
      <a:defRPr sz="1400" b="0" i="0" u="none" strike="noStrike" cap="none" baseline="0">
        <a:solidFill>
          <a:srgbClr val="000000"/>
        </a:solidFill>
        <a:latin typeface="Arial"/>
        <a:ea typeface="Arial"/>
        <a:cs typeface="Arial"/>
        <a:sym typeface="Arial"/>
      </a:defRPr>
    </a:lvl5pPr>
    <a:lvl6pPr marR="0" algn="l" rtl="0">
      <a:lnSpc>
        <a:spcPct val="100000"/>
      </a:lnSpc>
      <a:spcBef>
        <a:spcPts val="0"/>
      </a:spcBef>
      <a:spcAft>
        <a:spcPts val="0"/>
      </a:spcAft>
      <a:buNone/>
      <a:defRPr sz="1400" b="0" i="0" u="none" strike="noStrike" cap="none" baseline="0">
        <a:solidFill>
          <a:srgbClr val="000000"/>
        </a:solidFill>
        <a:latin typeface="Arial"/>
        <a:ea typeface="Arial"/>
        <a:cs typeface="Arial"/>
        <a:sym typeface="Arial"/>
      </a:defRPr>
    </a:lvl6pPr>
    <a:lvl7pPr marR="0" algn="l" rtl="0">
      <a:lnSpc>
        <a:spcPct val="100000"/>
      </a:lnSpc>
      <a:spcBef>
        <a:spcPts val="0"/>
      </a:spcBef>
      <a:spcAft>
        <a:spcPts val="0"/>
      </a:spcAft>
      <a:buNone/>
      <a:defRPr sz="1400" b="0" i="0" u="none" strike="noStrike" cap="none" baseline="0">
        <a:solidFill>
          <a:srgbClr val="000000"/>
        </a:solidFill>
        <a:latin typeface="Arial"/>
        <a:ea typeface="Arial"/>
        <a:cs typeface="Arial"/>
        <a:sym typeface="Arial"/>
      </a:defRPr>
    </a:lvl7pPr>
    <a:lvl8pPr marR="0" algn="l" rtl="0">
      <a:lnSpc>
        <a:spcPct val="100000"/>
      </a:lnSpc>
      <a:spcBef>
        <a:spcPts val="0"/>
      </a:spcBef>
      <a:spcAft>
        <a:spcPts val="0"/>
      </a:spcAft>
      <a:buNone/>
      <a:defRPr sz="1400" b="0" i="0" u="none" strike="noStrike" cap="none" baseline="0">
        <a:solidFill>
          <a:srgbClr val="000000"/>
        </a:solidFill>
        <a:latin typeface="Arial"/>
        <a:ea typeface="Arial"/>
        <a:cs typeface="Arial"/>
        <a:sym typeface="Arial"/>
      </a:defRPr>
    </a:lvl8pPr>
    <a:lvl9pPr marR="0" algn="l" rtl="0">
      <a:lnSpc>
        <a:spcPct val="100000"/>
      </a:lnSpc>
      <a:spcBef>
        <a:spcPts val="0"/>
      </a:spcBef>
      <a:spcAft>
        <a:spcPts val="0"/>
      </a:spcAft>
      <a:buNone/>
      <a:defRPr sz="1400" b="0" i="0" u="none" strike="noStrike" cap="none" baseline="0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p15="http://schemas.microsoft.com/office/powerpoint/2012/main" xmlns="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 xmlns="">
          <a:srgbClr val="FF0000"/>
        </p14:laserClr>
      </p:ext>
      <p:ext uri="{2FDB2607-1784-4EEB-B798-7EB5836EED8A}">
        <p14:showMediaCtrls xmlns:p14="http://schemas.microsoft.com/office/powerpoint/2010/main" xmlns="" val="1"/>
      </p:ext>
    </p:extLst>
  </p:showPr>
  <p:extLst>
    <p:ext uri="{E76CE94A-603C-4142-B9EB-6D1370010A27}">
      <p14:discardImageEditData xmlns:p14="http://schemas.microsoft.com/office/powerpoint/2010/main" xmlns="" val="0"/>
    </p:ext>
    <p:ext uri="{D31A062A-798A-4329-ABDD-BBA856620510}">
      <p14:defaultImageDpi xmlns:p14="http://schemas.microsoft.com/office/powerpoint/2010/main" xmlns="" val="220"/>
    </p:ext>
    <p:ext uri="{FD5EFAAD-0ECE-453E-9831-46B23BE46B34}">
      <p15:chartTrackingRefBased xmlns:p15="http://schemas.microsoft.com/office/powerpoint/2012/main" xmlns="" val="0"/>
    </p:ext>
  </p:extLst>
</p:presentationPr>
</file>

<file path=ppt/tableStyles.xml><?xml version="1.0" encoding="utf-8"?>
<a:tblStyleLst xmlns:a="http://schemas.openxmlformats.org/drawingml/2006/main" def="{90651C3A-4460-11DB-9652-00E08161165F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 snapToGrid="0">
      <p:cViewPr varScale="1">
        <p:scale>
          <a:sx n="58" d="100"/>
          <a:sy n="58" d="100"/>
        </p:scale>
        <p:origin x="-1410" y="-78"/>
      </p:cViewPr>
      <p:guideLst>
        <p:guide orient="horz" pos="2400"/>
        <p:guide pos="320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viewProps" Target="view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Shape 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2"/>
          <p:cNvSpPr>
            <a:spLocks noGrp="1" noRot="1" noChangeAspect="1"/>
          </p:cNvSpPr>
          <p:nvPr>
            <p:ph type="sldImg" idx="2"/>
          </p:nvPr>
        </p:nvSpPr>
        <p:spPr>
          <a:xfrm>
            <a:off x="1270250" y="762000"/>
            <a:ext cx="5080250" cy="3809999"/>
          </a:xfrm>
          <a:custGeom>
            <a:avLst/>
            <a:gdLst/>
            <a:ahLst/>
            <a:cxnLst/>
            <a:rect l="0" t="0" r="0" b="0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" name="Shape 3"/>
          <p:cNvSpPr txBox="1">
            <a:spLocks noGrp="1"/>
          </p:cNvSpPr>
          <p:nvPr>
            <p:ph type="body" idx="1"/>
          </p:nvPr>
        </p:nvSpPr>
        <p:spPr>
          <a:xfrm>
            <a:off x="762000" y="4826000"/>
            <a:ext cx="6096000" cy="4572000"/>
          </a:xfrm>
          <a:prstGeom prst="rect">
            <a:avLst/>
          </a:prstGeom>
        </p:spPr>
        <p:txBody>
          <a:bodyPr lIns="91425" tIns="91425" rIns="91425" bIns="91425" anchor="t" anchorCtr="0"/>
          <a:lstStyle>
            <a:lvl1pPr>
              <a:defRPr sz="1100"/>
            </a:lvl1pPr>
            <a:lvl2pPr>
              <a:defRPr sz="1100"/>
            </a:lvl2pPr>
            <a:lvl3pPr>
              <a:defRPr sz="1100"/>
            </a:lvl3pPr>
            <a:lvl4pPr>
              <a:defRPr sz="1100"/>
            </a:lvl4pPr>
            <a:lvl5pPr>
              <a:defRPr sz="1100"/>
            </a:lvl5pPr>
            <a:lvl6pPr>
              <a:defRPr sz="1100"/>
            </a:lvl6pPr>
            <a:lvl7pPr>
              <a:defRPr sz="1100"/>
            </a:lvl7pPr>
            <a:lvl8pPr>
              <a:defRPr sz="1100"/>
            </a:lvl8pPr>
            <a:lvl9pPr>
              <a:defRPr sz="1100"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xmlns="" val="1788659633"/>
      </p:ext>
    </p:extLst>
  </p:cSld>
  <p:clrMap bg1="lt1" tx1="dk1" bg2="dk2" tx2="lt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Shape 24"/>
          <p:cNvSpPr>
            <a:spLocks noGrp="1" noRot="1" noChangeAspect="1"/>
          </p:cNvSpPr>
          <p:nvPr>
            <p:ph type="sldImg" idx="2"/>
          </p:nvPr>
        </p:nvSpPr>
        <p:spPr>
          <a:xfrm>
            <a:off x="1270000" y="762000"/>
            <a:ext cx="5080000" cy="3810000"/>
          </a:xfrm>
          <a:custGeom>
            <a:avLst/>
            <a:gdLst/>
            <a:ahLst/>
            <a:cxnLst/>
            <a:rect l="0" t="0" r="0" b="0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5" name="Shape 25"/>
          <p:cNvSpPr txBox="1">
            <a:spLocks noGrp="1"/>
          </p:cNvSpPr>
          <p:nvPr>
            <p:ph type="body" idx="1"/>
          </p:nvPr>
        </p:nvSpPr>
        <p:spPr>
          <a:xfrm>
            <a:off x="762000" y="4826000"/>
            <a:ext cx="6096000" cy="4572000"/>
          </a:xfrm>
          <a:prstGeom prst="rect">
            <a:avLst/>
          </a:prstGeom>
        </p:spPr>
        <p:txBody>
          <a:bodyPr lIns="91425" tIns="91425" rIns="91425" bIns="91425" anchor="t" anchorCtr="0">
            <a:noAutofit/>
          </a:bodyPr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xmlns="" val="271194726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" name="Shape 32"/>
          <p:cNvSpPr>
            <a:spLocks noGrp="1" noRot="1" noChangeAspect="1"/>
          </p:cNvSpPr>
          <p:nvPr>
            <p:ph type="sldImg" idx="2"/>
          </p:nvPr>
        </p:nvSpPr>
        <p:spPr>
          <a:xfrm>
            <a:off x="1270000" y="762000"/>
            <a:ext cx="5080000" cy="3810000"/>
          </a:xfrm>
          <a:custGeom>
            <a:avLst/>
            <a:gdLst/>
            <a:ahLst/>
            <a:cxnLst/>
            <a:rect l="0" t="0" r="0" b="0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3" name="Shape 33"/>
          <p:cNvSpPr txBox="1">
            <a:spLocks noGrp="1"/>
          </p:cNvSpPr>
          <p:nvPr>
            <p:ph type="body" idx="1"/>
          </p:nvPr>
        </p:nvSpPr>
        <p:spPr>
          <a:xfrm>
            <a:off x="762000" y="4826000"/>
            <a:ext cx="6096000" cy="4572000"/>
          </a:xfrm>
          <a:prstGeom prst="rect">
            <a:avLst/>
          </a:prstGeom>
        </p:spPr>
        <p:txBody>
          <a:bodyPr lIns="91425" tIns="91425" rIns="91425" bIns="91425" anchor="t" anchorCtr="0">
            <a:noAutofit/>
          </a:bodyPr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xmlns="" val="4279532043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" name="Shape 32"/>
          <p:cNvSpPr>
            <a:spLocks noGrp="1" noRot="1" noChangeAspect="1"/>
          </p:cNvSpPr>
          <p:nvPr>
            <p:ph type="sldImg" idx="2"/>
          </p:nvPr>
        </p:nvSpPr>
        <p:spPr>
          <a:xfrm>
            <a:off x="1270000" y="762000"/>
            <a:ext cx="5080000" cy="3810000"/>
          </a:xfrm>
          <a:custGeom>
            <a:avLst/>
            <a:gdLst/>
            <a:ahLst/>
            <a:cxnLst/>
            <a:rect l="0" t="0" r="0" b="0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3" name="Shape 33"/>
          <p:cNvSpPr txBox="1">
            <a:spLocks noGrp="1"/>
          </p:cNvSpPr>
          <p:nvPr>
            <p:ph type="body" idx="1"/>
          </p:nvPr>
        </p:nvSpPr>
        <p:spPr>
          <a:xfrm>
            <a:off x="762000" y="4826000"/>
            <a:ext cx="6096000" cy="4572000"/>
          </a:xfrm>
          <a:prstGeom prst="rect">
            <a:avLst/>
          </a:prstGeom>
        </p:spPr>
        <p:txBody>
          <a:bodyPr lIns="91425" tIns="91425" rIns="91425" bIns="91425" anchor="t" anchorCtr="0">
            <a:noAutofit/>
          </a:bodyPr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xmlns="" val="4279532043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" name="Shape 41"/>
          <p:cNvSpPr>
            <a:spLocks noGrp="1" noRot="1" noChangeAspect="1"/>
          </p:cNvSpPr>
          <p:nvPr>
            <p:ph type="sldImg" idx="2"/>
          </p:nvPr>
        </p:nvSpPr>
        <p:spPr>
          <a:xfrm>
            <a:off x="1270000" y="762000"/>
            <a:ext cx="5080000" cy="3810000"/>
          </a:xfrm>
          <a:custGeom>
            <a:avLst/>
            <a:gdLst/>
            <a:ahLst/>
            <a:cxnLst/>
            <a:rect l="0" t="0" r="0" b="0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2" name="Shape 42"/>
          <p:cNvSpPr txBox="1">
            <a:spLocks noGrp="1"/>
          </p:cNvSpPr>
          <p:nvPr>
            <p:ph type="body" idx="1"/>
          </p:nvPr>
        </p:nvSpPr>
        <p:spPr>
          <a:xfrm>
            <a:off x="762000" y="4826000"/>
            <a:ext cx="6096000" cy="4572000"/>
          </a:xfrm>
          <a:prstGeom prst="rect">
            <a:avLst/>
          </a:prstGeom>
        </p:spPr>
        <p:txBody>
          <a:bodyPr lIns="91425" tIns="91425" rIns="91425" bIns="91425" anchor="t" anchorCtr="0">
            <a:noAutofit/>
          </a:bodyPr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xmlns="" val="1623470399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" name="Shape 41"/>
          <p:cNvSpPr>
            <a:spLocks noGrp="1" noRot="1" noChangeAspect="1"/>
          </p:cNvSpPr>
          <p:nvPr>
            <p:ph type="sldImg" idx="2"/>
          </p:nvPr>
        </p:nvSpPr>
        <p:spPr>
          <a:xfrm>
            <a:off x="1270000" y="762000"/>
            <a:ext cx="5080000" cy="3810000"/>
          </a:xfrm>
          <a:custGeom>
            <a:avLst/>
            <a:gdLst/>
            <a:ahLst/>
            <a:cxnLst/>
            <a:rect l="0" t="0" r="0" b="0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2" name="Shape 42"/>
          <p:cNvSpPr txBox="1">
            <a:spLocks noGrp="1"/>
          </p:cNvSpPr>
          <p:nvPr>
            <p:ph type="body" idx="1"/>
          </p:nvPr>
        </p:nvSpPr>
        <p:spPr>
          <a:xfrm>
            <a:off x="762000" y="4826000"/>
            <a:ext cx="6096000" cy="4572000"/>
          </a:xfrm>
          <a:prstGeom prst="rect">
            <a:avLst/>
          </a:prstGeom>
        </p:spPr>
        <p:txBody>
          <a:bodyPr lIns="91425" tIns="91425" rIns="91425" bIns="91425" anchor="t" anchorCtr="0">
            <a:noAutofit/>
          </a:bodyPr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xmlns="" val="1623470399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" name="Shape 41"/>
          <p:cNvSpPr>
            <a:spLocks noGrp="1" noRot="1" noChangeAspect="1"/>
          </p:cNvSpPr>
          <p:nvPr>
            <p:ph type="sldImg" idx="2"/>
          </p:nvPr>
        </p:nvSpPr>
        <p:spPr>
          <a:xfrm>
            <a:off x="1270000" y="762000"/>
            <a:ext cx="5080000" cy="3810000"/>
          </a:xfrm>
          <a:custGeom>
            <a:avLst/>
            <a:gdLst/>
            <a:ahLst/>
            <a:cxnLst/>
            <a:rect l="0" t="0" r="0" b="0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2" name="Shape 42"/>
          <p:cNvSpPr txBox="1">
            <a:spLocks noGrp="1"/>
          </p:cNvSpPr>
          <p:nvPr>
            <p:ph type="body" idx="1"/>
          </p:nvPr>
        </p:nvSpPr>
        <p:spPr>
          <a:xfrm>
            <a:off x="762000" y="4826000"/>
            <a:ext cx="6096000" cy="4572000"/>
          </a:xfrm>
          <a:prstGeom prst="rect">
            <a:avLst/>
          </a:prstGeom>
        </p:spPr>
        <p:txBody>
          <a:bodyPr lIns="91425" tIns="91425" rIns="91425" bIns="91425" anchor="t" anchorCtr="0">
            <a:noAutofit/>
          </a:bodyPr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xmlns="" val="1623470399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" name="Shape 41"/>
          <p:cNvSpPr>
            <a:spLocks noGrp="1" noRot="1" noChangeAspect="1"/>
          </p:cNvSpPr>
          <p:nvPr>
            <p:ph type="sldImg" idx="2"/>
          </p:nvPr>
        </p:nvSpPr>
        <p:spPr>
          <a:xfrm>
            <a:off x="1270000" y="762000"/>
            <a:ext cx="5080000" cy="3810000"/>
          </a:xfrm>
          <a:custGeom>
            <a:avLst/>
            <a:gdLst/>
            <a:ahLst/>
            <a:cxnLst/>
            <a:rect l="0" t="0" r="0" b="0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2" name="Shape 42"/>
          <p:cNvSpPr txBox="1">
            <a:spLocks noGrp="1"/>
          </p:cNvSpPr>
          <p:nvPr>
            <p:ph type="body" idx="1"/>
          </p:nvPr>
        </p:nvSpPr>
        <p:spPr>
          <a:xfrm>
            <a:off x="762000" y="4826000"/>
            <a:ext cx="6096000" cy="4572000"/>
          </a:xfrm>
          <a:prstGeom prst="rect">
            <a:avLst/>
          </a:prstGeom>
        </p:spPr>
        <p:txBody>
          <a:bodyPr lIns="91425" tIns="91425" rIns="91425" bIns="91425" anchor="t" anchorCtr="0">
            <a:noAutofit/>
          </a:bodyPr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xmlns="" val="1623470399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" name="Shape 41"/>
          <p:cNvSpPr>
            <a:spLocks noGrp="1" noRot="1" noChangeAspect="1"/>
          </p:cNvSpPr>
          <p:nvPr>
            <p:ph type="sldImg" idx="2"/>
          </p:nvPr>
        </p:nvSpPr>
        <p:spPr>
          <a:xfrm>
            <a:off x="1270000" y="762000"/>
            <a:ext cx="5080000" cy="3810000"/>
          </a:xfrm>
          <a:custGeom>
            <a:avLst/>
            <a:gdLst/>
            <a:ahLst/>
            <a:cxnLst/>
            <a:rect l="0" t="0" r="0" b="0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2" name="Shape 42"/>
          <p:cNvSpPr txBox="1">
            <a:spLocks noGrp="1"/>
          </p:cNvSpPr>
          <p:nvPr>
            <p:ph type="body" idx="1"/>
          </p:nvPr>
        </p:nvSpPr>
        <p:spPr>
          <a:xfrm>
            <a:off x="762000" y="4826000"/>
            <a:ext cx="6096000" cy="4572000"/>
          </a:xfrm>
          <a:prstGeom prst="rect">
            <a:avLst/>
          </a:prstGeom>
        </p:spPr>
        <p:txBody>
          <a:bodyPr lIns="91425" tIns="91425" rIns="91425" bIns="91425" anchor="t" anchorCtr="0">
            <a:noAutofit/>
          </a:bodyPr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xmlns="" val="1623470399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" name="Shape 41"/>
          <p:cNvSpPr>
            <a:spLocks noGrp="1" noRot="1" noChangeAspect="1"/>
          </p:cNvSpPr>
          <p:nvPr>
            <p:ph type="sldImg" idx="2"/>
          </p:nvPr>
        </p:nvSpPr>
        <p:spPr>
          <a:xfrm>
            <a:off x="1270000" y="762000"/>
            <a:ext cx="5080000" cy="3810000"/>
          </a:xfrm>
          <a:custGeom>
            <a:avLst/>
            <a:gdLst/>
            <a:ahLst/>
            <a:cxnLst/>
            <a:rect l="0" t="0" r="0" b="0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2" name="Shape 42"/>
          <p:cNvSpPr txBox="1">
            <a:spLocks noGrp="1"/>
          </p:cNvSpPr>
          <p:nvPr>
            <p:ph type="body" idx="1"/>
          </p:nvPr>
        </p:nvSpPr>
        <p:spPr>
          <a:xfrm>
            <a:off x="762000" y="4826000"/>
            <a:ext cx="6096000" cy="4572000"/>
          </a:xfrm>
          <a:prstGeom prst="rect">
            <a:avLst/>
          </a:prstGeom>
        </p:spPr>
        <p:txBody>
          <a:bodyPr lIns="91425" tIns="91425" rIns="91425" bIns="91425" anchor="t" anchorCtr="0">
            <a:noAutofit/>
          </a:bodyPr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xmlns="" val="1623470399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" name="Shape 41"/>
          <p:cNvSpPr>
            <a:spLocks noGrp="1" noRot="1" noChangeAspect="1"/>
          </p:cNvSpPr>
          <p:nvPr>
            <p:ph type="sldImg" idx="2"/>
          </p:nvPr>
        </p:nvSpPr>
        <p:spPr>
          <a:xfrm>
            <a:off x="1270000" y="762000"/>
            <a:ext cx="5080000" cy="3810000"/>
          </a:xfrm>
          <a:custGeom>
            <a:avLst/>
            <a:gdLst/>
            <a:ahLst/>
            <a:cxnLst/>
            <a:rect l="0" t="0" r="0" b="0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2" name="Shape 42"/>
          <p:cNvSpPr txBox="1">
            <a:spLocks noGrp="1"/>
          </p:cNvSpPr>
          <p:nvPr>
            <p:ph type="body" idx="1"/>
          </p:nvPr>
        </p:nvSpPr>
        <p:spPr>
          <a:xfrm>
            <a:off x="762000" y="4826000"/>
            <a:ext cx="6096000" cy="4572000"/>
          </a:xfrm>
          <a:prstGeom prst="rect">
            <a:avLst/>
          </a:prstGeom>
        </p:spPr>
        <p:txBody>
          <a:bodyPr lIns="91425" tIns="91425" rIns="91425" bIns="91425" anchor="t" anchorCtr="0">
            <a:noAutofit/>
          </a:bodyPr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xmlns="" val="162347039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8"/>
          <p:cNvSpPr>
            <a:spLocks noGrp="1"/>
          </p:cNvSpPr>
          <p:nvPr>
            <p:ph type="ctrTitle"/>
          </p:nvPr>
        </p:nvSpPr>
        <p:spPr>
          <a:xfrm>
            <a:off x="592667" y="1524000"/>
            <a:ext cx="8724053" cy="2032000"/>
          </a:xfrm>
          <a:ln>
            <a:noFill/>
          </a:ln>
        </p:spPr>
        <p:txBody>
          <a:bodyPr vert="horz" tIns="0" rIns="20320" bIns="0" anchor="b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  <a:contourClr>
                <a:schemeClr val="tx2"/>
              </a:contourClr>
            </a:sp3d>
          </a:bodyPr>
          <a:lstStyle>
            <a:lvl1pPr algn="r" rtl="0">
              <a:spcBef>
                <a:spcPct val="0"/>
              </a:spcBef>
              <a:buNone/>
              <a:defRPr sz="6200" b="1">
                <a:ln>
                  <a:noFill/>
                </a:ln>
                <a:solidFill>
                  <a:schemeClr val="accent3">
                    <a:tint val="90000"/>
                    <a:satMod val="120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7" name="Subtitle 16"/>
          <p:cNvSpPr>
            <a:spLocks noGrp="1"/>
          </p:cNvSpPr>
          <p:nvPr>
            <p:ph type="subTitle" idx="1"/>
          </p:nvPr>
        </p:nvSpPr>
        <p:spPr>
          <a:xfrm>
            <a:off x="592667" y="3587262"/>
            <a:ext cx="8727440" cy="1947333"/>
          </a:xfrm>
        </p:spPr>
        <p:txBody>
          <a:bodyPr lIns="0" rIns="20320"/>
          <a:lstStyle>
            <a:lvl1pPr marL="0" marR="50799" indent="0" algn="r">
              <a:buNone/>
              <a:defRPr>
                <a:solidFill>
                  <a:schemeClr val="tx1"/>
                </a:solidFill>
              </a:defRPr>
            </a:lvl1pPr>
            <a:lvl2pPr marL="507995" indent="0" algn="ctr">
              <a:buNone/>
            </a:lvl2pPr>
            <a:lvl3pPr marL="1015990" indent="0" algn="ctr">
              <a:buNone/>
            </a:lvl3pPr>
            <a:lvl4pPr marL="1523985" indent="0" algn="ctr">
              <a:buNone/>
            </a:lvl4pPr>
            <a:lvl5pPr marL="2031980" indent="0" algn="ctr">
              <a:buNone/>
            </a:lvl5pPr>
            <a:lvl6pPr marL="2539975" indent="0" algn="ctr">
              <a:buNone/>
            </a:lvl6pPr>
            <a:lvl7pPr marL="3047970" indent="0" algn="ctr">
              <a:buNone/>
            </a:lvl7pPr>
            <a:lvl8pPr marL="3555964" indent="0" algn="ctr">
              <a:buNone/>
            </a:lvl8pPr>
            <a:lvl9pPr marL="4063959" indent="0" algn="ctr">
              <a:buNone/>
            </a:lvl9pPr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sp>
        <p:nvSpPr>
          <p:cNvPr id="30" name="Date Placeholder 29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7C9B81F-C347-4BEF-BFDF-29C42F48304A}" type="datetimeFigureOut">
              <a:rPr lang="en-US" smtClean="0"/>
              <a:pPr/>
              <a:t>11/1/2020</a:t>
            </a:fld>
            <a:endParaRPr lang="en-US"/>
          </a:p>
        </p:txBody>
      </p:sp>
      <p:sp>
        <p:nvSpPr>
          <p:cNvPr id="19" name="Footer Placeholder 18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0" lang="en-US"/>
          </a:p>
        </p:txBody>
      </p:sp>
      <p:sp>
        <p:nvSpPr>
          <p:cNvPr id="27" name="Slide Number Placeholder 2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2AED99-7FB4-404E-8A97-64753DCE42EC}" type="slidenum">
              <a:rPr kumimoji="0" lang="en-US" smtClean="0"/>
              <a:pPr/>
              <a:t>‹#›</a:t>
            </a:fld>
            <a:endParaRPr kumimoji="0"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7C9B81F-C347-4BEF-BFDF-29C42F48304A}" type="datetimeFigureOut">
              <a:rPr lang="en-US" smtClean="0"/>
              <a:pPr/>
              <a:t>11/1/2020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0"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2AED99-7FB4-404E-8A97-64753DCE42EC}" type="slidenum">
              <a:rPr kumimoji="0" lang="en-US" smtClean="0"/>
              <a:pPr/>
              <a:t>‹#›</a:t>
            </a:fld>
            <a:endParaRPr kumimoji="0"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89280" y="1463040"/>
            <a:ext cx="8636000" cy="1513840"/>
          </a:xfrm>
          <a:ln>
            <a:noFill/>
          </a:ln>
        </p:spPr>
        <p:txBody>
          <a:bodyPr vert="horz" tIns="0" bIns="0" anchor="b">
            <a:no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</a:sp3d>
          </a:bodyPr>
          <a:lstStyle>
            <a:lvl1pPr algn="l" rtl="0">
              <a:spcBef>
                <a:spcPct val="0"/>
              </a:spcBef>
              <a:buNone/>
              <a:defRPr lang="en-US" sz="6200" b="1" cap="none" baseline="0" dirty="0">
                <a:ln w="635">
                  <a:noFill/>
                </a:ln>
                <a:solidFill>
                  <a:schemeClr val="accent4">
                    <a:tint val="90000"/>
                    <a:satMod val="125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89280" y="3005182"/>
            <a:ext cx="8636000" cy="1677458"/>
          </a:xfrm>
        </p:spPr>
        <p:txBody>
          <a:bodyPr lIns="50799" rIns="50799" anchor="t"/>
          <a:lstStyle>
            <a:lvl1pPr marL="0" indent="0">
              <a:buNone/>
              <a:defRPr sz="2400">
                <a:solidFill>
                  <a:schemeClr val="tx1"/>
                </a:solidFill>
              </a:defRPr>
            </a:lvl1pPr>
            <a:lvl2pPr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7C9B81F-C347-4BEF-BFDF-29C42F48304A}" type="datetimeFigureOut">
              <a:rPr lang="en-US" smtClean="0"/>
              <a:pPr/>
              <a:t>11/1/2020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0"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2AED99-7FB4-404E-8A97-64753DCE42EC}" type="slidenum">
              <a:rPr kumimoji="0" lang="en-US" smtClean="0"/>
              <a:pPr/>
              <a:t>‹#›</a:t>
            </a:fld>
            <a:endParaRPr kumimoji="0"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08000" y="782320"/>
            <a:ext cx="9144000" cy="1270000"/>
          </a:xfrm>
        </p:spPr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508000" y="2133428"/>
            <a:ext cx="4487333" cy="4927600"/>
          </a:xfrm>
        </p:spPr>
        <p:txBody>
          <a:bodyPr/>
          <a:lstStyle>
            <a:lvl1pPr>
              <a:defRPr sz="2900"/>
            </a:lvl1pPr>
            <a:lvl2pPr>
              <a:defRPr sz="2700"/>
            </a:lvl2pPr>
            <a:lvl3pPr>
              <a:defRPr sz="2200"/>
            </a:lvl3pPr>
            <a:lvl4pPr>
              <a:defRPr sz="2000"/>
            </a:lvl4pPr>
            <a:lvl5pPr>
              <a:defRPr sz="20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164667" y="2133428"/>
            <a:ext cx="4487333" cy="4927600"/>
          </a:xfrm>
        </p:spPr>
        <p:txBody>
          <a:bodyPr/>
          <a:lstStyle>
            <a:lvl1pPr>
              <a:defRPr sz="2900"/>
            </a:lvl1pPr>
            <a:lvl2pPr>
              <a:defRPr sz="2700"/>
            </a:lvl2pPr>
            <a:lvl3pPr>
              <a:defRPr sz="2200"/>
            </a:lvl3pPr>
            <a:lvl4pPr>
              <a:defRPr sz="2000"/>
            </a:lvl4pPr>
            <a:lvl5pPr>
              <a:defRPr sz="20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7C9B81F-C347-4BEF-BFDF-29C42F48304A}" type="datetimeFigureOut">
              <a:rPr lang="en-US" smtClean="0"/>
              <a:pPr/>
              <a:t>11/1/2020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0"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2AED99-7FB4-404E-8A97-64753DCE42EC}" type="slidenum">
              <a:rPr kumimoji="0" lang="en-US" smtClean="0"/>
              <a:pPr/>
              <a:t>‹#›</a:t>
            </a:fld>
            <a:endParaRPr kumimoji="0"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08000" y="782320"/>
            <a:ext cx="9144000" cy="1270000"/>
          </a:xfrm>
        </p:spPr>
        <p:txBody>
          <a:bodyPr tIns="50799" anchor="b"/>
          <a:lstStyle>
            <a:lvl1pPr>
              <a:defRPr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08000" y="2061387"/>
            <a:ext cx="4489098" cy="732613"/>
          </a:xfrm>
        </p:spPr>
        <p:txBody>
          <a:bodyPr lIns="50799" tIns="0" rIns="50799" bIns="0" anchor="ctr">
            <a:noAutofit/>
          </a:bodyPr>
          <a:lstStyle>
            <a:lvl1pPr marL="0" indent="0">
              <a:buNone/>
              <a:defRPr sz="27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200" b="1"/>
            </a:lvl2pPr>
            <a:lvl3pPr>
              <a:buNone/>
              <a:defRPr sz="2000" b="1"/>
            </a:lvl3pPr>
            <a:lvl4pPr>
              <a:buNone/>
              <a:defRPr sz="1800" b="1"/>
            </a:lvl4pPr>
            <a:lvl5pPr>
              <a:buNone/>
              <a:defRPr sz="18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5161140" y="2066397"/>
            <a:ext cx="4490861" cy="727603"/>
          </a:xfrm>
        </p:spPr>
        <p:txBody>
          <a:bodyPr lIns="50799" tIns="0" rIns="50799" bIns="0" anchor="ctr"/>
          <a:lstStyle>
            <a:lvl1pPr marL="0" indent="0">
              <a:buNone/>
              <a:defRPr sz="27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200" b="1"/>
            </a:lvl2pPr>
            <a:lvl3pPr>
              <a:buNone/>
              <a:defRPr sz="2000" b="1"/>
            </a:lvl3pPr>
            <a:lvl4pPr>
              <a:buNone/>
              <a:defRPr sz="1800" b="1"/>
            </a:lvl4pPr>
            <a:lvl5pPr>
              <a:buNone/>
              <a:defRPr sz="18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508000" y="2794000"/>
            <a:ext cx="4489098" cy="4273022"/>
          </a:xfrm>
        </p:spPr>
        <p:txBody>
          <a:bodyPr tIns="0"/>
          <a:lstStyle>
            <a:lvl1pPr>
              <a:defRPr sz="2400"/>
            </a:lvl1pPr>
            <a:lvl2pPr>
              <a:defRPr sz="22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161140" y="2794000"/>
            <a:ext cx="4490861" cy="4273022"/>
          </a:xfrm>
        </p:spPr>
        <p:txBody>
          <a:bodyPr tIns="0"/>
          <a:lstStyle>
            <a:lvl1pPr>
              <a:defRPr sz="2400"/>
            </a:lvl1pPr>
            <a:lvl2pPr>
              <a:defRPr sz="22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7C9B81F-C347-4BEF-BFDF-29C42F48304A}" type="datetimeFigureOut">
              <a:rPr lang="en-US" smtClean="0"/>
              <a:pPr/>
              <a:t>11/1/2020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0"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2AED99-7FB4-404E-8A97-64753DCE42EC}" type="slidenum">
              <a:rPr kumimoji="0" lang="en-US" smtClean="0"/>
              <a:pPr/>
              <a:t>‹#›</a:t>
            </a:fld>
            <a:endParaRPr kumimoji="0"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08000" y="782320"/>
            <a:ext cx="9228667" cy="1270000"/>
          </a:xfrm>
        </p:spPr>
        <p:txBody>
          <a:bodyPr vert="horz" tIns="50799" bIns="0" anchor="b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contourClr>
                <a:schemeClr val="tx2"/>
              </a:contourClr>
            </a:sp3d>
          </a:bodyPr>
          <a:lstStyle>
            <a:lvl1pPr algn="l" rtl="0">
              <a:spcBef>
                <a:spcPct val="0"/>
              </a:spcBef>
              <a:buNone/>
              <a:defRPr sz="56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7C9B81F-C347-4BEF-BFDF-29C42F48304A}" type="datetimeFigureOut">
              <a:rPr lang="en-US" smtClean="0"/>
              <a:pPr/>
              <a:t>11/1/2020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0"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2AED99-7FB4-404E-8A97-64753DCE42EC}" type="slidenum">
              <a:rPr kumimoji="0" lang="en-US" smtClean="0"/>
              <a:pPr/>
              <a:t>‹#›</a:t>
            </a:fld>
            <a:endParaRPr kumimoji="0"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7C9B81F-C347-4BEF-BFDF-29C42F48304A}" type="datetimeFigureOut">
              <a:rPr lang="en-US" smtClean="0"/>
              <a:pPr/>
              <a:t>11/1/2020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0"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2AED99-7FB4-404E-8A97-64753DCE42EC}" type="slidenum">
              <a:rPr kumimoji="0" lang="en-US" smtClean="0"/>
              <a:pPr/>
              <a:t>‹#›</a:t>
            </a:fld>
            <a:endParaRPr kumimoji="0"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2000" y="571502"/>
            <a:ext cx="3048000" cy="1291167"/>
          </a:xfrm>
        </p:spPr>
        <p:txBody>
          <a:bodyPr lIns="0" anchor="b">
            <a:noAutofit/>
          </a:bodyPr>
          <a:lstStyle>
            <a:lvl1pPr algn="l" rtl="0">
              <a:spcBef>
                <a:spcPct val="0"/>
              </a:spcBef>
              <a:buNone/>
              <a:defRPr sz="29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762000" y="1862667"/>
            <a:ext cx="3048000" cy="5080000"/>
          </a:xfrm>
        </p:spPr>
        <p:txBody>
          <a:bodyPr lIns="20320" rIns="20320"/>
          <a:lstStyle>
            <a:lvl1pPr marL="0" indent="0" algn="l">
              <a:buNone/>
              <a:defRPr sz="1600"/>
            </a:lvl1pPr>
            <a:lvl2pPr indent="0" algn="l">
              <a:buNone/>
              <a:defRPr sz="1300"/>
            </a:lvl2pPr>
            <a:lvl3pPr indent="0" algn="l">
              <a:buNone/>
              <a:defRPr sz="1100"/>
            </a:lvl3pPr>
            <a:lvl4pPr indent="0" algn="l">
              <a:buNone/>
              <a:defRPr sz="1000"/>
            </a:lvl4pPr>
            <a:lvl5pPr indent="0" algn="l">
              <a:buNone/>
              <a:defRPr sz="10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3972278" y="1862667"/>
            <a:ext cx="5679722" cy="5080000"/>
          </a:xfrm>
        </p:spPr>
        <p:txBody>
          <a:bodyPr tIns="0"/>
          <a:lstStyle>
            <a:lvl1pPr>
              <a:defRPr sz="3100"/>
            </a:lvl1pPr>
            <a:lvl2pPr>
              <a:defRPr sz="2900"/>
            </a:lvl2pPr>
            <a:lvl3pPr>
              <a:defRPr sz="2700"/>
            </a:lvl3pPr>
            <a:lvl4pPr>
              <a:defRPr sz="2200"/>
            </a:lvl4pPr>
            <a:lvl5pPr>
              <a:defRPr sz="20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7C9B81F-C347-4BEF-BFDF-29C42F48304A}" type="datetimeFigureOut">
              <a:rPr lang="en-US" smtClean="0"/>
              <a:pPr/>
              <a:t>11/1/2020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0"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2AED99-7FB4-404E-8A97-64753DCE42EC}" type="slidenum">
              <a:rPr kumimoji="0" lang="en-US" smtClean="0"/>
              <a:pPr/>
              <a:t>‹#›</a:t>
            </a:fld>
            <a:endParaRPr kumimoji="0"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Snip and Round Single Corner Rectangle 8"/>
          <p:cNvSpPr/>
          <p:nvPr/>
        </p:nvSpPr>
        <p:spPr>
          <a:xfrm rot="420000" flipV="1">
            <a:off x="3517503" y="1231197"/>
            <a:ext cx="5842000" cy="4572000"/>
          </a:xfrm>
          <a:prstGeom prst="snipRoundRect">
            <a:avLst>
              <a:gd name="adj1" fmla="val 0"/>
              <a:gd name="adj2" fmla="val 3646"/>
            </a:avLst>
          </a:prstGeom>
          <a:solidFill>
            <a:srgbClr val="FFFFFF"/>
          </a:solidFill>
          <a:ln w="3175" cap="rnd" cmpd="sng" algn="ctr">
            <a:solidFill>
              <a:srgbClr val="C0C0C0"/>
            </a:solidFill>
            <a:prstDash val="solid"/>
          </a:ln>
          <a:effectLst>
            <a:outerShdw blurRad="63500" dist="38500" dir="7500000" sx="98500" sy="100080" kx="100000" algn="tl" rotWithShape="0">
              <a:srgbClr val="000000">
                <a:alpha val="25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1599" tIns="50799" rIns="101599" bIns="50799"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2" name="Right Triangle 11"/>
          <p:cNvSpPr/>
          <p:nvPr/>
        </p:nvSpPr>
        <p:spPr>
          <a:xfrm rot="420000" flipV="1">
            <a:off x="8893482" y="5955299"/>
            <a:ext cx="172720" cy="172720"/>
          </a:xfrm>
          <a:prstGeom prst="rtTriangle">
            <a:avLst/>
          </a:prstGeom>
          <a:solidFill>
            <a:srgbClr val="FFFFFF"/>
          </a:solidFill>
          <a:ln w="12700" cap="flat" cmpd="sng" algn="ctr">
            <a:solidFill>
              <a:srgbClr val="FFFFFF"/>
            </a:solidFill>
            <a:prstDash val="solid"/>
            <a:bevel/>
          </a:ln>
          <a:effectLst>
            <a:outerShdw blurRad="19685" dist="6350" dir="12900000" algn="tl" rotWithShape="0">
              <a:srgbClr val="000000">
                <a:alpha val="47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1599" tIns="50799" rIns="101599" bIns="50799"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3" y="1307774"/>
            <a:ext cx="2458720" cy="1758468"/>
          </a:xfrm>
        </p:spPr>
        <p:txBody>
          <a:bodyPr vert="horz" lIns="50799" tIns="50799" rIns="50799" bIns="50799" anchor="b"/>
          <a:lstStyle>
            <a:lvl1pPr algn="l">
              <a:buNone/>
              <a:defRPr sz="2200" b="1">
                <a:solidFill>
                  <a:schemeClr val="tx2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3143094"/>
            <a:ext cx="2455333" cy="2421467"/>
          </a:xfrm>
        </p:spPr>
        <p:txBody>
          <a:bodyPr lIns="71119" rIns="50799" bIns="50799" anchor="t"/>
          <a:lstStyle>
            <a:lvl1pPr marL="0" indent="0" algn="l">
              <a:spcBef>
                <a:spcPts val="278"/>
              </a:spcBef>
              <a:buFontTx/>
              <a:buNone/>
              <a:defRPr sz="1400"/>
            </a:lvl1pPr>
            <a:lvl2pPr>
              <a:defRPr sz="1300"/>
            </a:lvl2pPr>
            <a:lvl3pPr>
              <a:defRPr sz="1100"/>
            </a:lvl3pPr>
            <a:lvl4pPr>
              <a:defRPr sz="1000"/>
            </a:lvl4pPr>
            <a:lvl5pPr>
              <a:defRPr sz="10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7C9B81F-C347-4BEF-BFDF-29C42F48304A}" type="datetimeFigureOut">
              <a:rPr lang="en-US" smtClean="0"/>
              <a:pPr/>
              <a:t>11/1/2020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0"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8974667" y="7062612"/>
            <a:ext cx="677333" cy="405694"/>
          </a:xfrm>
        </p:spPr>
        <p:txBody>
          <a:bodyPr/>
          <a:lstStyle/>
          <a:p>
            <a:fld id="{042AED99-7FB4-404E-8A97-64753DCE42EC}" type="slidenum">
              <a:rPr kumimoji="0" lang="en-US" smtClean="0"/>
              <a:pPr/>
              <a:t>‹#›</a:t>
            </a:fld>
            <a:endParaRPr kumimoji="0"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 rot="420000">
            <a:off x="3873103" y="1332797"/>
            <a:ext cx="5130800" cy="4368800"/>
          </a:xfrm>
          <a:prstGeom prst="rect">
            <a:avLst/>
          </a:prstGeom>
          <a:solidFill>
            <a:schemeClr val="bg2"/>
          </a:solidFill>
          <a:ln w="3000" cap="rnd">
            <a:solidFill>
              <a:srgbClr val="C0C0C0"/>
            </a:solidFill>
            <a:round/>
          </a:ln>
          <a:effectLst/>
        </p:spPr>
        <p:txBody>
          <a:bodyPr/>
          <a:lstStyle>
            <a:lvl1pPr marL="0" indent="0">
              <a:buNone/>
              <a:defRPr sz="3600"/>
            </a:lvl1pPr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  <p:sp>
        <p:nvSpPr>
          <p:cNvPr id="10" name="Freeform 9"/>
          <p:cNvSpPr>
            <a:spLocks/>
          </p:cNvSpPr>
          <p:nvPr/>
        </p:nvSpPr>
        <p:spPr bwMode="auto">
          <a:xfrm flipV="1">
            <a:off x="-10584" y="6462889"/>
            <a:ext cx="10181167" cy="1157111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101599" tIns="50799" rIns="101599" bIns="50799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11" name="Freeform 10"/>
          <p:cNvSpPr>
            <a:spLocks/>
          </p:cNvSpPr>
          <p:nvPr/>
        </p:nvSpPr>
        <p:spPr bwMode="auto">
          <a:xfrm flipV="1">
            <a:off x="4868333" y="6910917"/>
            <a:ext cx="5291667" cy="709083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101599" tIns="50799" rIns="101599" bIns="50799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7C9B81F-C347-4BEF-BFDF-29C42F48304A}" type="datetimeFigureOut">
              <a:rPr lang="en-US" smtClean="0"/>
              <a:pPr/>
              <a:t>11/1/2020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0"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2AED99-7FB4-404E-8A97-64753DCE42EC}" type="slidenum">
              <a:rPr kumimoji="0" lang="en-US" smtClean="0"/>
              <a:pPr/>
              <a:t>‹#›</a:t>
            </a:fld>
            <a:endParaRPr kumimoji="0"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366000" y="1016002"/>
            <a:ext cx="2286000" cy="5790848"/>
          </a:xfrm>
        </p:spPr>
        <p:txBody>
          <a:bodyPr vert="eaVert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508000" y="1016002"/>
            <a:ext cx="6688667" cy="5790848"/>
          </a:xfrm>
        </p:spPr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7C9B81F-C347-4BEF-BFDF-29C42F48304A}" type="datetimeFigureOut">
              <a:rPr lang="en-US" smtClean="0"/>
              <a:pPr/>
              <a:t>11/1/2020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0"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2AED99-7FB4-404E-8A97-64753DCE42EC}" type="slidenum">
              <a:rPr kumimoji="0" lang="en-US" smtClean="0"/>
              <a:pPr/>
              <a:t>‹#›</a:t>
            </a:fld>
            <a:endParaRPr kumimoji="0"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Freeform 6"/>
          <p:cNvSpPr>
            <a:spLocks/>
          </p:cNvSpPr>
          <p:nvPr/>
        </p:nvSpPr>
        <p:spPr bwMode="auto">
          <a:xfrm>
            <a:off x="-10584" y="-7938"/>
            <a:ext cx="10181167" cy="1157111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101599" tIns="50799" rIns="101599" bIns="50799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8" name="Freeform 7"/>
          <p:cNvSpPr>
            <a:spLocks/>
          </p:cNvSpPr>
          <p:nvPr/>
        </p:nvSpPr>
        <p:spPr bwMode="auto">
          <a:xfrm>
            <a:off x="4868333" y="-7937"/>
            <a:ext cx="5291667" cy="709083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101599" tIns="50799" rIns="101599" bIns="50799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9" name="Title Placeholder 8"/>
          <p:cNvSpPr>
            <a:spLocks noGrp="1"/>
          </p:cNvSpPr>
          <p:nvPr>
            <p:ph type="title"/>
          </p:nvPr>
        </p:nvSpPr>
        <p:spPr>
          <a:xfrm>
            <a:off x="508000" y="782320"/>
            <a:ext cx="9144000" cy="1270000"/>
          </a:xfrm>
          <a:prstGeom prst="rect">
            <a:avLst/>
          </a:prstGeom>
        </p:spPr>
        <p:txBody>
          <a:bodyPr vert="horz" lIns="0" tIns="50799" rIns="0" bIns="0" anchor="b">
            <a:normAutofit/>
          </a:bodyPr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0" name="Text Placeholder 29"/>
          <p:cNvSpPr>
            <a:spLocks noGrp="1"/>
          </p:cNvSpPr>
          <p:nvPr>
            <p:ph type="body" idx="1"/>
          </p:nvPr>
        </p:nvSpPr>
        <p:spPr>
          <a:xfrm>
            <a:off x="508000" y="2150533"/>
            <a:ext cx="9144000" cy="4876800"/>
          </a:xfrm>
          <a:prstGeom prst="rect">
            <a:avLst/>
          </a:prstGeom>
        </p:spPr>
        <p:txBody>
          <a:bodyPr vert="horz" lIns="101599" tIns="50799" rIns="101599" bIns="50799">
            <a:normAutofit/>
          </a:bodyPr>
          <a:lstStyle/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0" name="Date Placeholder 9"/>
          <p:cNvSpPr>
            <a:spLocks noGrp="1"/>
          </p:cNvSpPr>
          <p:nvPr>
            <p:ph type="dt" sz="half" idx="2"/>
          </p:nvPr>
        </p:nvSpPr>
        <p:spPr>
          <a:xfrm>
            <a:off x="508000" y="7062612"/>
            <a:ext cx="2370667" cy="405694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3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fld id="{47C9B81F-C347-4BEF-BFDF-29C42F48304A}" type="datetimeFigureOut">
              <a:rPr lang="en-US" smtClean="0"/>
              <a:pPr/>
              <a:t>11/1/2020</a:t>
            </a:fld>
            <a:endParaRPr lang="en-US" dirty="0">
              <a:solidFill>
                <a:schemeClr val="tx2">
                  <a:shade val="90000"/>
                </a:schemeClr>
              </a:solidFill>
            </a:endParaRPr>
          </a:p>
        </p:txBody>
      </p:sp>
      <p:sp>
        <p:nvSpPr>
          <p:cNvPr id="22" name="Footer Placeholder 21"/>
          <p:cNvSpPr>
            <a:spLocks noGrp="1"/>
          </p:cNvSpPr>
          <p:nvPr>
            <p:ph type="ftr" sz="quarter" idx="3"/>
          </p:nvPr>
        </p:nvSpPr>
        <p:spPr>
          <a:xfrm>
            <a:off x="2963334" y="7062612"/>
            <a:ext cx="3725333" cy="405694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3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pPr algn="l" eaLnBrk="1" latinLnBrk="0" hangingPunct="1"/>
            <a:endParaRPr kumimoji="0" lang="en-US" dirty="0">
              <a:solidFill>
                <a:schemeClr val="tx2">
                  <a:shade val="90000"/>
                </a:schemeClr>
              </a:solidFill>
            </a:endParaRPr>
          </a:p>
        </p:txBody>
      </p:sp>
      <p:sp>
        <p:nvSpPr>
          <p:cNvPr id="18" name="Slide Number Placeholder 17"/>
          <p:cNvSpPr>
            <a:spLocks noGrp="1"/>
          </p:cNvSpPr>
          <p:nvPr>
            <p:ph type="sldNum" sz="quarter" idx="4"/>
          </p:nvPr>
        </p:nvSpPr>
        <p:spPr>
          <a:xfrm>
            <a:off x="8805333" y="7062612"/>
            <a:ext cx="846667" cy="405694"/>
          </a:xfrm>
          <a:prstGeom prst="rect">
            <a:avLst/>
          </a:prstGeom>
        </p:spPr>
        <p:txBody>
          <a:bodyPr vert="horz" lIns="0" tIns="0" rIns="0" bIns="0" anchor="b"/>
          <a:lstStyle>
            <a:lvl1pPr algn="r" eaLnBrk="1" latinLnBrk="0" hangingPunct="1">
              <a:defRPr kumimoji="0" sz="13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fld id="{042AED99-7FB4-404E-8A97-64753DCE42EC}" type="slidenum">
              <a:rPr kumimoji="0" lang="en-US" smtClean="0"/>
              <a:pPr/>
              <a:t>‹#›</a:t>
            </a:fld>
            <a:endParaRPr kumimoji="0" lang="en-US" dirty="0">
              <a:solidFill>
                <a:schemeClr val="tx2">
                  <a:shade val="90000"/>
                </a:schemeClr>
              </a:solidFill>
            </a:endParaRPr>
          </a:p>
        </p:txBody>
      </p:sp>
      <p:grpSp>
        <p:nvGrpSpPr>
          <p:cNvPr id="2" name="Group 1"/>
          <p:cNvGrpSpPr/>
          <p:nvPr/>
        </p:nvGrpSpPr>
        <p:grpSpPr>
          <a:xfrm>
            <a:off x="-21130" y="224898"/>
            <a:ext cx="10200609" cy="721360"/>
            <a:chOff x="-19045" y="216550"/>
            <a:chExt cx="9180548" cy="649224"/>
          </a:xfrm>
        </p:grpSpPr>
        <p:sp>
          <p:nvSpPr>
            <p:cNvPr id="12" name="Freeform 11"/>
            <p:cNvSpPr>
              <a:spLocks/>
            </p:cNvSpPr>
            <p:nvPr/>
          </p:nvSpPr>
          <p:spPr bwMode="auto">
            <a:xfrm rot="21435692">
              <a:off x="-19045" y="216550"/>
              <a:ext cx="9163050" cy="649224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966"/>
                </a:cxn>
                <a:cxn ang="0">
                  <a:pos x="1608" y="282"/>
                </a:cxn>
                <a:cxn ang="0">
                  <a:pos x="4110" y="1008"/>
                </a:cxn>
                <a:cxn ang="0">
                  <a:pos x="5772" y="0"/>
                </a:cxn>
              </a:cxnLst>
              <a:rect l="0" t="0" r="0" b="0"/>
              <a:pathLst>
                <a:path w="5772" h="1055">
                  <a:moveTo>
                    <a:pt x="0" y="966"/>
                  </a:moveTo>
                  <a:cubicBezTo>
                    <a:pt x="282" y="738"/>
                    <a:pt x="923" y="275"/>
                    <a:pt x="1608" y="282"/>
                  </a:cubicBezTo>
                  <a:cubicBezTo>
                    <a:pt x="2293" y="289"/>
                    <a:pt x="3416" y="1055"/>
                    <a:pt x="4110" y="1008"/>
                  </a:cubicBezTo>
                  <a:cubicBezTo>
                    <a:pt x="4804" y="961"/>
                    <a:pt x="5426" y="210"/>
                    <a:pt x="5772" y="0"/>
                  </a:cubicBezTo>
                </a:path>
              </a:pathLst>
            </a:custGeom>
            <a:noFill/>
            <a:ln w="10795" cap="flat" cmpd="sng" algn="ctr">
              <a:gradFill>
                <a:gsLst>
                  <a:gs pos="74000">
                    <a:schemeClr val="accent3">
                      <a:shade val="75000"/>
                    </a:schemeClr>
                  </a:gs>
                  <a:gs pos="86000">
                    <a:schemeClr val="tx1">
                      <a:alpha val="29000"/>
                    </a:schemeClr>
                  </a:gs>
                  <a:gs pos="16000">
                    <a:schemeClr val="accent2">
                      <a:shade val="75000"/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kumimoji="0" lang="en-US"/>
            </a:p>
          </p:txBody>
        </p:sp>
        <p:sp>
          <p:nvSpPr>
            <p:cNvPr id="13" name="Freeform 12"/>
            <p:cNvSpPr>
              <a:spLocks/>
            </p:cNvSpPr>
            <p:nvPr/>
          </p:nvSpPr>
          <p:spPr bwMode="auto">
            <a:xfrm rot="21435692">
              <a:off x="-14309" y="290003"/>
              <a:ext cx="9175812" cy="530352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732"/>
                </a:cxn>
                <a:cxn ang="0">
                  <a:pos x="1638" y="228"/>
                </a:cxn>
                <a:cxn ang="0">
                  <a:pos x="4122" y="816"/>
                </a:cxn>
                <a:cxn ang="0">
                  <a:pos x="5766" y="0"/>
                </a:cxn>
              </a:cxnLst>
              <a:rect l="0" t="0" r="0" b="0"/>
              <a:pathLst>
                <a:path w="5766" h="854">
                  <a:moveTo>
                    <a:pt x="0" y="732"/>
                  </a:moveTo>
                  <a:cubicBezTo>
                    <a:pt x="273" y="647"/>
                    <a:pt x="951" y="214"/>
                    <a:pt x="1638" y="228"/>
                  </a:cubicBezTo>
                  <a:cubicBezTo>
                    <a:pt x="2325" y="242"/>
                    <a:pt x="3434" y="854"/>
                    <a:pt x="4122" y="816"/>
                  </a:cubicBezTo>
                  <a:cubicBezTo>
                    <a:pt x="4810" y="778"/>
                    <a:pt x="5424" y="170"/>
                    <a:pt x="5766" y="0"/>
                  </a:cubicBezTo>
                </a:path>
              </a:pathLst>
            </a:custGeom>
            <a:noFill/>
            <a:ln w="9525" cap="flat" cmpd="sng" algn="ctr">
              <a:gradFill>
                <a:gsLst>
                  <a:gs pos="74000">
                    <a:schemeClr val="accent4"/>
                  </a:gs>
                  <a:gs pos="44000">
                    <a:schemeClr val="accent1"/>
                  </a:gs>
                  <a:gs pos="33000">
                    <a:schemeClr val="accent2"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kumimoji="0" lang="en-US"/>
            </a:p>
          </p:txBody>
        </p:sp>
      </p:grpSp>
    </p:spTree>
  </p:cSld>
  <p:clrMap bg1="dk1" tx1="lt1" bg2="dk2" tx2="lt2" accent1="accent1" accent2="accent2" accent3="accent3" accent4="accent4" accent5="accent5" accent6="accent6" hlink="hlink" folHlink="folHlink"/>
  <p:sldLayoutIdLst>
    <p:sldLayoutId id="2147483655" r:id="rId1"/>
    <p:sldLayoutId id="2147483656" r:id="rId2"/>
    <p:sldLayoutId id="2147483657" r:id="rId3"/>
    <p:sldLayoutId id="2147483658" r:id="rId4"/>
    <p:sldLayoutId id="2147483659" r:id="rId5"/>
    <p:sldLayoutId id="2147483660" r:id="rId6"/>
    <p:sldLayoutId id="2147483661" r:id="rId7"/>
    <p:sldLayoutId id="2147483662" r:id="rId8"/>
    <p:sldLayoutId id="2147483663" r:id="rId9"/>
    <p:sldLayoutId id="2147483664" r:id="rId10"/>
    <p:sldLayoutId id="2147483665" r:id="rId11"/>
  </p:sldLayoutIdLst>
  <p:txStyles>
    <p:titleStyle>
      <a:lvl1pPr algn="l" rtl="0" eaLnBrk="1" latinLnBrk="0" hangingPunct="1">
        <a:spcBef>
          <a:spcPct val="0"/>
        </a:spcBef>
        <a:buNone/>
        <a:defRPr kumimoji="0" sz="5600" b="0" kern="1200">
          <a:ln>
            <a:noFill/>
          </a:ln>
          <a:solidFill>
            <a:schemeClr val="tx2"/>
          </a:solidFill>
          <a:effectLst/>
          <a:latin typeface="+mj-lt"/>
          <a:ea typeface="+mj-ea"/>
          <a:cs typeface="+mj-cs"/>
        </a:defRPr>
      </a:lvl1pPr>
    </p:titleStyle>
    <p:bodyStyle>
      <a:lvl1pPr marL="304797" indent="-304797" algn="l" rtl="0" eaLnBrk="1" latinLnBrk="0" hangingPunct="1">
        <a:spcBef>
          <a:spcPct val="20000"/>
        </a:spcBef>
        <a:buClr>
          <a:schemeClr val="accent3"/>
        </a:buClr>
        <a:buSzPct val="95000"/>
        <a:buFont typeface="Wingdings 2"/>
        <a:buChar char=""/>
        <a:defRPr kumimoji="0" sz="2900" kern="1200">
          <a:solidFill>
            <a:schemeClr val="tx1"/>
          </a:solidFill>
          <a:latin typeface="+mn-lt"/>
          <a:ea typeface="+mn-ea"/>
          <a:cs typeface="+mn-cs"/>
        </a:defRPr>
      </a:lvl1pPr>
      <a:lvl2pPr marL="711193" indent="-274317" algn="l" rtl="0" eaLnBrk="1" latinLnBrk="0" hangingPunct="1">
        <a:spcBef>
          <a:spcPct val="20000"/>
        </a:spcBef>
        <a:buClr>
          <a:schemeClr val="accent1"/>
        </a:buClr>
        <a:buSzPct val="85000"/>
        <a:buFont typeface="Wingdings 2"/>
        <a:buChar char=""/>
        <a:defRPr kumimoji="0" sz="2700" kern="1200">
          <a:solidFill>
            <a:schemeClr val="tx1"/>
          </a:solidFill>
          <a:latin typeface="+mn-lt"/>
          <a:ea typeface="+mn-ea"/>
          <a:cs typeface="+mn-cs"/>
        </a:defRPr>
      </a:lvl2pPr>
      <a:lvl3pPr marL="1015990" indent="-274317" algn="l" rtl="0" eaLnBrk="1" latinLnBrk="0" hangingPunct="1">
        <a:spcBef>
          <a:spcPct val="20000"/>
        </a:spcBef>
        <a:buClr>
          <a:schemeClr val="accent2"/>
        </a:buClr>
        <a:buSzPct val="70000"/>
        <a:buFont typeface="Wingdings 2"/>
        <a:buChar char=""/>
        <a:defRPr kumimoji="0" sz="2300" kern="1200">
          <a:solidFill>
            <a:schemeClr val="tx1"/>
          </a:solidFill>
          <a:latin typeface="+mn-lt"/>
          <a:ea typeface="+mn-ea"/>
          <a:cs typeface="+mn-cs"/>
        </a:defRPr>
      </a:lvl3pPr>
      <a:lvl4pPr marL="1320787" indent="-233678" algn="l" rtl="0" eaLnBrk="1" latinLnBrk="0" hangingPunct="1">
        <a:spcBef>
          <a:spcPct val="20000"/>
        </a:spcBef>
        <a:buClr>
          <a:schemeClr val="accent3"/>
        </a:buClr>
        <a:buSzPct val="65000"/>
        <a:buFont typeface="Wingdings 2"/>
        <a:buChar char=""/>
        <a:defRPr kumimoji="0" sz="2200" kern="1200">
          <a:solidFill>
            <a:schemeClr val="tx1"/>
          </a:solidFill>
          <a:latin typeface="+mn-lt"/>
          <a:ea typeface="+mn-ea"/>
          <a:cs typeface="+mn-cs"/>
        </a:defRPr>
      </a:lvl4pPr>
      <a:lvl5pPr marL="1625584" indent="-233678" algn="l" rtl="0" eaLnBrk="1" latinLnBrk="0" hangingPunct="1">
        <a:spcBef>
          <a:spcPct val="20000"/>
        </a:spcBef>
        <a:buClr>
          <a:schemeClr val="accent4"/>
        </a:buClr>
        <a:buSzPct val="65000"/>
        <a:buFont typeface="Wingdings 2"/>
        <a:buChar char=""/>
        <a:defRPr kumimoji="0" sz="2200" kern="1200">
          <a:solidFill>
            <a:schemeClr val="tx1"/>
          </a:solidFill>
          <a:latin typeface="+mn-lt"/>
          <a:ea typeface="+mn-ea"/>
          <a:cs typeface="+mn-cs"/>
        </a:defRPr>
      </a:lvl5pPr>
      <a:lvl6pPr marL="1930381" indent="-233678" algn="l" rtl="0" eaLnBrk="1" latinLnBrk="0" hangingPunct="1">
        <a:spcBef>
          <a:spcPct val="20000"/>
        </a:spcBef>
        <a:buClr>
          <a:schemeClr val="accent5"/>
        </a:buClr>
        <a:buSzPct val="80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133579" indent="-203198" algn="l" rtl="0" eaLnBrk="1" latinLnBrk="0" hangingPunct="1">
        <a:spcBef>
          <a:spcPct val="20000"/>
        </a:spcBef>
        <a:buClr>
          <a:schemeClr val="accent6"/>
        </a:buClr>
        <a:buSzPct val="80000"/>
        <a:buFont typeface="Wingdings 2"/>
        <a:buChar char="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438376" indent="-203198" algn="l" rtl="0" eaLnBrk="1" latinLnBrk="0" hangingPunct="1">
        <a:spcBef>
          <a:spcPct val="20000"/>
        </a:spcBef>
        <a:buClr>
          <a:schemeClr val="tx2"/>
        </a:buClr>
        <a:buChar char="•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2743173" indent="-203198" algn="l" rtl="0" eaLnBrk="1" latinLnBrk="0" hangingPunct="1">
        <a:spcBef>
          <a:spcPct val="20000"/>
        </a:spcBef>
        <a:buClr>
          <a:schemeClr val="tx2"/>
        </a:buClr>
        <a:buFontTx/>
        <a:buChar char="•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507995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101599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523985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203198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539975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304797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555964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4063959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4.jpeg"/><Relationship Id="rId4" Type="http://schemas.openxmlformats.org/officeDocument/2006/relationships/image" Target="../media/image3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Shape 19"/>
          <p:cNvSpPr/>
          <p:nvPr/>
        </p:nvSpPr>
        <p:spPr>
          <a:xfrm>
            <a:off x="0" y="3621888"/>
            <a:ext cx="10160000" cy="169325"/>
          </a:xfrm>
          <a:prstGeom prst="rect">
            <a:avLst/>
          </a:prstGeom>
          <a:blipFill>
            <a:blip r:embed="rId3"/>
            <a:stretch>
              <a:fillRect/>
            </a:stretch>
          </a:blipFill>
        </p:spPr>
      </p:sp>
      <p:sp>
        <p:nvSpPr>
          <p:cNvPr id="20" name="Shape 20"/>
          <p:cNvSpPr/>
          <p:nvPr/>
        </p:nvSpPr>
        <p:spPr>
          <a:xfrm>
            <a:off x="0" y="2198892"/>
            <a:ext cx="10160000" cy="169325"/>
          </a:xfrm>
          <a:prstGeom prst="rect">
            <a:avLst/>
          </a:prstGeom>
          <a:blipFill>
            <a:blip r:embed="rId4"/>
            <a:stretch>
              <a:fillRect/>
            </a:stretch>
          </a:blipFill>
        </p:spPr>
      </p:sp>
      <p:sp>
        <p:nvSpPr>
          <p:cNvPr id="21" name="Shape 21"/>
          <p:cNvSpPr txBox="1">
            <a:spLocks noGrp="1"/>
          </p:cNvSpPr>
          <p:nvPr>
            <p:ph type="ctrTitle" idx="4294967295"/>
          </p:nvPr>
        </p:nvSpPr>
        <p:spPr>
          <a:xfrm>
            <a:off x="0" y="2354239"/>
            <a:ext cx="10160000" cy="1243012"/>
          </a:xfrm>
          <a:prstGeom prst="rect">
            <a:avLst/>
          </a:prstGeom>
          <a:blipFill>
            <a:blip r:embed="rId5"/>
            <a:tile tx="0" ty="0" sx="100000" sy="100000" flip="none" algn="tl"/>
          </a:blipFill>
        </p:spPr>
        <p:txBody>
          <a:bodyPr lIns="38100" tIns="38100" rIns="38100" bIns="38100" anchor="ctr" anchorCtr="0">
            <a:noAutofit/>
          </a:bodyPr>
          <a:lstStyle/>
          <a:p>
            <a:pPr marL="0" marR="0" indent="0" algn="ctr">
              <a:lnSpc>
                <a:spcPct val="119886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4888" b="1" dirty="0">
                <a:solidFill>
                  <a:schemeClr val="bg1"/>
                </a:solidFill>
                <a:latin typeface="Arial"/>
                <a:ea typeface="Arial"/>
                <a:cs typeface="Arial"/>
                <a:sym typeface="Arial"/>
              </a:rPr>
              <a:t>Basic Economic Concepts</a:t>
            </a:r>
          </a:p>
        </p:txBody>
      </p:sp>
      <p:sp>
        <p:nvSpPr>
          <p:cNvPr id="22" name="Shape 22"/>
          <p:cNvSpPr txBox="1">
            <a:spLocks noGrp="1"/>
          </p:cNvSpPr>
          <p:nvPr>
            <p:ph type="subTitle" idx="4294967295"/>
          </p:nvPr>
        </p:nvSpPr>
        <p:spPr>
          <a:xfrm>
            <a:off x="0" y="4554300"/>
            <a:ext cx="10160000" cy="1291329"/>
          </a:xfrm>
          <a:prstGeom prst="rect">
            <a:avLst/>
          </a:prstGeom>
        </p:spPr>
        <p:txBody>
          <a:bodyPr lIns="38100" tIns="38100" rIns="38100" bIns="38100" anchor="t" anchorCtr="0">
            <a:noAutofit/>
          </a:bodyPr>
          <a:lstStyle/>
          <a:p>
            <a:pPr marL="0" marR="0" indent="0" algn="ctr">
              <a:lnSpc>
                <a:spcPct val="119921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200" dirty="0" smtClean="0">
                <a:solidFill>
                  <a:srgbClr val="FFFF00"/>
                </a:solidFill>
                <a:latin typeface="Arial"/>
                <a:ea typeface="Arial"/>
                <a:cs typeface="Arial"/>
                <a:sym typeface="Arial"/>
              </a:rPr>
              <a:t>ECONOMIC ANALYSIS (DBM-121)</a:t>
            </a:r>
            <a:endParaRPr lang="en-US" sz="3555" dirty="0" smtClean="0">
              <a:solidFill>
                <a:srgbClr val="FFFF00"/>
              </a:solidFill>
              <a:latin typeface="Arial"/>
              <a:ea typeface="Arial"/>
              <a:cs typeface="Arial"/>
              <a:sym typeface="Arial"/>
            </a:endParaRPr>
          </a:p>
          <a:p>
            <a:pPr marL="0" marR="0" indent="0" algn="ctr">
              <a:lnSpc>
                <a:spcPct val="119921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555" dirty="0" smtClean="0">
                <a:solidFill>
                  <a:srgbClr val="FFFF00"/>
                </a:solidFill>
                <a:latin typeface="Arial"/>
                <a:ea typeface="Arial"/>
                <a:cs typeface="Arial"/>
                <a:sym typeface="Arial"/>
              </a:rPr>
              <a:t>A K JHA</a:t>
            </a:r>
            <a:endParaRPr lang="en-US" sz="3555" dirty="0">
              <a:solidFill>
                <a:srgbClr val="FFFF00"/>
              </a:solidFill>
              <a:latin typeface="Arial"/>
              <a:ea typeface="Arial"/>
              <a:cs typeface="Arial"/>
              <a:sym typeface="Arial"/>
            </a:endParaRPr>
          </a:p>
        </p:txBody>
      </p:sp>
    </p:spTree>
  </p:cSld>
  <p:clrMapOvr>
    <a:masterClrMapping/>
  </p:clrMapOvr>
  <p:transition spd="slow">
    <p:cut/>
  </p:transition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" name="Shape 27"/>
          <p:cNvSpPr/>
          <p:nvPr/>
        </p:nvSpPr>
        <p:spPr>
          <a:xfrm>
            <a:off x="0" y="1269975"/>
            <a:ext cx="10160000" cy="169325"/>
          </a:xfrm>
          <a:prstGeom prst="rect">
            <a:avLst/>
          </a:prstGeom>
          <a:blipFill>
            <a:blip r:embed="rId3"/>
            <a:stretch>
              <a:fillRect/>
            </a:stretch>
          </a:blipFill>
        </p:spPr>
      </p:sp>
      <p:sp>
        <p:nvSpPr>
          <p:cNvPr id="28" name="Shape 28"/>
          <p:cNvSpPr txBox="1">
            <a:spLocks noGrp="1"/>
          </p:cNvSpPr>
          <p:nvPr>
            <p:ph type="title" idx="4294967295"/>
          </p:nvPr>
        </p:nvSpPr>
        <p:spPr>
          <a:xfrm>
            <a:off x="736576" y="50800"/>
            <a:ext cx="8509000" cy="1244600"/>
          </a:xfrm>
          <a:prstGeom prst="rect">
            <a:avLst/>
          </a:prstGeom>
        </p:spPr>
        <p:txBody>
          <a:bodyPr lIns="38100" tIns="38100" rIns="38100" bIns="38100" anchor="ctr" anchorCtr="0">
            <a:noAutofit/>
          </a:bodyPr>
          <a:lstStyle/>
          <a:p>
            <a:pPr marL="0" marR="0" indent="0" algn="ctr">
              <a:lnSpc>
                <a:spcPct val="119886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4888" dirty="0" smtClean="0">
                <a:solidFill>
                  <a:srgbClr val="FFFF00"/>
                </a:solidFill>
                <a:latin typeface="Arial"/>
                <a:ea typeface="Arial"/>
                <a:cs typeface="Arial"/>
                <a:sym typeface="Arial"/>
              </a:rPr>
              <a:t>Needs </a:t>
            </a:r>
            <a:r>
              <a:rPr lang="en-US" sz="4888" dirty="0">
                <a:solidFill>
                  <a:srgbClr val="FFFF00"/>
                </a:solidFill>
                <a:latin typeface="Arial"/>
                <a:ea typeface="Arial"/>
                <a:cs typeface="Arial"/>
                <a:sym typeface="Arial"/>
              </a:rPr>
              <a:t>and Wants</a:t>
            </a:r>
          </a:p>
        </p:txBody>
      </p:sp>
      <p:sp>
        <p:nvSpPr>
          <p:cNvPr id="29" name="Shape 29"/>
          <p:cNvSpPr txBox="1">
            <a:spLocks noGrp="1"/>
          </p:cNvSpPr>
          <p:nvPr>
            <p:ph type="body" idx="4294967295"/>
          </p:nvPr>
        </p:nvSpPr>
        <p:spPr>
          <a:xfrm>
            <a:off x="0" y="1660525"/>
            <a:ext cx="10160000" cy="5307013"/>
          </a:xfrm>
          <a:prstGeom prst="rect">
            <a:avLst/>
          </a:prstGeom>
        </p:spPr>
        <p:txBody>
          <a:bodyPr lIns="38100" tIns="38100" rIns="38100" bIns="38100" anchor="t" anchorCtr="0">
            <a:noAutofit/>
          </a:bodyPr>
          <a:lstStyle/>
          <a:p>
            <a:pPr marL="979488" lvl="0" indent="-620713">
              <a:lnSpc>
                <a:spcPct val="119921"/>
              </a:lnSpc>
              <a:spcBef>
                <a:spcPts val="0"/>
              </a:spcBef>
              <a:buClr>
                <a:srgbClr val="FFFFFF"/>
              </a:buClr>
              <a:buSzPct val="164609"/>
              <a:buFont typeface="Arial"/>
              <a:buChar char="•"/>
            </a:pPr>
            <a:r>
              <a:rPr lang="en-US" sz="3555" b="1" dirty="0" smtClean="0">
                <a:solidFill>
                  <a:srgbClr val="FFFFFF"/>
                </a:solidFill>
                <a:latin typeface="Arial"/>
                <a:ea typeface="Arial"/>
                <a:cs typeface="Arial"/>
                <a:sym typeface="Arial"/>
              </a:rPr>
              <a:t>Need is </a:t>
            </a:r>
            <a:r>
              <a:rPr lang="en-US" sz="3555" dirty="0" smtClean="0">
                <a:solidFill>
                  <a:srgbClr val="FFFFFF"/>
                </a:solidFill>
                <a:latin typeface="Arial"/>
                <a:ea typeface="Arial"/>
                <a:cs typeface="Arial"/>
                <a:sym typeface="Arial"/>
              </a:rPr>
              <a:t>the state of felt deprivation of some basic satisfaction. </a:t>
            </a:r>
          </a:p>
          <a:p>
            <a:pPr marL="1701787" lvl="4" indent="-276577">
              <a:lnSpc>
                <a:spcPct val="119921"/>
              </a:lnSpc>
              <a:spcBef>
                <a:spcPts val="0"/>
              </a:spcBef>
              <a:buClr>
                <a:srgbClr val="FFFFFF"/>
              </a:buClr>
              <a:buSzPct val="164609"/>
              <a:buNone/>
            </a:pPr>
            <a:r>
              <a:rPr lang="en-US" sz="2855" dirty="0" smtClean="0">
                <a:solidFill>
                  <a:srgbClr val="FFFFFF"/>
                </a:solidFill>
                <a:latin typeface="Arial"/>
                <a:ea typeface="Arial"/>
                <a:cs typeface="Arial"/>
                <a:sym typeface="Arial"/>
              </a:rPr>
              <a:t>- It is a basic requirement for survival.</a:t>
            </a:r>
            <a:endParaRPr lang="en-US" sz="2855" dirty="0">
              <a:solidFill>
                <a:srgbClr val="FFFFFF"/>
              </a:solidFill>
              <a:latin typeface="Arial"/>
              <a:ea typeface="Arial"/>
              <a:cs typeface="Arial"/>
              <a:sym typeface="Arial"/>
            </a:endParaRPr>
          </a:p>
          <a:p>
            <a:pPr marL="979488" marR="0" lvl="0" indent="-630238" algn="l">
              <a:lnSpc>
                <a:spcPct val="119921"/>
              </a:lnSpc>
              <a:spcBef>
                <a:spcPts val="635"/>
              </a:spcBef>
              <a:spcAft>
                <a:spcPts val="0"/>
              </a:spcAft>
              <a:buClr>
                <a:srgbClr val="FFFFFF"/>
              </a:buClr>
              <a:buSzPct val="164609"/>
              <a:buFont typeface="Arial"/>
              <a:buChar char="•"/>
            </a:pPr>
            <a:r>
              <a:rPr lang="en-US" sz="3555" b="1" dirty="0" smtClean="0">
                <a:solidFill>
                  <a:srgbClr val="FFFFFF"/>
                </a:solidFill>
                <a:latin typeface="Arial"/>
                <a:ea typeface="Arial"/>
                <a:cs typeface="Arial"/>
                <a:sym typeface="Arial"/>
              </a:rPr>
              <a:t>Want</a:t>
            </a:r>
            <a:r>
              <a:rPr lang="en-US" sz="3555" dirty="0" smtClean="0">
                <a:solidFill>
                  <a:srgbClr val="FFFFFF"/>
                </a:solidFill>
                <a:latin typeface="Arial"/>
                <a:ea typeface="Arial"/>
                <a:cs typeface="Arial"/>
                <a:sym typeface="Arial"/>
              </a:rPr>
              <a:t> </a:t>
            </a:r>
            <a:r>
              <a:rPr lang="en-US" sz="3555" dirty="0">
                <a:solidFill>
                  <a:srgbClr val="FFFFFF"/>
                </a:solidFill>
                <a:latin typeface="Arial"/>
                <a:ea typeface="Arial"/>
                <a:cs typeface="Arial"/>
                <a:sym typeface="Arial"/>
              </a:rPr>
              <a:t>is a means of expressing a need. </a:t>
            </a:r>
            <a:endParaRPr lang="en-US" sz="3555" dirty="0" smtClean="0">
              <a:solidFill>
                <a:srgbClr val="FFFFFF"/>
              </a:solidFill>
              <a:latin typeface="Arial"/>
              <a:ea typeface="Arial"/>
              <a:cs typeface="Arial"/>
              <a:sym typeface="Arial"/>
            </a:endParaRPr>
          </a:p>
          <a:p>
            <a:pPr lvl="4" algn="just">
              <a:buFontTx/>
              <a:buChar char="-"/>
            </a:pPr>
            <a:r>
              <a:rPr lang="en-IN" sz="2800" dirty="0" smtClean="0">
                <a:solidFill>
                  <a:schemeClr val="bg1"/>
                </a:solidFill>
              </a:rPr>
              <a:t>Human desires culminate into wants</a:t>
            </a:r>
            <a:endParaRPr lang="en-IN" sz="2400" dirty="0" smtClean="0">
              <a:solidFill>
                <a:schemeClr val="bg1"/>
              </a:solidFill>
            </a:endParaRPr>
          </a:p>
          <a:p>
            <a:pPr lvl="4" algn="just">
              <a:buFontTx/>
              <a:buChar char="-"/>
            </a:pPr>
            <a:r>
              <a:rPr lang="en-IN" sz="2800" dirty="0" smtClean="0">
                <a:solidFill>
                  <a:schemeClr val="bg1"/>
                </a:solidFill>
              </a:rPr>
              <a:t>It is a specific need for something</a:t>
            </a:r>
            <a:endParaRPr lang="en-IN" sz="2400" dirty="0" smtClean="0">
              <a:solidFill>
                <a:schemeClr val="bg1"/>
              </a:solidFill>
            </a:endParaRPr>
          </a:p>
          <a:p>
            <a:pPr marL="979488" lvl="0" indent="-630238">
              <a:lnSpc>
                <a:spcPct val="119921"/>
              </a:lnSpc>
              <a:spcBef>
                <a:spcPts val="635"/>
              </a:spcBef>
              <a:buClr>
                <a:srgbClr val="FFFFFF"/>
              </a:buClr>
              <a:buSzPct val="164609"/>
              <a:buFont typeface="Arial"/>
              <a:buChar char="•"/>
            </a:pPr>
            <a:r>
              <a:rPr lang="en-IN" sz="3200" b="1" dirty="0" smtClean="0"/>
              <a:t>Desire- </a:t>
            </a:r>
            <a:r>
              <a:rPr lang="en-IN" sz="3200" dirty="0" smtClean="0"/>
              <a:t>Satisfying a want in a particular way</a:t>
            </a:r>
            <a:endParaRPr lang="en-IN" dirty="0" smtClean="0"/>
          </a:p>
          <a:p>
            <a:pPr algn="just">
              <a:buNone/>
            </a:pPr>
            <a:endParaRPr lang="en-US" sz="3200" dirty="0">
              <a:solidFill>
                <a:srgbClr val="FFFFFF"/>
              </a:solidFill>
              <a:latin typeface="Arial"/>
              <a:ea typeface="Arial"/>
              <a:cs typeface="Arial"/>
              <a:sym typeface="Arial"/>
            </a:endParaRPr>
          </a:p>
        </p:txBody>
      </p:sp>
    </p:spTree>
  </p:cSld>
  <p:clrMapOvr>
    <a:masterClrMapping/>
  </p:clrMapOvr>
  <p:transition spd="slow">
    <p:cut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9" grpId="0" build="p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" name="Shape 27"/>
          <p:cNvSpPr/>
          <p:nvPr/>
        </p:nvSpPr>
        <p:spPr>
          <a:xfrm>
            <a:off x="0" y="1269975"/>
            <a:ext cx="10160000" cy="169325"/>
          </a:xfrm>
          <a:prstGeom prst="rect">
            <a:avLst/>
          </a:prstGeom>
          <a:blipFill>
            <a:blip r:embed="rId3"/>
            <a:stretch>
              <a:fillRect/>
            </a:stretch>
          </a:blipFill>
        </p:spPr>
      </p:sp>
      <p:sp>
        <p:nvSpPr>
          <p:cNvPr id="28" name="Shape 28"/>
          <p:cNvSpPr txBox="1">
            <a:spLocks noGrp="1"/>
          </p:cNvSpPr>
          <p:nvPr>
            <p:ph type="title" idx="4294967295"/>
          </p:nvPr>
        </p:nvSpPr>
        <p:spPr>
          <a:xfrm>
            <a:off x="0" y="50800"/>
            <a:ext cx="10160000" cy="1244600"/>
          </a:xfrm>
          <a:prstGeom prst="rect">
            <a:avLst/>
          </a:prstGeom>
        </p:spPr>
        <p:txBody>
          <a:bodyPr lIns="38100" tIns="38100" rIns="38100" bIns="38100" anchor="ctr" anchorCtr="0">
            <a:noAutofit/>
          </a:bodyPr>
          <a:lstStyle/>
          <a:p>
            <a:pPr marL="0" marR="0" indent="0" algn="ctr">
              <a:lnSpc>
                <a:spcPct val="119886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600" b="1" dirty="0" smtClean="0">
                <a:solidFill>
                  <a:srgbClr val="FFFF00"/>
                </a:solidFill>
                <a:latin typeface="Arial"/>
                <a:ea typeface="Arial"/>
                <a:cs typeface="Arial"/>
                <a:sym typeface="Arial"/>
              </a:rPr>
              <a:t>Concept of Goods, Services and Products</a:t>
            </a:r>
            <a:endParaRPr lang="en-US" sz="3600" b="1" dirty="0">
              <a:solidFill>
                <a:srgbClr val="FFFF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9" name="Shape 29"/>
          <p:cNvSpPr txBox="1">
            <a:spLocks noGrp="1"/>
          </p:cNvSpPr>
          <p:nvPr>
            <p:ph type="body" idx="4294967295"/>
          </p:nvPr>
        </p:nvSpPr>
        <p:spPr>
          <a:xfrm>
            <a:off x="244928" y="1644196"/>
            <a:ext cx="9915072" cy="5307013"/>
          </a:xfrm>
          <a:prstGeom prst="rect">
            <a:avLst/>
          </a:prstGeom>
        </p:spPr>
        <p:txBody>
          <a:bodyPr lIns="38100" tIns="38100" rIns="38100" bIns="38100" anchor="t" anchorCtr="0">
            <a:noAutofit/>
          </a:bodyPr>
          <a:lstStyle/>
          <a:p>
            <a:pPr marL="611188" lvl="0" indent="-514350">
              <a:lnSpc>
                <a:spcPct val="119921"/>
              </a:lnSpc>
              <a:spcBef>
                <a:spcPts val="0"/>
              </a:spcBef>
              <a:buClr>
                <a:srgbClr val="FFFFFF"/>
              </a:buClr>
              <a:buSzPct val="164609"/>
              <a:buAutoNum type="arabicPeriod"/>
            </a:pPr>
            <a:r>
              <a:rPr lang="en-US" sz="3200" b="1" dirty="0" smtClean="0">
                <a:solidFill>
                  <a:srgbClr val="FFFFFF"/>
                </a:solidFill>
                <a:latin typeface="Arial"/>
                <a:ea typeface="Arial"/>
                <a:cs typeface="Arial"/>
                <a:sym typeface="Arial"/>
              </a:rPr>
              <a:t>Goods</a:t>
            </a:r>
          </a:p>
          <a:p>
            <a:pPr marL="944559" lvl="1" indent="0">
              <a:lnSpc>
                <a:spcPct val="119921"/>
              </a:lnSpc>
              <a:spcBef>
                <a:spcPts val="0"/>
              </a:spcBef>
              <a:buClr>
                <a:srgbClr val="FFFFFF"/>
              </a:buClr>
              <a:buSzPct val="164609"/>
              <a:buNone/>
            </a:pPr>
            <a:r>
              <a:rPr lang="en-US" sz="2800" dirty="0" smtClean="0">
                <a:solidFill>
                  <a:srgbClr val="FFC000"/>
                </a:solidFill>
                <a:latin typeface="Arial"/>
                <a:ea typeface="Arial"/>
                <a:cs typeface="Arial"/>
                <a:sym typeface="Arial"/>
              </a:rPr>
              <a:t>All tangible things which possess utility and which can satisfy human needs and wants. </a:t>
            </a:r>
            <a:endParaRPr lang="en-US" sz="3200" dirty="0" smtClean="0">
              <a:solidFill>
                <a:srgbClr val="FFC000"/>
              </a:solidFill>
              <a:latin typeface="Arial"/>
              <a:ea typeface="Arial"/>
              <a:cs typeface="Arial"/>
              <a:sym typeface="Arial"/>
            </a:endParaRPr>
          </a:p>
          <a:p>
            <a:pPr marL="538163" lvl="0" indent="-441325">
              <a:lnSpc>
                <a:spcPct val="119921"/>
              </a:lnSpc>
              <a:spcBef>
                <a:spcPts val="0"/>
              </a:spcBef>
              <a:buClr>
                <a:srgbClr val="FFFFFF"/>
              </a:buClr>
              <a:buSzPct val="164609"/>
              <a:buNone/>
            </a:pPr>
            <a:r>
              <a:rPr lang="en-US" sz="3200" b="1" dirty="0" smtClean="0">
                <a:solidFill>
                  <a:srgbClr val="FFFFFF"/>
                </a:solidFill>
                <a:latin typeface="Arial"/>
                <a:ea typeface="Arial"/>
                <a:cs typeface="Arial"/>
                <a:sym typeface="Arial"/>
              </a:rPr>
              <a:t>2. Services</a:t>
            </a:r>
          </a:p>
          <a:p>
            <a:pPr marL="944559" lvl="1" indent="0">
              <a:lnSpc>
                <a:spcPct val="119921"/>
              </a:lnSpc>
              <a:spcBef>
                <a:spcPts val="0"/>
              </a:spcBef>
              <a:buClr>
                <a:srgbClr val="FFFFFF"/>
              </a:buClr>
              <a:buSzPct val="164609"/>
              <a:buNone/>
            </a:pPr>
            <a:r>
              <a:rPr lang="en-US" sz="2800" dirty="0" smtClean="0">
                <a:solidFill>
                  <a:srgbClr val="FFC000"/>
                </a:solidFill>
                <a:latin typeface="Arial"/>
                <a:ea typeface="Arial"/>
                <a:cs typeface="Arial"/>
                <a:sym typeface="Arial"/>
              </a:rPr>
              <a:t>All activities and processes , which are intangible and performed to satisfy human needs and wants.</a:t>
            </a:r>
            <a:endParaRPr lang="en-US" sz="3200" dirty="0" smtClean="0">
              <a:solidFill>
                <a:srgbClr val="FFC000"/>
              </a:solidFill>
              <a:latin typeface="Arial"/>
              <a:ea typeface="Arial"/>
              <a:cs typeface="Arial"/>
              <a:sym typeface="Arial"/>
            </a:endParaRPr>
          </a:p>
          <a:p>
            <a:pPr marL="538163" lvl="0" indent="-441325">
              <a:lnSpc>
                <a:spcPct val="119921"/>
              </a:lnSpc>
              <a:spcBef>
                <a:spcPts val="0"/>
              </a:spcBef>
              <a:buClr>
                <a:srgbClr val="FFFFFF"/>
              </a:buClr>
              <a:buSzPct val="164609"/>
              <a:buNone/>
            </a:pPr>
            <a:r>
              <a:rPr lang="en-US" sz="3200" b="1" dirty="0" smtClean="0">
                <a:solidFill>
                  <a:srgbClr val="FFFFFF"/>
                </a:solidFill>
                <a:latin typeface="Arial"/>
                <a:ea typeface="Arial"/>
                <a:cs typeface="Arial"/>
                <a:sym typeface="Arial"/>
              </a:rPr>
              <a:t>3. Products</a:t>
            </a:r>
          </a:p>
          <a:p>
            <a:pPr marL="944559" lvl="1" indent="0">
              <a:lnSpc>
                <a:spcPct val="119921"/>
              </a:lnSpc>
              <a:spcBef>
                <a:spcPts val="0"/>
              </a:spcBef>
              <a:buClr>
                <a:srgbClr val="FFFFFF"/>
              </a:buClr>
              <a:buSzPct val="164609"/>
              <a:buNone/>
            </a:pPr>
            <a:r>
              <a:rPr lang="en-US" sz="2800" dirty="0" smtClean="0">
                <a:solidFill>
                  <a:srgbClr val="FFC000"/>
                </a:solidFill>
                <a:latin typeface="Arial"/>
                <a:ea typeface="Arial"/>
                <a:cs typeface="Arial"/>
                <a:sym typeface="Arial"/>
              </a:rPr>
              <a:t>An goods or services available in the market for sale.</a:t>
            </a:r>
            <a:endParaRPr lang="en-US" sz="3200" dirty="0" smtClean="0">
              <a:solidFill>
                <a:srgbClr val="FFC000"/>
              </a:solidFill>
              <a:latin typeface="Arial"/>
              <a:ea typeface="Arial"/>
              <a:cs typeface="Arial"/>
              <a:sym typeface="Arial"/>
            </a:endParaRPr>
          </a:p>
          <a:p>
            <a:pPr marL="538163" lvl="0" indent="-441325">
              <a:lnSpc>
                <a:spcPct val="119921"/>
              </a:lnSpc>
              <a:spcBef>
                <a:spcPts val="0"/>
              </a:spcBef>
              <a:buClr>
                <a:srgbClr val="FFFFFF"/>
              </a:buClr>
              <a:buSzPct val="164609"/>
              <a:buNone/>
            </a:pPr>
            <a:endParaRPr lang="en-US" sz="3200" dirty="0" smtClean="0">
              <a:solidFill>
                <a:srgbClr val="FFFFFF"/>
              </a:solidFill>
              <a:latin typeface="Arial"/>
              <a:ea typeface="Arial"/>
              <a:cs typeface="Arial"/>
              <a:sym typeface="Arial"/>
            </a:endParaRPr>
          </a:p>
        </p:txBody>
      </p:sp>
    </p:spTree>
  </p:cSld>
  <p:clrMapOvr>
    <a:masterClrMapping/>
  </p:clrMapOvr>
  <p:transition spd="slow">
    <p:cut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9" grpId="0" build="p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AutoShape 2" descr="differentiate between goods and services - Economics ...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IN"/>
          </a:p>
        </p:txBody>
      </p:sp>
      <p:graphicFrame>
        <p:nvGraphicFramePr>
          <p:cNvPr id="3" name="Table 2"/>
          <p:cNvGraphicFramePr>
            <a:graphicFrameLocks noGrp="1"/>
          </p:cNvGraphicFramePr>
          <p:nvPr/>
        </p:nvGraphicFramePr>
        <p:xfrm>
          <a:off x="359229" y="1307287"/>
          <a:ext cx="9552214" cy="5455920"/>
        </p:xfrm>
        <a:graphic>
          <a:graphicData uri="http://schemas.openxmlformats.org/drawingml/2006/table">
            <a:tbl>
              <a:tblPr firstRow="1" bandRow="1"/>
              <a:tblGrid>
                <a:gridCol w="4776107"/>
                <a:gridCol w="4776107"/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IN" sz="2800" b="1" dirty="0" smtClean="0">
                          <a:solidFill>
                            <a:srgbClr val="FFC000"/>
                          </a:solidFill>
                        </a:rPr>
                        <a:t>Goods</a:t>
                      </a:r>
                      <a:endParaRPr lang="en-IN" sz="2800" b="1" dirty="0">
                        <a:solidFill>
                          <a:srgbClr val="FFC000"/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800" b="1" dirty="0" smtClean="0">
                          <a:solidFill>
                            <a:srgbClr val="FFC000"/>
                          </a:solidFill>
                        </a:rPr>
                        <a:t>Services</a:t>
                      </a:r>
                      <a:endParaRPr lang="en-IN" sz="2800" b="1" dirty="0">
                        <a:solidFill>
                          <a:srgbClr val="FFC000"/>
                        </a:solidFill>
                      </a:endParaRPr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IN" sz="2300" dirty="0" smtClean="0"/>
                        <a:t>Goods are tangible</a:t>
                      </a:r>
                      <a:endParaRPr lang="en-IN" sz="23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300" dirty="0" smtClean="0"/>
                        <a:t>Services are intangible</a:t>
                      </a:r>
                      <a:endParaRPr lang="en-IN" sz="23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IN" sz="2300" dirty="0" smtClean="0"/>
                        <a:t>They can be seen and touched</a:t>
                      </a:r>
                      <a:endParaRPr lang="en-IN" sz="23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300" dirty="0" smtClean="0"/>
                        <a:t>They can</a:t>
                      </a:r>
                      <a:r>
                        <a:rPr lang="en-IN" sz="2300" baseline="0" dirty="0" smtClean="0"/>
                        <a:t> not</a:t>
                      </a:r>
                      <a:r>
                        <a:rPr lang="en-IN" sz="2300" dirty="0" smtClean="0"/>
                        <a:t> be seen and touched. But they can be felt.</a:t>
                      </a:r>
                      <a:endParaRPr lang="en-IN" sz="23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IN" sz="2300" dirty="0" smtClean="0"/>
                        <a:t>Goods can be stored</a:t>
                      </a:r>
                      <a:endParaRPr lang="en-IN" sz="23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300" dirty="0" smtClean="0"/>
                        <a:t>Services can not be stored</a:t>
                      </a:r>
                      <a:endParaRPr lang="en-IN" sz="23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IN" sz="2300" dirty="0" smtClean="0"/>
                        <a:t>There is a time gap between the production and consumption</a:t>
                      </a:r>
                      <a:endParaRPr lang="en-IN" sz="23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300" dirty="0" smtClean="0"/>
                        <a:t>There is no time gap. </a:t>
                      </a:r>
                      <a:endParaRPr lang="en-IN" sz="23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IN" sz="2300" dirty="0" smtClean="0"/>
                        <a:t>Production and distribution are separated from consumption</a:t>
                      </a:r>
                      <a:endParaRPr lang="en-IN" sz="23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300" dirty="0" smtClean="0"/>
                        <a:t>Services are produced,</a:t>
                      </a:r>
                      <a:r>
                        <a:rPr lang="en-IN" sz="2300" baseline="0" dirty="0" smtClean="0"/>
                        <a:t> distributed </a:t>
                      </a:r>
                      <a:r>
                        <a:rPr lang="en-IN" sz="2300" dirty="0" smtClean="0"/>
                        <a:t>and consumed simultaneously</a:t>
                      </a:r>
                      <a:endParaRPr lang="en-IN" sz="23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IN" sz="2300" dirty="0" smtClean="0"/>
                        <a:t>Goods are things or material</a:t>
                      </a:r>
                      <a:endParaRPr lang="en-IN" sz="23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300" dirty="0" smtClean="0"/>
                        <a:t>Services are activities or processes</a:t>
                      </a:r>
                      <a:endParaRPr lang="en-IN" sz="23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IN" sz="2300" dirty="0" smtClean="0"/>
                        <a:t>Transfer of ownership is possible</a:t>
                      </a:r>
                      <a:endParaRPr lang="en-IN" sz="23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300" dirty="0" smtClean="0"/>
                        <a:t>Ownership can not be transferred </a:t>
                      </a:r>
                      <a:endParaRPr lang="en-IN" sz="23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IN" sz="2300" dirty="0" smtClean="0"/>
                        <a:t>Example, Table, books, pen, etc.</a:t>
                      </a:r>
                      <a:endParaRPr lang="en-IN" sz="23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N" sz="2300" dirty="0" smtClean="0"/>
                        <a:t>Example, Teaching, health services, hospitality, etc.</a:t>
                      </a:r>
                      <a:endParaRPr lang="en-IN" sz="2300" dirty="0"/>
                    </a:p>
                  </a:txBody>
                  <a:tcPr/>
                </a:tc>
              </a:tr>
            </a:tbl>
          </a:graphicData>
        </a:graphic>
      </p:graphicFrame>
      <p:sp>
        <p:nvSpPr>
          <p:cNvPr id="4" name="TextBox 3"/>
          <p:cNvSpPr txBox="1"/>
          <p:nvPr/>
        </p:nvSpPr>
        <p:spPr>
          <a:xfrm>
            <a:off x="849086" y="424536"/>
            <a:ext cx="83439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N" sz="2800" b="1" dirty="0" smtClean="0">
                <a:solidFill>
                  <a:srgbClr val="FFFF00"/>
                </a:solidFill>
              </a:rPr>
              <a:t>Difference between Goods and Services</a:t>
            </a:r>
            <a:endParaRPr lang="en-IN" sz="2800" b="1" dirty="0">
              <a:solidFill>
                <a:srgbClr val="FFFF00"/>
              </a:solidFill>
            </a:endParaRP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" name="Shape 35"/>
          <p:cNvSpPr/>
          <p:nvPr/>
        </p:nvSpPr>
        <p:spPr>
          <a:xfrm>
            <a:off x="0" y="1269975"/>
            <a:ext cx="10160000" cy="169325"/>
          </a:xfrm>
          <a:prstGeom prst="rect">
            <a:avLst/>
          </a:prstGeom>
          <a:blipFill>
            <a:blip r:embed="rId3"/>
            <a:stretch>
              <a:fillRect/>
            </a:stretch>
          </a:blipFill>
        </p:spPr>
      </p:sp>
      <p:sp>
        <p:nvSpPr>
          <p:cNvPr id="36" name="Shape 36"/>
          <p:cNvSpPr txBox="1">
            <a:spLocks noGrp="1"/>
          </p:cNvSpPr>
          <p:nvPr>
            <p:ph type="title" idx="4294967295"/>
          </p:nvPr>
        </p:nvSpPr>
        <p:spPr>
          <a:xfrm>
            <a:off x="1063156" y="50800"/>
            <a:ext cx="8509000" cy="1244600"/>
          </a:xfrm>
          <a:prstGeom prst="rect">
            <a:avLst/>
          </a:prstGeom>
        </p:spPr>
        <p:txBody>
          <a:bodyPr lIns="38100" tIns="38100" rIns="38100" bIns="38100" anchor="ctr" anchorCtr="0">
            <a:noAutofit/>
          </a:bodyPr>
          <a:lstStyle/>
          <a:p>
            <a:pPr marL="0" marR="0" indent="0" algn="ctr">
              <a:lnSpc>
                <a:spcPct val="119886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4888" dirty="0" smtClean="0">
                <a:solidFill>
                  <a:srgbClr val="FFFFFF"/>
                </a:solidFill>
                <a:latin typeface="Arial"/>
                <a:ea typeface="Arial"/>
                <a:cs typeface="Arial"/>
                <a:sym typeface="Arial"/>
              </a:rPr>
              <a:t>Types of Goods</a:t>
            </a:r>
            <a:endParaRPr lang="en-US" sz="4888" dirty="0">
              <a:solidFill>
                <a:srgbClr val="FFFFFF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38" name="Shape 38"/>
          <p:cNvSpPr txBox="1">
            <a:spLocks noGrp="1"/>
          </p:cNvSpPr>
          <p:nvPr>
            <p:ph type="body" idx="4294967295"/>
          </p:nvPr>
        </p:nvSpPr>
        <p:spPr>
          <a:xfrm>
            <a:off x="0" y="1567543"/>
            <a:ext cx="10160001" cy="5285692"/>
          </a:xfrm>
          <a:prstGeom prst="rect">
            <a:avLst/>
          </a:prstGeom>
        </p:spPr>
        <p:txBody>
          <a:bodyPr lIns="38100" tIns="38100" rIns="38100" bIns="38100" anchor="t" anchorCtr="0">
            <a:noAutofit/>
          </a:bodyPr>
          <a:lstStyle/>
          <a:p>
            <a:pPr marL="381000" marR="0" lvl="0" indent="-248355" algn="l">
              <a:lnSpc>
                <a:spcPct val="120089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ct val="167264"/>
              <a:buNone/>
            </a:pPr>
            <a:r>
              <a:rPr lang="en-US" sz="2400" b="1" dirty="0" smtClean="0">
                <a:solidFill>
                  <a:srgbClr val="FFFF00"/>
                </a:solidFill>
                <a:latin typeface="Arial"/>
                <a:ea typeface="Arial"/>
                <a:cs typeface="Arial"/>
                <a:sym typeface="Arial"/>
              </a:rPr>
              <a:t>Based on income</a:t>
            </a:r>
            <a:endParaRPr lang="en-IN" sz="2400" b="1" dirty="0" smtClean="0">
              <a:solidFill>
                <a:srgbClr val="FFFF00"/>
              </a:solidFill>
            </a:endParaRPr>
          </a:p>
          <a:p>
            <a:pPr>
              <a:buClr>
                <a:schemeClr val="tx1"/>
              </a:buClr>
            </a:pPr>
            <a:r>
              <a:rPr lang="en-IN" sz="2400" dirty="0" smtClean="0"/>
              <a:t> </a:t>
            </a:r>
            <a:r>
              <a:rPr lang="en-IN" sz="2400" b="1" dirty="0" smtClean="0"/>
              <a:t>Inferior good: </a:t>
            </a:r>
          </a:p>
          <a:p>
            <a:pPr lvl="1">
              <a:buClr>
                <a:schemeClr val="tx1"/>
              </a:buClr>
            </a:pPr>
            <a:r>
              <a:rPr lang="en-IN" sz="2200" dirty="0" smtClean="0"/>
              <a:t>Goods for which </a:t>
            </a:r>
            <a:r>
              <a:rPr lang="en-IN" sz="2200" i="1" dirty="0" smtClean="0"/>
              <a:t>demand </a:t>
            </a:r>
            <a:r>
              <a:rPr lang="en-IN" sz="2200" dirty="0" smtClean="0"/>
              <a:t>decreases as </a:t>
            </a:r>
            <a:r>
              <a:rPr lang="en-IN" sz="2200" i="1" dirty="0" smtClean="0"/>
              <a:t>consumer’s income </a:t>
            </a:r>
            <a:r>
              <a:rPr lang="en-IN" sz="2200" dirty="0" smtClean="0"/>
              <a:t>rises. </a:t>
            </a:r>
          </a:p>
          <a:p>
            <a:pPr lvl="1">
              <a:buClr>
                <a:schemeClr val="tx1"/>
              </a:buClr>
            </a:pPr>
            <a:r>
              <a:rPr lang="en-IN" sz="2200" dirty="0" smtClean="0"/>
              <a:t>Has negative  “income elasticity” .</a:t>
            </a:r>
          </a:p>
          <a:p>
            <a:pPr>
              <a:buClr>
                <a:schemeClr val="tx1"/>
              </a:buClr>
            </a:pPr>
            <a:r>
              <a:rPr lang="en-IN" sz="2400" dirty="0" smtClean="0"/>
              <a:t> </a:t>
            </a:r>
            <a:r>
              <a:rPr lang="en-IN" sz="2400" b="1" dirty="0" smtClean="0"/>
              <a:t>Normal good: </a:t>
            </a:r>
          </a:p>
          <a:p>
            <a:pPr lvl="1">
              <a:buClr>
                <a:schemeClr val="tx1"/>
              </a:buClr>
            </a:pPr>
            <a:r>
              <a:rPr lang="en-IN" sz="2200" dirty="0" smtClean="0"/>
              <a:t>Goods for which demand </a:t>
            </a:r>
            <a:r>
              <a:rPr lang="en-IN" sz="2200" i="1" dirty="0" smtClean="0"/>
              <a:t>increases with rise in </a:t>
            </a:r>
            <a:r>
              <a:rPr lang="en-IN" sz="2200" dirty="0" smtClean="0"/>
              <a:t>consumer ‘s </a:t>
            </a:r>
            <a:r>
              <a:rPr lang="en-IN" sz="2200" i="1" dirty="0" smtClean="0"/>
              <a:t>income</a:t>
            </a:r>
            <a:r>
              <a:rPr lang="en-IN" sz="2200" dirty="0" smtClean="0"/>
              <a:t>. </a:t>
            </a:r>
          </a:p>
          <a:p>
            <a:pPr lvl="1">
              <a:buClr>
                <a:schemeClr val="tx1"/>
              </a:buClr>
            </a:pPr>
            <a:r>
              <a:rPr lang="en-IN" sz="2200" dirty="0" smtClean="0"/>
              <a:t>Has positive “income elasticity”. </a:t>
            </a:r>
          </a:p>
          <a:p>
            <a:pPr>
              <a:buClr>
                <a:schemeClr val="tx1"/>
              </a:buClr>
            </a:pPr>
            <a:r>
              <a:rPr lang="en-IN" sz="2400" dirty="0" smtClean="0"/>
              <a:t> </a:t>
            </a:r>
            <a:r>
              <a:rPr lang="en-IN" sz="2400" b="1" dirty="0" smtClean="0"/>
              <a:t>Superior good: </a:t>
            </a:r>
          </a:p>
          <a:p>
            <a:pPr lvl="1">
              <a:buClr>
                <a:schemeClr val="tx1"/>
              </a:buClr>
            </a:pPr>
            <a:r>
              <a:rPr lang="en-IN" sz="2200" b="1" dirty="0" smtClean="0"/>
              <a:t>That tends make </a:t>
            </a:r>
            <a:r>
              <a:rPr lang="en-IN" sz="2200" dirty="0" smtClean="0"/>
              <a:t>up a </a:t>
            </a:r>
            <a:r>
              <a:rPr lang="en-IN" sz="2200" i="1" dirty="0" smtClean="0"/>
              <a:t>larger proportion </a:t>
            </a:r>
            <a:r>
              <a:rPr lang="en-IN" sz="2200" dirty="0" smtClean="0"/>
              <a:t>of consumption with rise in in</a:t>
            </a:r>
            <a:r>
              <a:rPr lang="en-IN" sz="2200" i="1" dirty="0" smtClean="0"/>
              <a:t>come.</a:t>
            </a:r>
          </a:p>
          <a:p>
            <a:pPr lvl="1">
              <a:buClr>
                <a:schemeClr val="tx1"/>
              </a:buClr>
            </a:pPr>
            <a:r>
              <a:rPr lang="en-IN" sz="2200" i="1" dirty="0" smtClean="0"/>
              <a:t>Has elasticity , which is</a:t>
            </a:r>
            <a:r>
              <a:rPr lang="en-IN" sz="2200" dirty="0" smtClean="0"/>
              <a:t> both positive and greater than 1. </a:t>
            </a:r>
          </a:p>
          <a:p>
            <a:pPr lvl="1">
              <a:buClr>
                <a:schemeClr val="tx1"/>
              </a:buClr>
            </a:pPr>
            <a:r>
              <a:rPr lang="en-IN" sz="2200" dirty="0" smtClean="0"/>
              <a:t>It might be a luxury good that is not purchased at all below a certain level of income, </a:t>
            </a:r>
            <a:r>
              <a:rPr lang="en-IN" sz="2200" dirty="0" err="1" smtClean="0"/>
              <a:t>e,g</a:t>
            </a:r>
            <a:r>
              <a:rPr lang="en-IN" sz="2200" dirty="0" smtClean="0"/>
              <a:t>. a penthouse ,a luxury car. </a:t>
            </a:r>
          </a:p>
          <a:p>
            <a:pPr>
              <a:buClr>
                <a:schemeClr val="tx1"/>
              </a:buClr>
            </a:pPr>
            <a:r>
              <a:rPr lang="en-IN" sz="2400" dirty="0" smtClean="0"/>
              <a:t> </a:t>
            </a:r>
            <a:r>
              <a:rPr lang="en-IN" sz="2400" b="1" dirty="0" smtClean="0"/>
              <a:t>Luxury good: S</a:t>
            </a:r>
            <a:r>
              <a:rPr lang="en-IN" sz="2400" dirty="0" smtClean="0"/>
              <a:t>uperior good.” </a:t>
            </a:r>
          </a:p>
          <a:p>
            <a:r>
              <a:rPr lang="en-IN" sz="2400" b="1" dirty="0" smtClean="0"/>
              <a:t> </a:t>
            </a:r>
            <a:endParaRPr lang="en-IN" sz="2400" dirty="0" smtClean="0"/>
          </a:p>
          <a:p>
            <a:pPr marL="381000" marR="0" lvl="0" indent="-248355" algn="l">
              <a:lnSpc>
                <a:spcPct val="120089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ct val="167264"/>
              <a:buNone/>
            </a:pPr>
            <a:endParaRPr lang="en-US" sz="2400" dirty="0">
              <a:solidFill>
                <a:srgbClr val="FFFFFF"/>
              </a:solidFill>
              <a:latin typeface="Arial"/>
              <a:ea typeface="Arial"/>
              <a:cs typeface="Arial"/>
              <a:sym typeface="Arial"/>
            </a:endParaRPr>
          </a:p>
        </p:txBody>
      </p:sp>
    </p:spTree>
  </p:cSld>
  <p:clrMapOvr>
    <a:masterClrMapping/>
  </p:clrMapOvr>
  <p:transition spd="slow">
    <p:cut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8" grpId="0" build="p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" name="Shape 35"/>
          <p:cNvSpPr/>
          <p:nvPr/>
        </p:nvSpPr>
        <p:spPr>
          <a:xfrm>
            <a:off x="0" y="1269975"/>
            <a:ext cx="10160000" cy="169325"/>
          </a:xfrm>
          <a:prstGeom prst="rect">
            <a:avLst/>
          </a:prstGeom>
          <a:blipFill>
            <a:blip r:embed="rId3"/>
            <a:stretch>
              <a:fillRect/>
            </a:stretch>
          </a:blipFill>
        </p:spPr>
      </p:sp>
      <p:sp>
        <p:nvSpPr>
          <p:cNvPr id="36" name="Shape 36"/>
          <p:cNvSpPr txBox="1">
            <a:spLocks noGrp="1"/>
          </p:cNvSpPr>
          <p:nvPr>
            <p:ph type="title" idx="4294967295"/>
          </p:nvPr>
        </p:nvSpPr>
        <p:spPr>
          <a:xfrm>
            <a:off x="1063156" y="50800"/>
            <a:ext cx="8509000" cy="1244600"/>
          </a:xfrm>
          <a:prstGeom prst="rect">
            <a:avLst/>
          </a:prstGeom>
        </p:spPr>
        <p:txBody>
          <a:bodyPr lIns="38100" tIns="38100" rIns="38100" bIns="38100" anchor="ctr" anchorCtr="0">
            <a:noAutofit/>
          </a:bodyPr>
          <a:lstStyle/>
          <a:p>
            <a:pPr marL="0" marR="0" indent="0" algn="ctr">
              <a:lnSpc>
                <a:spcPct val="119886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4888" dirty="0" smtClean="0">
                <a:solidFill>
                  <a:srgbClr val="FFFFFF"/>
                </a:solidFill>
                <a:latin typeface="Arial"/>
                <a:ea typeface="Arial"/>
                <a:cs typeface="Arial"/>
                <a:sym typeface="Arial"/>
              </a:rPr>
              <a:t>Types of Goods</a:t>
            </a:r>
            <a:endParaRPr lang="en-US" sz="4888" dirty="0">
              <a:solidFill>
                <a:srgbClr val="FFFFFF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38" name="Shape 38"/>
          <p:cNvSpPr txBox="1">
            <a:spLocks noGrp="1"/>
          </p:cNvSpPr>
          <p:nvPr>
            <p:ph type="body" idx="4294967295"/>
          </p:nvPr>
        </p:nvSpPr>
        <p:spPr>
          <a:xfrm>
            <a:off x="0" y="1453240"/>
            <a:ext cx="10160001" cy="5285692"/>
          </a:xfrm>
          <a:prstGeom prst="rect">
            <a:avLst/>
          </a:prstGeom>
        </p:spPr>
        <p:txBody>
          <a:bodyPr lIns="38100" tIns="38100" rIns="38100" bIns="38100" anchor="t" anchorCtr="0">
            <a:noAutofit/>
          </a:bodyPr>
          <a:lstStyle/>
          <a:p>
            <a:pPr>
              <a:buClr>
                <a:schemeClr val="tx1"/>
              </a:buClr>
              <a:buNone/>
            </a:pPr>
            <a:r>
              <a:rPr lang="en-IN" sz="2800" b="1" dirty="0" smtClean="0">
                <a:solidFill>
                  <a:srgbClr val="FFFF00"/>
                </a:solidFill>
              </a:rPr>
              <a:t>Types of Goods - Related to Price:</a:t>
            </a:r>
            <a:r>
              <a:rPr lang="en-IN" sz="2800" b="1" dirty="0" smtClean="0"/>
              <a:t> </a:t>
            </a:r>
          </a:p>
          <a:p>
            <a:pPr>
              <a:buClr>
                <a:schemeClr val="tx1"/>
              </a:buClr>
              <a:buNone/>
            </a:pPr>
            <a:endParaRPr lang="en-IN" sz="1200" dirty="0" smtClean="0"/>
          </a:p>
          <a:p>
            <a:pPr>
              <a:buClr>
                <a:schemeClr val="tx1"/>
              </a:buClr>
            </a:pPr>
            <a:r>
              <a:rPr lang="en-IN" sz="2800" dirty="0" smtClean="0"/>
              <a:t> </a:t>
            </a:r>
            <a:r>
              <a:rPr lang="en-IN" sz="2800" b="1" dirty="0" smtClean="0"/>
              <a:t>Ordinary good: </a:t>
            </a:r>
          </a:p>
          <a:p>
            <a:pPr lvl="1">
              <a:buClr>
                <a:schemeClr val="tx1"/>
              </a:buClr>
            </a:pPr>
            <a:r>
              <a:rPr lang="en-IN" sz="2400" dirty="0" smtClean="0"/>
              <a:t>goods for which </a:t>
            </a:r>
            <a:r>
              <a:rPr lang="en-IN" sz="2400" i="1" dirty="0" smtClean="0"/>
              <a:t>quantity demanded increases </a:t>
            </a:r>
            <a:r>
              <a:rPr lang="en-IN" sz="2400" dirty="0" smtClean="0"/>
              <a:t>as the price falls and, </a:t>
            </a:r>
            <a:r>
              <a:rPr lang="en-IN" sz="2400" i="1" dirty="0" smtClean="0"/>
              <a:t>quantity demanded decreases </a:t>
            </a:r>
            <a:r>
              <a:rPr lang="en-IN" sz="2400" dirty="0" smtClean="0"/>
              <a:t>as the price  </a:t>
            </a:r>
            <a:r>
              <a:rPr lang="en-IN" sz="2400" i="1" dirty="0" smtClean="0"/>
              <a:t>increases</a:t>
            </a:r>
            <a:r>
              <a:rPr lang="en-IN" sz="2400" dirty="0" smtClean="0"/>
              <a:t> under ceteris paribus</a:t>
            </a:r>
          </a:p>
          <a:p>
            <a:pPr lvl="1">
              <a:buClr>
                <a:schemeClr val="tx1"/>
              </a:buClr>
            </a:pPr>
            <a:endParaRPr lang="en-IN" sz="1050" dirty="0" smtClean="0"/>
          </a:p>
          <a:p>
            <a:pPr>
              <a:buClr>
                <a:schemeClr val="tx1"/>
              </a:buClr>
            </a:pPr>
            <a:r>
              <a:rPr lang="en-IN" sz="2800" dirty="0" smtClean="0"/>
              <a:t> </a:t>
            </a:r>
            <a:r>
              <a:rPr lang="en-IN" sz="2800" b="1" dirty="0" err="1" smtClean="0"/>
              <a:t>Giffen</a:t>
            </a:r>
            <a:r>
              <a:rPr lang="en-IN" sz="2800" b="1" dirty="0" smtClean="0"/>
              <a:t> good:  </a:t>
            </a:r>
          </a:p>
          <a:p>
            <a:pPr lvl="1">
              <a:buClr>
                <a:schemeClr val="tx1"/>
              </a:buClr>
            </a:pPr>
            <a:r>
              <a:rPr lang="en-IN" sz="2400" b="1" dirty="0" smtClean="0"/>
              <a:t>A special type of inferior goods  for which demand increases with increase in prices. </a:t>
            </a:r>
          </a:p>
          <a:p>
            <a:pPr lvl="1">
              <a:buClr>
                <a:schemeClr val="tx1"/>
              </a:buClr>
            </a:pPr>
            <a:r>
              <a:rPr lang="en-IN" sz="2400" dirty="0" smtClean="0"/>
              <a:t>Example, inferior staple foods</a:t>
            </a:r>
          </a:p>
          <a:p>
            <a:pPr>
              <a:buClr>
                <a:schemeClr val="tx1"/>
              </a:buClr>
            </a:pPr>
            <a:r>
              <a:rPr lang="en-IN" sz="2600" b="1" dirty="0" smtClean="0"/>
              <a:t>Veblen good (or ostentatious goods): </a:t>
            </a:r>
          </a:p>
          <a:p>
            <a:pPr lvl="1">
              <a:buClr>
                <a:schemeClr val="tx1"/>
              </a:buClr>
            </a:pPr>
            <a:r>
              <a:rPr lang="en-IN" sz="2400" dirty="0" smtClean="0"/>
              <a:t>Veblen goods are goods for which increased prices will increase quantity demanded. </a:t>
            </a:r>
          </a:p>
          <a:p>
            <a:pPr lvl="1">
              <a:buClr>
                <a:schemeClr val="tx1"/>
              </a:buClr>
            </a:pPr>
            <a:r>
              <a:rPr lang="en-IN" sz="2400" dirty="0" smtClean="0"/>
              <a:t>Purchased as a symbol of status</a:t>
            </a:r>
          </a:p>
          <a:p>
            <a:endParaRPr lang="en-IN" sz="2800" dirty="0" smtClean="0"/>
          </a:p>
          <a:p>
            <a:pPr marL="381000" marR="0" lvl="0" indent="-248355" algn="l">
              <a:lnSpc>
                <a:spcPct val="120089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ct val="167264"/>
              <a:buNone/>
            </a:pPr>
            <a:endParaRPr lang="en-US" sz="2800" dirty="0">
              <a:solidFill>
                <a:srgbClr val="FFFFFF"/>
              </a:solidFill>
              <a:latin typeface="Arial"/>
              <a:ea typeface="Arial"/>
              <a:cs typeface="Arial"/>
              <a:sym typeface="Arial"/>
            </a:endParaRPr>
          </a:p>
        </p:txBody>
      </p:sp>
    </p:spTree>
  </p:cSld>
  <p:clrMapOvr>
    <a:masterClrMapping/>
  </p:clrMapOvr>
  <p:transition spd="slow">
    <p:cut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8" grpId="0" build="p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" name="Shape 35"/>
          <p:cNvSpPr/>
          <p:nvPr/>
        </p:nvSpPr>
        <p:spPr>
          <a:xfrm>
            <a:off x="0" y="1269975"/>
            <a:ext cx="10160000" cy="169325"/>
          </a:xfrm>
          <a:prstGeom prst="rect">
            <a:avLst/>
          </a:prstGeom>
          <a:blipFill>
            <a:blip r:embed="rId3"/>
            <a:stretch>
              <a:fillRect/>
            </a:stretch>
          </a:blipFill>
        </p:spPr>
      </p:sp>
      <p:sp>
        <p:nvSpPr>
          <p:cNvPr id="36" name="Shape 36"/>
          <p:cNvSpPr txBox="1">
            <a:spLocks noGrp="1"/>
          </p:cNvSpPr>
          <p:nvPr>
            <p:ph type="title" idx="4294967295"/>
          </p:nvPr>
        </p:nvSpPr>
        <p:spPr>
          <a:xfrm>
            <a:off x="1063156" y="50800"/>
            <a:ext cx="8509000" cy="1244600"/>
          </a:xfrm>
          <a:prstGeom prst="rect">
            <a:avLst/>
          </a:prstGeom>
        </p:spPr>
        <p:txBody>
          <a:bodyPr lIns="38100" tIns="38100" rIns="38100" bIns="38100" anchor="ctr" anchorCtr="0">
            <a:noAutofit/>
          </a:bodyPr>
          <a:lstStyle/>
          <a:p>
            <a:pPr marL="0" marR="0" indent="0" algn="ctr">
              <a:lnSpc>
                <a:spcPct val="119886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4888" dirty="0" smtClean="0">
                <a:solidFill>
                  <a:srgbClr val="FFFFFF"/>
                </a:solidFill>
                <a:latin typeface="Arial"/>
                <a:ea typeface="Arial"/>
                <a:cs typeface="Arial"/>
                <a:sym typeface="Arial"/>
              </a:rPr>
              <a:t>Types of Goods</a:t>
            </a:r>
            <a:endParaRPr lang="en-US" sz="4888" dirty="0">
              <a:solidFill>
                <a:srgbClr val="FFFFFF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38" name="Shape 38"/>
          <p:cNvSpPr txBox="1">
            <a:spLocks noGrp="1"/>
          </p:cNvSpPr>
          <p:nvPr>
            <p:ph type="body" idx="4294967295"/>
          </p:nvPr>
        </p:nvSpPr>
        <p:spPr>
          <a:xfrm>
            <a:off x="293914" y="1453240"/>
            <a:ext cx="9866087" cy="5285692"/>
          </a:xfrm>
          <a:prstGeom prst="rect">
            <a:avLst/>
          </a:prstGeom>
        </p:spPr>
        <p:txBody>
          <a:bodyPr lIns="38100" tIns="38100" rIns="38100" bIns="38100" anchor="t" anchorCtr="0">
            <a:noAutofit/>
          </a:bodyPr>
          <a:lstStyle/>
          <a:p>
            <a:pPr algn="just">
              <a:buNone/>
            </a:pPr>
            <a:r>
              <a:rPr lang="en-IN" sz="3200" b="1" dirty="0" smtClean="0">
                <a:solidFill>
                  <a:srgbClr val="FFFF00"/>
                </a:solidFill>
              </a:rPr>
              <a:t>Types of Goods - Related to Consumption Ability: </a:t>
            </a:r>
            <a:endParaRPr lang="en-IN" sz="3200" dirty="0" smtClean="0">
              <a:solidFill>
                <a:srgbClr val="FFFF00"/>
              </a:solidFill>
            </a:endParaRPr>
          </a:p>
          <a:p>
            <a:pPr algn="just"/>
            <a:endParaRPr lang="en-IN" sz="800" dirty="0" smtClean="0"/>
          </a:p>
          <a:p>
            <a:pPr algn="just">
              <a:buClr>
                <a:schemeClr val="tx1"/>
              </a:buClr>
            </a:pPr>
            <a:r>
              <a:rPr lang="en-IN" sz="3200" b="1" dirty="0" smtClean="0"/>
              <a:t>Rival good (or </a:t>
            </a:r>
            <a:r>
              <a:rPr lang="en-IN" sz="3200" b="1" dirty="0" err="1" smtClean="0"/>
              <a:t>rivalrous</a:t>
            </a:r>
            <a:r>
              <a:rPr lang="en-IN" sz="3200" b="1" dirty="0" smtClean="0"/>
              <a:t> good): </a:t>
            </a:r>
          </a:p>
          <a:p>
            <a:pPr lvl="1" algn="just">
              <a:buClr>
                <a:schemeClr val="tx1"/>
              </a:buClr>
            </a:pPr>
            <a:r>
              <a:rPr lang="en-IN" sz="2800" dirty="0" smtClean="0"/>
              <a:t>Goods whose consumption by one consumer prevents simultaneous consumption by other consumers. </a:t>
            </a:r>
          </a:p>
          <a:p>
            <a:pPr lvl="1" algn="just">
              <a:buClr>
                <a:schemeClr val="tx1"/>
              </a:buClr>
            </a:pPr>
            <a:r>
              <a:rPr lang="en-IN" sz="2800" dirty="0" smtClean="0"/>
              <a:t>For example, cars, and clothing. </a:t>
            </a:r>
          </a:p>
          <a:p>
            <a:pPr algn="just">
              <a:buClr>
                <a:schemeClr val="tx1"/>
              </a:buClr>
            </a:pPr>
            <a:r>
              <a:rPr lang="en-IN" sz="3200" b="1" dirty="0" err="1" smtClean="0"/>
              <a:t>Nonrival</a:t>
            </a:r>
            <a:r>
              <a:rPr lang="en-IN" sz="3200" b="1" dirty="0" smtClean="0"/>
              <a:t> good: </a:t>
            </a:r>
          </a:p>
          <a:p>
            <a:pPr lvl="1" algn="just">
              <a:buClr>
                <a:schemeClr val="tx1"/>
              </a:buClr>
            </a:pPr>
            <a:r>
              <a:rPr lang="en-IN" sz="2800" dirty="0" smtClean="0"/>
              <a:t>May be consumed by one consumer without preventing simultaneous consumption by others, </a:t>
            </a:r>
          </a:p>
          <a:p>
            <a:pPr lvl="1" algn="just">
              <a:buClr>
                <a:schemeClr val="tx1"/>
              </a:buClr>
            </a:pPr>
            <a:r>
              <a:rPr lang="en-IN" sz="2800" dirty="0" smtClean="0"/>
              <a:t>e.g. television and radio shows. </a:t>
            </a:r>
          </a:p>
          <a:p>
            <a:pPr algn="just">
              <a:buClr>
                <a:schemeClr val="tx1"/>
              </a:buClr>
            </a:pPr>
            <a:endParaRPr lang="en-IN" sz="3200" dirty="0" smtClean="0"/>
          </a:p>
          <a:p>
            <a:pPr algn="just"/>
            <a:endParaRPr lang="en-IN" sz="3600" dirty="0" smtClean="0"/>
          </a:p>
          <a:p>
            <a:pPr marL="381000" marR="0" lvl="0" indent="-248355" algn="just">
              <a:lnSpc>
                <a:spcPct val="120089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ct val="167264"/>
              <a:buNone/>
            </a:pPr>
            <a:endParaRPr lang="en-US" sz="3600" dirty="0">
              <a:solidFill>
                <a:srgbClr val="FFFFFF"/>
              </a:solidFill>
              <a:latin typeface="Arial"/>
              <a:ea typeface="Arial"/>
              <a:cs typeface="Arial"/>
              <a:sym typeface="Arial"/>
            </a:endParaRPr>
          </a:p>
        </p:txBody>
      </p:sp>
    </p:spTree>
  </p:cSld>
  <p:clrMapOvr>
    <a:masterClrMapping/>
  </p:clrMapOvr>
  <p:transition spd="slow">
    <p:cut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8" grpId="0" build="p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" name="Shape 35"/>
          <p:cNvSpPr/>
          <p:nvPr/>
        </p:nvSpPr>
        <p:spPr>
          <a:xfrm>
            <a:off x="0" y="1269975"/>
            <a:ext cx="10160000" cy="169325"/>
          </a:xfrm>
          <a:prstGeom prst="rect">
            <a:avLst/>
          </a:prstGeom>
          <a:blipFill>
            <a:blip r:embed="rId3"/>
            <a:stretch>
              <a:fillRect/>
            </a:stretch>
          </a:blipFill>
        </p:spPr>
      </p:sp>
      <p:sp>
        <p:nvSpPr>
          <p:cNvPr id="36" name="Shape 36"/>
          <p:cNvSpPr txBox="1">
            <a:spLocks noGrp="1"/>
          </p:cNvSpPr>
          <p:nvPr>
            <p:ph type="title" idx="4294967295"/>
          </p:nvPr>
        </p:nvSpPr>
        <p:spPr>
          <a:xfrm>
            <a:off x="1063156" y="50800"/>
            <a:ext cx="8509000" cy="1244600"/>
          </a:xfrm>
          <a:prstGeom prst="rect">
            <a:avLst/>
          </a:prstGeom>
        </p:spPr>
        <p:txBody>
          <a:bodyPr lIns="38100" tIns="38100" rIns="38100" bIns="38100" anchor="ctr" anchorCtr="0">
            <a:noAutofit/>
          </a:bodyPr>
          <a:lstStyle/>
          <a:p>
            <a:pPr marL="0" marR="0" indent="0" algn="ctr">
              <a:lnSpc>
                <a:spcPct val="119886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4888" dirty="0" smtClean="0">
                <a:solidFill>
                  <a:srgbClr val="FFFFFF"/>
                </a:solidFill>
                <a:latin typeface="Arial"/>
                <a:ea typeface="Arial"/>
                <a:cs typeface="Arial"/>
                <a:sym typeface="Arial"/>
              </a:rPr>
              <a:t>Types of Goods</a:t>
            </a:r>
            <a:endParaRPr lang="en-US" sz="4888" dirty="0">
              <a:solidFill>
                <a:srgbClr val="FFFFFF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38" name="Shape 38"/>
          <p:cNvSpPr txBox="1">
            <a:spLocks noGrp="1"/>
          </p:cNvSpPr>
          <p:nvPr>
            <p:ph type="body" idx="4294967295"/>
          </p:nvPr>
        </p:nvSpPr>
        <p:spPr>
          <a:xfrm>
            <a:off x="244929" y="1371595"/>
            <a:ext cx="9915072" cy="5285692"/>
          </a:xfrm>
          <a:prstGeom prst="rect">
            <a:avLst/>
          </a:prstGeom>
        </p:spPr>
        <p:txBody>
          <a:bodyPr lIns="38100" tIns="38100" rIns="38100" bIns="38100" anchor="t" anchorCtr="0">
            <a:noAutofit/>
          </a:bodyPr>
          <a:lstStyle/>
          <a:p>
            <a:pPr>
              <a:buNone/>
            </a:pPr>
            <a:r>
              <a:rPr lang="en-IN" sz="2800" b="1" dirty="0" smtClean="0">
                <a:solidFill>
                  <a:srgbClr val="FFFF00"/>
                </a:solidFill>
              </a:rPr>
              <a:t>Types of Goods - Related to Consumption Ability: </a:t>
            </a:r>
            <a:endParaRPr lang="en-IN" sz="2800" dirty="0" smtClean="0">
              <a:solidFill>
                <a:srgbClr val="FFFF00"/>
              </a:solidFill>
            </a:endParaRPr>
          </a:p>
          <a:p>
            <a:endParaRPr lang="en-IN" sz="700" dirty="0" smtClean="0"/>
          </a:p>
          <a:p>
            <a:pPr>
              <a:buClr>
                <a:schemeClr val="tx1"/>
              </a:buClr>
            </a:pPr>
            <a:endParaRPr lang="en-IN" sz="100" dirty="0" smtClean="0"/>
          </a:p>
          <a:p>
            <a:pPr>
              <a:buClr>
                <a:schemeClr val="tx1"/>
              </a:buClr>
            </a:pPr>
            <a:r>
              <a:rPr lang="en-IN" sz="2800" dirty="0" smtClean="0"/>
              <a:t> </a:t>
            </a:r>
            <a:r>
              <a:rPr lang="en-IN" sz="2800" b="1" dirty="0" smtClean="0"/>
              <a:t>Excludable good</a:t>
            </a:r>
            <a:r>
              <a:rPr lang="en-IN" sz="2800" dirty="0" smtClean="0"/>
              <a:t>: </a:t>
            </a:r>
          </a:p>
          <a:p>
            <a:pPr lvl="1">
              <a:buClr>
                <a:schemeClr val="tx1"/>
              </a:buClr>
            </a:pPr>
            <a:r>
              <a:rPr lang="en-IN" sz="2400" dirty="0" smtClean="0"/>
              <a:t>whose consumption can be prevented. E.g. rental accommodations </a:t>
            </a:r>
          </a:p>
          <a:p>
            <a:pPr>
              <a:buClr>
                <a:schemeClr val="tx1"/>
              </a:buClr>
            </a:pPr>
            <a:r>
              <a:rPr lang="en-IN" sz="2800" dirty="0" smtClean="0"/>
              <a:t> </a:t>
            </a:r>
            <a:r>
              <a:rPr lang="en-IN" sz="2800" b="1" dirty="0" smtClean="0"/>
              <a:t>Non-excludable good</a:t>
            </a:r>
            <a:r>
              <a:rPr lang="en-IN" sz="2800" dirty="0" smtClean="0"/>
              <a:t>: </a:t>
            </a:r>
          </a:p>
          <a:p>
            <a:pPr lvl="1">
              <a:buClr>
                <a:schemeClr val="tx1"/>
              </a:buClr>
            </a:pPr>
            <a:r>
              <a:rPr lang="en-IN" sz="2400" dirty="0" smtClean="0"/>
              <a:t>it is not possible to prevent an individual from enjoying the benefits of it. Examples: Water flowing in a river,, fresh air. </a:t>
            </a:r>
          </a:p>
          <a:p>
            <a:pPr>
              <a:buClr>
                <a:schemeClr val="tx1"/>
              </a:buClr>
            </a:pPr>
            <a:r>
              <a:rPr lang="en-IN" sz="2800" dirty="0" smtClean="0"/>
              <a:t> </a:t>
            </a:r>
            <a:r>
              <a:rPr lang="en-IN" sz="2800" b="1" dirty="0" smtClean="0"/>
              <a:t>Public good: </a:t>
            </a:r>
          </a:p>
          <a:p>
            <a:pPr lvl="1">
              <a:buClr>
                <a:schemeClr val="tx1"/>
              </a:buClr>
            </a:pPr>
            <a:r>
              <a:rPr lang="en-IN" sz="2400" dirty="0" smtClean="0"/>
              <a:t>goods that are non-excludable as well as non-rival. </a:t>
            </a:r>
          </a:p>
          <a:p>
            <a:pPr lvl="1">
              <a:buClr>
                <a:schemeClr val="tx1"/>
              </a:buClr>
            </a:pPr>
            <a:r>
              <a:rPr lang="en-IN" sz="2400" dirty="0" smtClean="0"/>
              <a:t>It is not possible to exclude individuals from the consumption of such goods. </a:t>
            </a:r>
          </a:p>
          <a:p>
            <a:pPr>
              <a:buClr>
                <a:schemeClr val="tx1"/>
              </a:buClr>
            </a:pPr>
            <a:r>
              <a:rPr lang="en-IN" sz="2800" dirty="0" smtClean="0"/>
              <a:t> </a:t>
            </a:r>
            <a:r>
              <a:rPr lang="en-IN" sz="2800" b="1" dirty="0" smtClean="0"/>
              <a:t>Private good: </a:t>
            </a:r>
          </a:p>
          <a:p>
            <a:pPr lvl="1">
              <a:buClr>
                <a:schemeClr val="tx1"/>
              </a:buClr>
            </a:pPr>
            <a:r>
              <a:rPr lang="en-IN" sz="2400" dirty="0" smtClean="0"/>
              <a:t>goods that are both excludable and rival. </a:t>
            </a:r>
          </a:p>
          <a:p>
            <a:pPr lvl="1">
              <a:buClr>
                <a:schemeClr val="tx1"/>
              </a:buClr>
            </a:pPr>
            <a:r>
              <a:rPr lang="en-IN" sz="2400" dirty="0" smtClean="0"/>
              <a:t>Example: Car owned by an individual. </a:t>
            </a:r>
          </a:p>
          <a:p>
            <a:endParaRPr lang="en-IN" sz="3200" dirty="0" smtClean="0"/>
          </a:p>
          <a:p>
            <a:pPr marL="381000" marR="0" lvl="0" indent="-248355" algn="l">
              <a:lnSpc>
                <a:spcPct val="120089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ct val="167264"/>
              <a:buNone/>
            </a:pPr>
            <a:endParaRPr lang="en-US" sz="3200" dirty="0">
              <a:solidFill>
                <a:srgbClr val="FFFFFF"/>
              </a:solidFill>
              <a:latin typeface="Arial"/>
              <a:ea typeface="Arial"/>
              <a:cs typeface="Arial"/>
              <a:sym typeface="Arial"/>
            </a:endParaRPr>
          </a:p>
        </p:txBody>
      </p:sp>
    </p:spTree>
  </p:cSld>
  <p:clrMapOvr>
    <a:masterClrMapping/>
  </p:clrMapOvr>
  <p:transition spd="slow">
    <p:cut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8" grpId="0" build="p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" name="Shape 35"/>
          <p:cNvSpPr/>
          <p:nvPr/>
        </p:nvSpPr>
        <p:spPr>
          <a:xfrm>
            <a:off x="0" y="1269975"/>
            <a:ext cx="10160000" cy="169325"/>
          </a:xfrm>
          <a:prstGeom prst="rect">
            <a:avLst/>
          </a:prstGeom>
          <a:blipFill>
            <a:blip r:embed="rId3"/>
            <a:stretch>
              <a:fillRect/>
            </a:stretch>
          </a:blipFill>
        </p:spPr>
      </p:sp>
      <p:sp>
        <p:nvSpPr>
          <p:cNvPr id="36" name="Shape 36"/>
          <p:cNvSpPr txBox="1">
            <a:spLocks noGrp="1"/>
          </p:cNvSpPr>
          <p:nvPr>
            <p:ph type="title" idx="4294967295"/>
          </p:nvPr>
        </p:nvSpPr>
        <p:spPr>
          <a:xfrm>
            <a:off x="1063156" y="50800"/>
            <a:ext cx="8509000" cy="1244600"/>
          </a:xfrm>
          <a:prstGeom prst="rect">
            <a:avLst/>
          </a:prstGeom>
        </p:spPr>
        <p:txBody>
          <a:bodyPr lIns="38100" tIns="38100" rIns="38100" bIns="38100" anchor="ctr" anchorCtr="0">
            <a:noAutofit/>
          </a:bodyPr>
          <a:lstStyle/>
          <a:p>
            <a:pPr marL="0" marR="0" indent="0" algn="ctr">
              <a:lnSpc>
                <a:spcPct val="119886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4888" dirty="0" smtClean="0">
                <a:solidFill>
                  <a:srgbClr val="FFFFFF"/>
                </a:solidFill>
                <a:latin typeface="Arial"/>
                <a:ea typeface="Arial"/>
                <a:cs typeface="Arial"/>
                <a:sym typeface="Arial"/>
              </a:rPr>
              <a:t>Types of Goods</a:t>
            </a:r>
            <a:endParaRPr lang="en-US" sz="4888" dirty="0">
              <a:solidFill>
                <a:srgbClr val="FFFFFF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38" name="Shape 38"/>
          <p:cNvSpPr txBox="1">
            <a:spLocks noGrp="1"/>
          </p:cNvSpPr>
          <p:nvPr>
            <p:ph type="body" idx="4294967295"/>
          </p:nvPr>
        </p:nvSpPr>
        <p:spPr>
          <a:xfrm>
            <a:off x="244929" y="1371595"/>
            <a:ext cx="9915072" cy="5285692"/>
          </a:xfrm>
          <a:prstGeom prst="rect">
            <a:avLst/>
          </a:prstGeom>
        </p:spPr>
        <p:txBody>
          <a:bodyPr lIns="38100" tIns="38100" rIns="38100" bIns="38100" anchor="t" anchorCtr="0">
            <a:noAutofit/>
          </a:bodyPr>
          <a:lstStyle/>
          <a:p>
            <a:pPr>
              <a:buNone/>
            </a:pPr>
            <a:r>
              <a:rPr lang="en-IN" sz="2800" b="1" dirty="0" smtClean="0">
                <a:solidFill>
                  <a:srgbClr val="FFFF00"/>
                </a:solidFill>
              </a:rPr>
              <a:t>Economic goods and free goods: </a:t>
            </a:r>
            <a:r>
              <a:rPr lang="en-IN" sz="2800" b="1" dirty="0" smtClean="0"/>
              <a:t>	</a:t>
            </a:r>
            <a:endParaRPr lang="en-IN" sz="2800" dirty="0" smtClean="0"/>
          </a:p>
          <a:p>
            <a:pPr>
              <a:buClr>
                <a:schemeClr val="tx1"/>
              </a:buClr>
            </a:pPr>
            <a:r>
              <a:rPr lang="en-IN" sz="3200" b="1" dirty="0" smtClean="0"/>
              <a:t>Free goods</a:t>
            </a:r>
          </a:p>
          <a:p>
            <a:pPr lvl="1">
              <a:buClr>
                <a:schemeClr val="tx1"/>
              </a:buClr>
              <a:buNone/>
            </a:pPr>
            <a:r>
              <a:rPr lang="en-IN" sz="2800" dirty="0" smtClean="0"/>
              <a:t> Those goods that exist in plenty</a:t>
            </a:r>
          </a:p>
          <a:p>
            <a:pPr lvl="1">
              <a:buClr>
                <a:schemeClr val="tx1"/>
              </a:buClr>
              <a:buNone/>
            </a:pPr>
            <a:r>
              <a:rPr lang="en-IN" sz="2800" dirty="0" smtClean="0"/>
              <a:t>One can have as much of them as one can without any payment.</a:t>
            </a:r>
          </a:p>
          <a:p>
            <a:pPr lvl="1">
              <a:buClr>
                <a:schemeClr val="tx1"/>
              </a:buClr>
              <a:buNone/>
            </a:pPr>
            <a:r>
              <a:rPr lang="en-IN" sz="2800" dirty="0" smtClean="0"/>
              <a:t> e.g., air, sunshine, etc. </a:t>
            </a:r>
          </a:p>
          <a:p>
            <a:pPr>
              <a:buClr>
                <a:schemeClr val="tx1"/>
              </a:buClr>
              <a:buNone/>
            </a:pPr>
            <a:r>
              <a:rPr lang="en-IN" sz="3200" dirty="0" smtClean="0"/>
              <a:t> </a:t>
            </a:r>
            <a:r>
              <a:rPr lang="en-IN" sz="3200" b="1" dirty="0" smtClean="0"/>
              <a:t>Economic goods</a:t>
            </a:r>
          </a:p>
          <a:p>
            <a:pPr lvl="1">
              <a:buClr>
                <a:schemeClr val="tx1"/>
              </a:buClr>
              <a:buNone/>
            </a:pPr>
            <a:r>
              <a:rPr lang="en-IN" sz="2800" dirty="0" smtClean="0"/>
              <a:t>Those goods which are scarce and which can be obtained only after making payment for them.  </a:t>
            </a:r>
          </a:p>
          <a:p>
            <a:pPr lvl="1">
              <a:buClr>
                <a:schemeClr val="tx1"/>
              </a:buClr>
              <a:buNone/>
            </a:pPr>
            <a:r>
              <a:rPr lang="en-IN" sz="2800" dirty="0" smtClean="0"/>
              <a:t>Most of the things a man needs to satisfy his wants fall in this group. </a:t>
            </a:r>
            <a:endParaRPr lang="en-IN" sz="2600" dirty="0" smtClean="0"/>
          </a:p>
          <a:p>
            <a:endParaRPr lang="en-IN" sz="2800" dirty="0" smtClean="0"/>
          </a:p>
          <a:p>
            <a:pPr marL="381000" marR="0" lvl="0" indent="-248355" algn="l">
              <a:lnSpc>
                <a:spcPct val="120089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ct val="167264"/>
              <a:buNone/>
            </a:pPr>
            <a:endParaRPr lang="en-US" sz="2800" dirty="0">
              <a:solidFill>
                <a:srgbClr val="FFFFFF"/>
              </a:solidFill>
              <a:latin typeface="Arial"/>
              <a:ea typeface="Arial"/>
              <a:cs typeface="Arial"/>
              <a:sym typeface="Arial"/>
            </a:endParaRPr>
          </a:p>
        </p:txBody>
      </p:sp>
    </p:spTree>
  </p:cSld>
  <p:clrMapOvr>
    <a:masterClrMapping/>
  </p:clrMapOvr>
  <p:transition spd="slow">
    <p:cut/>
  </p:transition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" name="Shape 35"/>
          <p:cNvSpPr/>
          <p:nvPr/>
        </p:nvSpPr>
        <p:spPr>
          <a:xfrm>
            <a:off x="0" y="1269975"/>
            <a:ext cx="10160000" cy="169325"/>
          </a:xfrm>
          <a:prstGeom prst="rect">
            <a:avLst/>
          </a:prstGeom>
          <a:blipFill>
            <a:blip r:embed="rId3"/>
            <a:stretch>
              <a:fillRect/>
            </a:stretch>
          </a:blipFill>
        </p:spPr>
      </p:sp>
      <p:sp>
        <p:nvSpPr>
          <p:cNvPr id="36" name="Shape 36"/>
          <p:cNvSpPr txBox="1">
            <a:spLocks noGrp="1"/>
          </p:cNvSpPr>
          <p:nvPr>
            <p:ph type="title" idx="4294967295"/>
          </p:nvPr>
        </p:nvSpPr>
        <p:spPr>
          <a:xfrm>
            <a:off x="1063156" y="50800"/>
            <a:ext cx="8509000" cy="1244600"/>
          </a:xfrm>
          <a:prstGeom prst="rect">
            <a:avLst/>
          </a:prstGeom>
        </p:spPr>
        <p:txBody>
          <a:bodyPr lIns="38100" tIns="38100" rIns="38100" bIns="38100" anchor="ctr" anchorCtr="0">
            <a:noAutofit/>
          </a:bodyPr>
          <a:lstStyle/>
          <a:p>
            <a:pPr marL="0" marR="0" indent="0" algn="ctr">
              <a:lnSpc>
                <a:spcPct val="119886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4888" dirty="0" smtClean="0">
                <a:solidFill>
                  <a:srgbClr val="FFFFFF"/>
                </a:solidFill>
                <a:latin typeface="Arial"/>
                <a:ea typeface="Arial"/>
                <a:cs typeface="Arial"/>
                <a:sym typeface="Arial"/>
              </a:rPr>
              <a:t>Types of Goods</a:t>
            </a:r>
            <a:endParaRPr lang="en-US" sz="4888" dirty="0">
              <a:solidFill>
                <a:srgbClr val="FFFFFF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38" name="Shape 38"/>
          <p:cNvSpPr txBox="1">
            <a:spLocks noGrp="1"/>
          </p:cNvSpPr>
          <p:nvPr>
            <p:ph type="body" idx="4294967295"/>
          </p:nvPr>
        </p:nvSpPr>
        <p:spPr>
          <a:xfrm>
            <a:off x="244929" y="1371595"/>
            <a:ext cx="9915072" cy="5285692"/>
          </a:xfrm>
          <a:prstGeom prst="rect">
            <a:avLst/>
          </a:prstGeom>
        </p:spPr>
        <p:txBody>
          <a:bodyPr lIns="38100" tIns="38100" rIns="38100" bIns="38100" anchor="t" anchorCtr="0">
            <a:noAutofit/>
          </a:bodyPr>
          <a:lstStyle/>
          <a:p>
            <a:pPr indent="0">
              <a:buNone/>
            </a:pPr>
            <a:r>
              <a:rPr lang="en-IN" sz="2400" b="1" dirty="0" smtClean="0">
                <a:solidFill>
                  <a:srgbClr val="FFFF00"/>
                </a:solidFill>
              </a:rPr>
              <a:t>Consumption goods and capital goods </a:t>
            </a:r>
            <a:r>
              <a:rPr lang="en-IN" sz="2400" dirty="0" err="1" smtClean="0">
                <a:solidFill>
                  <a:srgbClr val="FFFF00"/>
                </a:solidFill>
              </a:rPr>
              <a:t>Goods</a:t>
            </a:r>
            <a:r>
              <a:rPr lang="en-IN" sz="2400" dirty="0" smtClean="0">
                <a:solidFill>
                  <a:srgbClr val="FFFF00"/>
                </a:solidFill>
              </a:rPr>
              <a:t> can also be classified as consumption goods and capital goods .</a:t>
            </a:r>
          </a:p>
          <a:p>
            <a:pPr>
              <a:buClr>
                <a:schemeClr val="tx1"/>
              </a:buClr>
            </a:pPr>
            <a:r>
              <a:rPr lang="en-IN" sz="2400" dirty="0" smtClean="0"/>
              <a:t> </a:t>
            </a:r>
            <a:r>
              <a:rPr lang="en-IN" sz="2400" b="1" dirty="0" smtClean="0"/>
              <a:t>Consumption goods </a:t>
            </a:r>
            <a:r>
              <a:rPr lang="en-IN" sz="2400" dirty="0" smtClean="0"/>
              <a:t>are those goods which yield satisfaction directly. </a:t>
            </a:r>
          </a:p>
          <a:p>
            <a:pPr lvl="1">
              <a:buClr>
                <a:schemeClr val="tx1"/>
              </a:buClr>
            </a:pPr>
            <a:r>
              <a:rPr lang="en-IN" sz="2200" dirty="0" smtClean="0"/>
              <a:t>They are used by the consumers to satisfy their wants directly, e.g., food, clothing, pen, ink, etc.. They are also called goods of the first order.</a:t>
            </a:r>
          </a:p>
          <a:p>
            <a:pPr>
              <a:buClr>
                <a:schemeClr val="tx1"/>
              </a:buClr>
            </a:pPr>
            <a:r>
              <a:rPr lang="en-IN" sz="2400" dirty="0" smtClean="0"/>
              <a:t> </a:t>
            </a:r>
            <a:r>
              <a:rPr lang="en-IN" sz="2400" b="1" dirty="0" smtClean="0"/>
              <a:t>Capita goods </a:t>
            </a:r>
            <a:r>
              <a:rPr lang="en-IN" sz="2400" dirty="0" smtClean="0"/>
              <a:t> are those goods which help us to produce other goods, </a:t>
            </a:r>
          </a:p>
          <a:p>
            <a:pPr lvl="1">
              <a:buClr>
                <a:schemeClr val="tx1"/>
              </a:buClr>
            </a:pPr>
            <a:r>
              <a:rPr lang="en-IN" sz="2200" dirty="0" smtClean="0"/>
              <a:t>For example, tools, machines, etc. They are also called </a:t>
            </a:r>
            <a:r>
              <a:rPr lang="en-IN" sz="2200" b="1" dirty="0" smtClean="0"/>
              <a:t>Producers’ goods or Goods of Second Order.</a:t>
            </a:r>
            <a:endParaRPr lang="en-IN" sz="2200" dirty="0" smtClean="0"/>
          </a:p>
          <a:p>
            <a:pPr lvl="1">
              <a:buClr>
                <a:schemeClr val="tx1"/>
              </a:buClr>
            </a:pPr>
            <a:r>
              <a:rPr lang="en-IN" sz="2200" dirty="0" smtClean="0"/>
              <a:t>They satisfy wants only indirectly, because they help in producing goods which in turn satisfy our wants directly.</a:t>
            </a:r>
          </a:p>
          <a:p>
            <a:pPr>
              <a:buClr>
                <a:schemeClr val="tx1"/>
              </a:buClr>
            </a:pPr>
            <a:r>
              <a:rPr lang="en-IN" sz="2400" dirty="0" smtClean="0"/>
              <a:t> </a:t>
            </a:r>
            <a:r>
              <a:rPr lang="en-IN" sz="2400" b="1" dirty="0" smtClean="0"/>
              <a:t>Intermediate goods </a:t>
            </a:r>
            <a:r>
              <a:rPr lang="en-IN" sz="2400" dirty="0" smtClean="0"/>
              <a:t>are goods which are in between the consumption goods and capital goods. </a:t>
            </a:r>
          </a:p>
          <a:p>
            <a:pPr lvl="1">
              <a:buClr>
                <a:schemeClr val="tx1"/>
              </a:buClr>
            </a:pPr>
            <a:r>
              <a:rPr lang="en-IN" sz="2200" dirty="0" smtClean="0"/>
              <a:t>They are the raw materials used in the production of the final consumption goods. </a:t>
            </a:r>
          </a:p>
          <a:p>
            <a:pPr lvl="1">
              <a:buClr>
                <a:schemeClr val="tx1"/>
              </a:buClr>
            </a:pPr>
            <a:r>
              <a:rPr lang="en-IN" sz="2200" dirty="0" smtClean="0"/>
              <a:t>For example, milk as a raw material is used to prepare </a:t>
            </a:r>
            <a:r>
              <a:rPr lang="en-IN" sz="2200" dirty="0" err="1" smtClean="0"/>
              <a:t>Paneer</a:t>
            </a:r>
            <a:r>
              <a:rPr lang="en-IN" sz="2200" dirty="0" smtClean="0"/>
              <a:t>, butter, etc.</a:t>
            </a:r>
          </a:p>
          <a:p>
            <a:pPr>
              <a:buNone/>
            </a:pPr>
            <a:endParaRPr lang="en-IN" sz="2400" dirty="0" smtClean="0"/>
          </a:p>
          <a:p>
            <a:endParaRPr lang="en-IN" sz="2400" dirty="0" smtClean="0"/>
          </a:p>
          <a:p>
            <a:pPr marL="381000" marR="0" lvl="0" indent="-248355" algn="l">
              <a:lnSpc>
                <a:spcPct val="120089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ct val="167264"/>
              <a:buNone/>
            </a:pPr>
            <a:endParaRPr lang="en-US" sz="2400" dirty="0">
              <a:solidFill>
                <a:srgbClr val="FFFFFF"/>
              </a:solidFill>
              <a:latin typeface="Arial"/>
              <a:ea typeface="Arial"/>
              <a:cs typeface="Arial"/>
              <a:sym typeface="Arial"/>
            </a:endParaRPr>
          </a:p>
        </p:txBody>
      </p:sp>
    </p:spTree>
  </p:cSld>
  <p:clrMapOvr>
    <a:masterClrMapping/>
  </p:clrMapOvr>
  <p:transition spd="slow">
    <p:cut/>
  </p:transition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" name="Shape 35"/>
          <p:cNvSpPr/>
          <p:nvPr/>
        </p:nvSpPr>
        <p:spPr>
          <a:xfrm>
            <a:off x="0" y="1269975"/>
            <a:ext cx="10160000" cy="169325"/>
          </a:xfrm>
          <a:prstGeom prst="rect">
            <a:avLst/>
          </a:prstGeom>
          <a:blipFill>
            <a:blip r:embed="rId3"/>
            <a:stretch>
              <a:fillRect/>
            </a:stretch>
          </a:blipFill>
        </p:spPr>
      </p:sp>
      <p:sp>
        <p:nvSpPr>
          <p:cNvPr id="36" name="Shape 36"/>
          <p:cNvSpPr txBox="1">
            <a:spLocks noGrp="1"/>
          </p:cNvSpPr>
          <p:nvPr>
            <p:ph type="title" idx="4294967295"/>
          </p:nvPr>
        </p:nvSpPr>
        <p:spPr>
          <a:xfrm>
            <a:off x="1063156" y="50800"/>
            <a:ext cx="8509000" cy="1244600"/>
          </a:xfrm>
          <a:prstGeom prst="rect">
            <a:avLst/>
          </a:prstGeom>
        </p:spPr>
        <p:txBody>
          <a:bodyPr lIns="38100" tIns="38100" rIns="38100" bIns="38100" anchor="ctr" anchorCtr="0">
            <a:noAutofit/>
          </a:bodyPr>
          <a:lstStyle/>
          <a:p>
            <a:pPr marL="0" marR="0" indent="0" algn="ctr">
              <a:lnSpc>
                <a:spcPct val="119886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4888" dirty="0" smtClean="0">
                <a:solidFill>
                  <a:srgbClr val="FFFFFF"/>
                </a:solidFill>
                <a:latin typeface="Arial"/>
                <a:ea typeface="Arial"/>
                <a:cs typeface="Arial"/>
                <a:sym typeface="Arial"/>
              </a:rPr>
              <a:t>Types of Goods</a:t>
            </a:r>
            <a:endParaRPr lang="en-US" sz="4888" dirty="0">
              <a:solidFill>
                <a:srgbClr val="FFFFFF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38" name="Shape 38"/>
          <p:cNvSpPr txBox="1">
            <a:spLocks noGrp="1"/>
          </p:cNvSpPr>
          <p:nvPr>
            <p:ph type="body" idx="4294967295"/>
          </p:nvPr>
        </p:nvSpPr>
        <p:spPr>
          <a:xfrm>
            <a:off x="244929" y="1371595"/>
            <a:ext cx="9915072" cy="5285692"/>
          </a:xfrm>
          <a:prstGeom prst="rect">
            <a:avLst/>
          </a:prstGeom>
        </p:spPr>
        <p:txBody>
          <a:bodyPr lIns="38100" tIns="38100" rIns="38100" bIns="38100" anchor="t" anchorCtr="0">
            <a:noAutofit/>
          </a:bodyPr>
          <a:lstStyle/>
          <a:p>
            <a:pPr>
              <a:buClr>
                <a:schemeClr val="tx1"/>
              </a:buClr>
            </a:pPr>
            <a:r>
              <a:rPr lang="en-IN" sz="2000" b="1" dirty="0" smtClean="0"/>
              <a:t>Material goods. </a:t>
            </a:r>
            <a:r>
              <a:rPr lang="en-IN" sz="2000" dirty="0" smtClean="0"/>
              <a:t>The example of material goods are land, buildings, cash, etc.</a:t>
            </a:r>
          </a:p>
          <a:p>
            <a:pPr>
              <a:buClr>
                <a:schemeClr val="tx1"/>
              </a:buClr>
            </a:pPr>
            <a:r>
              <a:rPr lang="en-IN" sz="2000" dirty="0" smtClean="0"/>
              <a:t> </a:t>
            </a:r>
            <a:r>
              <a:rPr lang="en-IN" sz="2000" b="1" dirty="0" smtClean="0"/>
              <a:t>Non-material goods : Various kinds services . </a:t>
            </a:r>
          </a:p>
          <a:p>
            <a:pPr lvl="1">
              <a:buClr>
                <a:schemeClr val="tx1"/>
              </a:buClr>
            </a:pPr>
            <a:r>
              <a:rPr lang="en-IN" sz="1800" dirty="0" smtClean="0"/>
              <a:t>They are not tangible but and can be transferred. For example, The goodwill of a business. </a:t>
            </a:r>
            <a:r>
              <a:rPr lang="en-IN" sz="2000" i="1" dirty="0" smtClean="0"/>
              <a:t> </a:t>
            </a:r>
            <a:endParaRPr lang="en-IN" sz="2000" dirty="0" smtClean="0"/>
          </a:p>
          <a:p>
            <a:pPr>
              <a:buClr>
                <a:schemeClr val="tx1"/>
              </a:buClr>
            </a:pPr>
            <a:r>
              <a:rPr lang="en-IN" sz="2000" b="1" dirty="0" smtClean="0"/>
              <a:t>Transferable and non-transferable goods </a:t>
            </a:r>
          </a:p>
          <a:p>
            <a:pPr lvl="1">
              <a:buClr>
                <a:schemeClr val="tx1"/>
              </a:buClr>
            </a:pPr>
            <a:r>
              <a:rPr lang="en-IN" sz="1800" dirty="0" smtClean="0"/>
              <a:t>Most material can be transferred to other and thus their ownership can be changed. </a:t>
            </a:r>
          </a:p>
          <a:p>
            <a:pPr lvl="1">
              <a:buClr>
                <a:schemeClr val="tx1"/>
              </a:buClr>
            </a:pPr>
            <a:r>
              <a:rPr lang="en-IN" sz="1800" dirty="0" smtClean="0"/>
              <a:t>e.g. land, building, etc.</a:t>
            </a:r>
          </a:p>
          <a:p>
            <a:pPr>
              <a:buClr>
                <a:schemeClr val="tx1"/>
              </a:buClr>
            </a:pPr>
            <a:r>
              <a:rPr lang="en-IN" sz="2000" dirty="0" smtClean="0"/>
              <a:t>Non-transferable goods </a:t>
            </a:r>
          </a:p>
          <a:p>
            <a:pPr lvl="1">
              <a:buClr>
                <a:schemeClr val="tx1"/>
              </a:buClr>
            </a:pPr>
            <a:r>
              <a:rPr lang="en-IN" sz="1800" dirty="0" smtClean="0"/>
              <a:t>which are non-tangible and can not be transferred to other like skill, intelligence, etc. </a:t>
            </a:r>
          </a:p>
          <a:p>
            <a:pPr>
              <a:buClr>
                <a:schemeClr val="tx1"/>
              </a:buClr>
            </a:pPr>
            <a:r>
              <a:rPr lang="en-IN" sz="2000" dirty="0" smtClean="0"/>
              <a:t> </a:t>
            </a:r>
            <a:r>
              <a:rPr lang="en-IN" sz="2000" b="1" dirty="0" smtClean="0"/>
              <a:t>Personal and Impersonal goods</a:t>
            </a:r>
            <a:r>
              <a:rPr lang="en-IN" sz="2000" dirty="0" smtClean="0"/>
              <a:t>. </a:t>
            </a:r>
          </a:p>
          <a:p>
            <a:pPr lvl="1">
              <a:buClr>
                <a:schemeClr val="tx1"/>
              </a:buClr>
            </a:pPr>
            <a:r>
              <a:rPr lang="en-IN" sz="1800" dirty="0" smtClean="0"/>
              <a:t>Personal goods refer to the personal qualities of a person, </a:t>
            </a:r>
          </a:p>
          <a:p>
            <a:pPr lvl="1">
              <a:buClr>
                <a:schemeClr val="tx1"/>
              </a:buClr>
            </a:pPr>
            <a:r>
              <a:rPr lang="en-IN" sz="1800" dirty="0" smtClean="0"/>
              <a:t>e.g., his ability and skill. They are non-material and exist inside him. They are also called internal goods.</a:t>
            </a:r>
          </a:p>
          <a:p>
            <a:pPr>
              <a:buClr>
                <a:schemeClr val="tx1"/>
              </a:buClr>
            </a:pPr>
            <a:r>
              <a:rPr lang="en-IN" sz="2000" dirty="0" smtClean="0"/>
              <a:t> </a:t>
            </a:r>
            <a:r>
              <a:rPr lang="en-IN" sz="2000" b="1" dirty="0" smtClean="0"/>
              <a:t>Impersonal goods </a:t>
            </a:r>
          </a:p>
          <a:p>
            <a:pPr lvl="1">
              <a:buClr>
                <a:schemeClr val="tx1"/>
              </a:buClr>
            </a:pPr>
            <a:r>
              <a:rPr lang="en-IN" sz="1800" dirty="0" smtClean="0"/>
              <a:t>Those goods that are not personal. They are external and lie outside a person.,</a:t>
            </a:r>
          </a:p>
          <a:p>
            <a:pPr lvl="1">
              <a:buClr>
                <a:schemeClr val="tx1"/>
              </a:buClr>
            </a:pPr>
            <a:r>
              <a:rPr lang="en-IN" sz="1800" dirty="0" smtClean="0"/>
              <a:t>e.g. land , building, etc. These are also called  external goods.</a:t>
            </a:r>
          </a:p>
          <a:p>
            <a:pPr indent="0">
              <a:buNone/>
            </a:pPr>
            <a:endParaRPr lang="en-IN" sz="2000" dirty="0" smtClean="0"/>
          </a:p>
          <a:p>
            <a:pPr>
              <a:buNone/>
            </a:pPr>
            <a:endParaRPr lang="en-IN" sz="2000" dirty="0" smtClean="0"/>
          </a:p>
          <a:p>
            <a:endParaRPr lang="en-IN" sz="2000" dirty="0" smtClean="0"/>
          </a:p>
          <a:p>
            <a:pPr marL="381000" marR="0" lvl="0" indent="-248355" algn="l">
              <a:lnSpc>
                <a:spcPct val="120089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ct val="167264"/>
              <a:buNone/>
            </a:pPr>
            <a:endParaRPr lang="en-US" sz="2000" dirty="0">
              <a:solidFill>
                <a:srgbClr val="FFFFFF"/>
              </a:solidFill>
              <a:latin typeface="Arial"/>
              <a:ea typeface="Arial"/>
              <a:cs typeface="Arial"/>
              <a:sym typeface="Arial"/>
            </a:endParaRPr>
          </a:p>
        </p:txBody>
      </p:sp>
    </p:spTree>
  </p:cSld>
  <p:clrMapOvr>
    <a:masterClrMapping/>
  </p:clrMapOvr>
  <p:transition spd="slow">
    <p:cut/>
  </p:transition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Flow">
  <a:themeElements>
    <a:clrScheme name="Flow">
      <a:dk1>
        <a:sysClr val="windowText" lastClr="000000"/>
      </a:dk1>
      <a:lt1>
        <a:sysClr val="window" lastClr="FFFFFF"/>
      </a:lt1>
      <a:dk2>
        <a:srgbClr val="04617B"/>
      </a:dk2>
      <a:lt2>
        <a:srgbClr val="DBF5F9"/>
      </a:lt2>
      <a:accent1>
        <a:srgbClr val="0F6FC6"/>
      </a:accent1>
      <a:accent2>
        <a:srgbClr val="009DD9"/>
      </a:accent2>
      <a:accent3>
        <a:srgbClr val="0BD0D9"/>
      </a:accent3>
      <a:accent4>
        <a:srgbClr val="10CF9B"/>
      </a:accent4>
      <a:accent5>
        <a:srgbClr val="7CCA62"/>
      </a:accent5>
      <a:accent6>
        <a:srgbClr val="A5C249"/>
      </a:accent6>
      <a:hlink>
        <a:srgbClr val="E2D700"/>
      </a:hlink>
      <a:folHlink>
        <a:srgbClr val="85DFD0"/>
      </a:folHlink>
    </a:clrScheme>
    <a:fontScheme name="Flow">
      <a:majorFont>
        <a:latin typeface="Calibri"/>
        <a:ea typeface=""/>
        <a:cs typeface=""/>
        <a:font script="Jpan" typeface="ＭＳ Ｐゴシック"/>
        <a:font script="Hang" typeface="HY중고딕"/>
        <a:font script="Hans" typeface="隶书"/>
        <a:font script="Hant" typeface="微軟正黑體"/>
        <a:font script="Arab" typeface="Traditional Arabic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Constantia"/>
        <a:ea typeface=""/>
        <a:cs typeface=""/>
        <a:font script="Jpan" typeface="HGP明朝E"/>
        <a:font script="Hang" typeface="HY신명조"/>
        <a:font script="Hans" typeface="宋体"/>
        <a:font script="Hant" typeface="新細明體"/>
        <a:font script="Arab" typeface="Majalla UI"/>
        <a:font script="Hebr" typeface="David"/>
        <a:font script="Thai" typeface="Browall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Flow">
      <a:fillStyleLst>
        <a:solidFill>
          <a:schemeClr val="phClr"/>
        </a:solidFill>
        <a:gradFill rotWithShape="1">
          <a:gsLst>
            <a:gs pos="0">
              <a:schemeClr val="phClr">
                <a:tint val="70000"/>
                <a:satMod val="130000"/>
              </a:schemeClr>
            </a:gs>
            <a:gs pos="43000">
              <a:schemeClr val="phClr">
                <a:tint val="44000"/>
                <a:satMod val="165000"/>
              </a:schemeClr>
            </a:gs>
            <a:gs pos="93000">
              <a:schemeClr val="phClr">
                <a:tint val="15000"/>
                <a:satMod val="165000"/>
              </a:schemeClr>
            </a:gs>
            <a:gs pos="100000">
              <a:schemeClr val="phClr">
                <a:tint val="5000"/>
                <a:satMod val="250000"/>
              </a:schemeClr>
            </a:gs>
          </a:gsLst>
          <a:path path="circle">
            <a:fillToRect l="50000" t="130000" r="50000" b="-30000"/>
          </a:path>
        </a:gradFill>
        <a:gradFill rotWithShape="1">
          <a:gsLst>
            <a:gs pos="0">
              <a:schemeClr val="phClr">
                <a:tint val="98000"/>
                <a:shade val="25000"/>
                <a:satMod val="250000"/>
              </a:schemeClr>
            </a:gs>
            <a:gs pos="68000">
              <a:schemeClr val="phClr">
                <a:tint val="86000"/>
                <a:satMod val="115000"/>
              </a:schemeClr>
            </a:gs>
            <a:gs pos="100000">
              <a:schemeClr val="phClr">
                <a:tint val="50000"/>
                <a:satMod val="150000"/>
              </a:schemeClr>
            </a:gs>
          </a:gsLst>
          <a:path path="circle">
            <a:fillToRect l="50000" t="130000" r="50000" b="-30000"/>
          </a:path>
        </a:gradFill>
      </a:fillStyleLst>
      <a:lnStyleLst>
        <a:ln w="9525" cap="flat" cmpd="sng" algn="ctr">
          <a:solidFill>
            <a:schemeClr val="phClr">
              <a:shade val="50000"/>
              <a:satMod val="103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  <a:scene3d>
            <a:camera prst="orthographicFront" fov="0">
              <a:rot lat="0" lon="0" rev="0"/>
            </a:camera>
            <a:lightRig rig="glow" dir="tl">
              <a:rot lat="0" lon="0" rev="900000"/>
            </a:lightRig>
          </a:scene3d>
          <a:sp3d prstMaterial="powder">
            <a:bevelT w="25400" h="381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80000"/>
                <a:satMod val="400000"/>
              </a:schemeClr>
            </a:gs>
            <a:gs pos="25000">
              <a:schemeClr val="phClr">
                <a:tint val="83000"/>
                <a:satMod val="320000"/>
              </a:schemeClr>
            </a:gs>
            <a:gs pos="100000">
              <a:schemeClr val="phClr">
                <a:shade val="15000"/>
                <a:satMod val="320000"/>
              </a:schemeClr>
            </a:gs>
          </a:gsLst>
          <a:path path="circle">
            <a:fillToRect l="10000" t="110000" r="10000" b="100000"/>
          </a:path>
        </a:gradFill>
        <a:blipFill>
          <a:blip xmlns:r="http://schemas.openxmlformats.org/officeDocument/2006/relationships" r:embed="rId1">
            <a:duotone>
              <a:schemeClr val="phClr">
                <a:shade val="90000"/>
                <a:satMod val="150000"/>
              </a:schemeClr>
              <a:schemeClr val="phClr">
                <a:tint val="88000"/>
                <a:satMod val="150000"/>
              </a:schemeClr>
            </a:duotone>
          </a:blip>
          <a:tile tx="0" ty="0" sx="65000" sy="65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Flow</Template>
  <TotalTime>205</TotalTime>
  <Words>376</Words>
  <Application>Microsoft Office PowerPoint</Application>
  <PresentationFormat>Custom</PresentationFormat>
  <Paragraphs>123</Paragraphs>
  <Slides>11</Slides>
  <Notes>10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11</vt:i4>
      </vt:variant>
    </vt:vector>
  </HeadingPairs>
  <TitlesOfParts>
    <vt:vector size="12" baseType="lpstr">
      <vt:lpstr>Flow</vt:lpstr>
      <vt:lpstr>Basic Economic Concepts</vt:lpstr>
      <vt:lpstr>Needs and Wants</vt:lpstr>
      <vt:lpstr>Concept of Goods, Services and Products</vt:lpstr>
      <vt:lpstr>Slide 4</vt:lpstr>
      <vt:lpstr>Types of Goods</vt:lpstr>
      <vt:lpstr>Types of Goods</vt:lpstr>
      <vt:lpstr>Types of Goods</vt:lpstr>
      <vt:lpstr>Types of Goods</vt:lpstr>
      <vt:lpstr>Types of Goods</vt:lpstr>
      <vt:lpstr>Types of Goods</vt:lpstr>
      <vt:lpstr>Types of Goods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Basic Economic Concepts</dc:title>
  <dc:creator>Platt, Ashley</dc:creator>
  <cp:lastModifiedBy>My</cp:lastModifiedBy>
  <cp:revision>31</cp:revision>
  <dcterms:modified xsi:type="dcterms:W3CDTF">2020-11-01T12:08:54Z</dcterms:modified>
</cp:coreProperties>
</file>