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87" r:id="rId1"/>
  </p:sldMasterIdLst>
  <p:notesMasterIdLst>
    <p:notesMasterId r:id="rId13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59" d="100"/>
          <a:sy n="59" d="100"/>
        </p:scale>
        <p:origin x="864" y="6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BAA7E5D-FCD1-4FB2-BAE0-0E366F5073C7}" type="datetimeFigureOut">
              <a:rPr lang="en-IN" smtClean="0"/>
              <a:t>08-11-2020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C8CD768-62F1-4C6B-92D2-E5EC285BBD97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00689719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C8CD768-62F1-4C6B-92D2-E5EC285BBD97}" type="slidenum">
              <a:rPr lang="en-IN" smtClean="0"/>
              <a:t>2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50501579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Group 15"/>
          <p:cNvGrpSpPr/>
          <p:nvPr/>
        </p:nvGrpSpPr>
        <p:grpSpPr>
          <a:xfrm>
            <a:off x="0" y="-2373"/>
            <a:ext cx="12192000" cy="6867027"/>
            <a:chOff x="0" y="-2373"/>
            <a:chExt cx="12192000" cy="6867027"/>
          </a:xfrm>
        </p:grpSpPr>
        <p:sp>
          <p:nvSpPr>
            <p:cNvPr id="8" name="Rectangle 7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2000"/>
                    <a:hueMod val="108000"/>
                    <a:satMod val="164000"/>
                    <a:lumMod val="69000"/>
                  </a:schemeClr>
                  <a:schemeClr val="dk2">
                    <a:tint val="96000"/>
                    <a:hueMod val="90000"/>
                    <a:satMod val="130000"/>
                    <a:lumMod val="134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1" name="Oval 10"/>
            <p:cNvSpPr/>
            <p:nvPr/>
          </p:nvSpPr>
          <p:spPr>
            <a:xfrm>
              <a:off x="322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1000"/>
                  </a:schemeClr>
                </a:gs>
                <a:gs pos="75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2" name="Oval 11"/>
            <p:cNvSpPr/>
            <p:nvPr/>
          </p:nvSpPr>
          <p:spPr>
            <a:xfrm>
              <a:off x="175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8000"/>
                  </a:schemeClr>
                </a:gs>
                <a:gs pos="72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Oval 12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7000"/>
                  </a:schemeClr>
                </a:gs>
                <a:gs pos="69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Oval 13"/>
            <p:cNvSpPr/>
            <p:nvPr/>
          </p:nvSpPr>
          <p:spPr>
            <a:xfrm>
              <a:off x="7999412" y="-2373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73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Oval 14"/>
            <p:cNvSpPr/>
            <p:nvPr/>
          </p:nvSpPr>
          <p:spPr>
            <a:xfrm>
              <a:off x="8609012" y="5874054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66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9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54955" y="2099733"/>
            <a:ext cx="8825658" cy="2677648"/>
          </a:xfrm>
        </p:spPr>
        <p:txBody>
          <a:bodyPr anchor="b"/>
          <a:lstStyle>
            <a:lvl1pPr>
              <a:defRPr sz="5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54955" y="4777380"/>
            <a:ext cx="8825658" cy="861420"/>
          </a:xfrm>
        </p:spPr>
        <p:txBody>
          <a:bodyPr anchor="t"/>
          <a:lstStyle>
            <a:lvl1pPr marL="0" indent="0" algn="l">
              <a:buNone/>
              <a:defRPr cap="all">
                <a:solidFill>
                  <a:schemeClr val="accent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 rot="5400000">
            <a:off x="10089390" y="1792223"/>
            <a:ext cx="990599" cy="304799"/>
          </a:xfrm>
        </p:spPr>
        <p:txBody>
          <a:bodyPr anchor="t"/>
          <a:lstStyle>
            <a:lvl1pPr algn="l">
              <a:defRPr b="0" i="0">
                <a:solidFill>
                  <a:schemeClr val="bg1"/>
                </a:solidFill>
              </a:defRPr>
            </a:lvl1pPr>
          </a:lstStyle>
          <a:p>
            <a:fld id="{12241623-A064-4BED-B073-BA4D61433402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 rot="5400000">
            <a:off x="8959592" y="3226820"/>
            <a:ext cx="3859795" cy="304801"/>
          </a:xfrm>
        </p:spPr>
        <p:txBody>
          <a:bodyPr/>
          <a:lstStyle>
            <a:lvl1pPr>
              <a:defRPr b="0" i="0"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351008" y="292608"/>
            <a:ext cx="838199" cy="767687"/>
          </a:xfrm>
        </p:spPr>
        <p:txBody>
          <a:bodyPr/>
          <a:lstStyle>
            <a:lvl1pPr>
              <a:defRPr sz="2800" b="0" i="0">
                <a:latin typeface="+mj-lt"/>
              </a:defRPr>
            </a:lvl1pPr>
          </a:lstStyle>
          <a:p>
            <a:fld id="{FAEF9944-A4F6-4C59-AEBD-678D6480B8EA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5233105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F3E5F3-28EE-488F-BD53-B744C06C3DEC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l"/>
            <a:fld id="{FAEF9944-A4F6-4C59-AEBD-678D6480B8EA}" type="slidenum">
              <a:rPr lang="en-US" smtClean="0"/>
              <a:pPr algn="l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511470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3" name="Group 12"/>
          <p:cNvGrpSpPr/>
          <p:nvPr/>
        </p:nvGrpSpPr>
        <p:grpSpPr>
          <a:xfrm>
            <a:off x="0" y="-2373"/>
            <a:ext cx="12192000" cy="6867027"/>
            <a:chOff x="0" y="-2373"/>
            <a:chExt cx="12192000" cy="6867027"/>
          </a:xfrm>
        </p:grpSpPr>
        <p:sp>
          <p:nvSpPr>
            <p:cNvPr id="11" name="Rectangle 10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2000"/>
                    <a:hueMod val="108000"/>
                    <a:satMod val="164000"/>
                    <a:lumMod val="69000"/>
                  </a:schemeClr>
                  <a:schemeClr val="dk2">
                    <a:tint val="96000"/>
                    <a:hueMod val="90000"/>
                    <a:satMod val="130000"/>
                    <a:lumMod val="134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Oval 13"/>
            <p:cNvSpPr/>
            <p:nvPr/>
          </p:nvSpPr>
          <p:spPr>
            <a:xfrm>
              <a:off x="322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1000"/>
                  </a:schemeClr>
                </a:gs>
                <a:gs pos="75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175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8000"/>
                  </a:schemeClr>
                </a:gs>
                <a:gs pos="72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7000"/>
                  </a:schemeClr>
                </a:gs>
                <a:gs pos="69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7999412" y="-2373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73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Oval 18"/>
            <p:cNvSpPr/>
            <p:nvPr/>
          </p:nvSpPr>
          <p:spPr>
            <a:xfrm>
              <a:off x="8609012" y="5874054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66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7" name="Rectangle 6"/>
            <p:cNvSpPr/>
            <p:nvPr/>
          </p:nvSpPr>
          <p:spPr>
            <a:xfrm>
              <a:off x="7289800" y="402165"/>
              <a:ext cx="4478865" cy="60536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9" name="Freeform 5"/>
            <p:cNvSpPr/>
            <p:nvPr/>
          </p:nvSpPr>
          <p:spPr bwMode="gray">
            <a:xfrm rot="15922489">
              <a:off x="4698352" y="1826078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8" name="Freeform 5"/>
            <p:cNvSpPr/>
            <p:nvPr/>
          </p:nvSpPr>
          <p:spPr bwMode="gray">
            <a:xfrm rot="16200000">
              <a:off x="3787244" y="2801721"/>
              <a:ext cx="6053670" cy="1254558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2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2677645"/>
            <a:ext cx="4351023" cy="2283824"/>
          </a:xfrm>
        </p:spPr>
        <p:txBody>
          <a:bodyPr anchor="ctr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95558" y="2677644"/>
            <a:ext cx="3755379" cy="2283823"/>
          </a:xfrm>
        </p:spPr>
        <p:txBody>
          <a:bodyPr anchor="ctr"/>
          <a:lstStyle>
            <a:lvl1pPr marL="0" indent="0" algn="l">
              <a:buNone/>
              <a:defRPr sz="2000" cap="all">
                <a:solidFill>
                  <a:schemeClr val="accent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2EB70D-CD01-44DA-83B3-8FEB3383D307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5" name="Rectangle 14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l"/>
            <a:fld id="{FAEF9944-A4F6-4C59-AEBD-678D6480B8EA}" type="slidenum">
              <a:rPr lang="en-US" smtClean="0"/>
              <a:pPr algn="l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5481080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54954" y="2603500"/>
            <a:ext cx="4825158" cy="3416301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08712" y="2603500"/>
            <a:ext cx="4825159" cy="3416300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158CFD-9357-46BE-A189-D637A67C8730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l"/>
            <a:fld id="{FAEF9944-A4F6-4C59-AEBD-678D6480B8EA}" type="slidenum">
              <a:rPr lang="en-US" smtClean="0"/>
              <a:pPr algn="l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3182135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4" y="2603500"/>
            <a:ext cx="4825157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54954" y="3179762"/>
            <a:ext cx="4825158" cy="2840039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08712" y="2603500"/>
            <a:ext cx="4825159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08710" y="3179762"/>
            <a:ext cx="4825159" cy="2840039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4742EE-B331-4632-BD10-A82FED6B6FC0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l"/>
            <a:fld id="{FAEF9944-A4F6-4C59-AEBD-678D6480B8EA}" type="slidenum">
              <a:rPr lang="en-US" smtClean="0"/>
              <a:pPr algn="l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6895657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1BA835-D13F-49F4-8F11-5D576AC65FAD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l"/>
            <a:fld id="{FAEF9944-A4F6-4C59-AEBD-678D6480B8EA}" type="slidenum">
              <a:rPr lang="en-US" smtClean="0"/>
              <a:pPr algn="l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6663009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BD1799-ACB5-4CB2-86A2-5C574F1C8706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l"/>
            <a:fld id="{FAEF9944-A4F6-4C59-AEBD-678D6480B8EA}" type="slidenum">
              <a:rPr lang="en-US" smtClean="0"/>
              <a:pPr algn="l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089278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" name="Group 13"/>
          <p:cNvGrpSpPr/>
          <p:nvPr/>
        </p:nvGrpSpPr>
        <p:grpSpPr>
          <a:xfrm>
            <a:off x="0" y="-2373"/>
            <a:ext cx="12192000" cy="6867027"/>
            <a:chOff x="0" y="-2373"/>
            <a:chExt cx="12192000" cy="6867027"/>
          </a:xfrm>
        </p:grpSpPr>
        <p:sp>
          <p:nvSpPr>
            <p:cNvPr id="12" name="Rectangle 11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2000"/>
                    <a:hueMod val="108000"/>
                    <a:satMod val="164000"/>
                    <a:lumMod val="69000"/>
                  </a:schemeClr>
                  <a:schemeClr val="dk2">
                    <a:tint val="96000"/>
                    <a:hueMod val="90000"/>
                    <a:satMod val="130000"/>
                    <a:lumMod val="134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322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1000"/>
                  </a:schemeClr>
                </a:gs>
                <a:gs pos="75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175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8000"/>
                  </a:schemeClr>
                </a:gs>
                <a:gs pos="72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7000"/>
                  </a:schemeClr>
                </a:gs>
                <a:gs pos="69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Oval 18"/>
            <p:cNvSpPr/>
            <p:nvPr/>
          </p:nvSpPr>
          <p:spPr>
            <a:xfrm>
              <a:off x="7999412" y="-2373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73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Oval 19"/>
            <p:cNvSpPr/>
            <p:nvPr/>
          </p:nvSpPr>
          <p:spPr>
            <a:xfrm>
              <a:off x="8609012" y="5874054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66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8" name="Rectangle 7"/>
            <p:cNvSpPr/>
            <p:nvPr/>
          </p:nvSpPr>
          <p:spPr>
            <a:xfrm>
              <a:off x="5713412" y="402165"/>
              <a:ext cx="6055253" cy="60536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0" name="Freeform 5"/>
            <p:cNvSpPr/>
            <p:nvPr/>
          </p:nvSpPr>
          <p:spPr bwMode="gray">
            <a:xfrm rot="15922489">
              <a:off x="3140485" y="1826078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9" name="Freeform 5"/>
            <p:cNvSpPr/>
            <p:nvPr/>
          </p:nvSpPr>
          <p:spPr bwMode="gray">
            <a:xfrm rot="16200000">
              <a:off x="2229377" y="2801721"/>
              <a:ext cx="6053670" cy="1254558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3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1295400"/>
            <a:ext cx="2793159" cy="1600200"/>
          </a:xfrm>
        </p:spPr>
        <p:txBody>
          <a:bodyPr anchor="b"/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781146" y="1447800"/>
            <a:ext cx="5190065" cy="4572000"/>
          </a:xfrm>
        </p:spPr>
        <p:txBody>
          <a:bodyPr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 bwMode="gray">
          <a:xfrm>
            <a:off x="1154955" y="2895600"/>
            <a:ext cx="2793158" cy="3129279"/>
          </a:xfrm>
        </p:spPr>
        <p:txBody>
          <a:bodyPr/>
          <a:lstStyle>
            <a:lvl1pPr marL="0" indent="0">
              <a:buNone/>
              <a:defRPr sz="1400">
                <a:solidFill>
                  <a:schemeClr val="accent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DD0D6-7A82-473E-879B-C6ECD6CCCFEC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5" name="Rectangle 14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l"/>
            <a:fld id="{FAEF9944-A4F6-4C59-AEBD-678D6480B8EA}" type="slidenum">
              <a:rPr lang="en-US" smtClean="0"/>
              <a:pPr algn="l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13302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0" name="Group 19"/>
          <p:cNvGrpSpPr/>
          <p:nvPr/>
        </p:nvGrpSpPr>
        <p:grpSpPr>
          <a:xfrm>
            <a:off x="0" y="-2373"/>
            <a:ext cx="12192000" cy="6867027"/>
            <a:chOff x="0" y="-2373"/>
            <a:chExt cx="12192000" cy="6867027"/>
          </a:xfrm>
        </p:grpSpPr>
        <p:sp>
          <p:nvSpPr>
            <p:cNvPr id="12" name="Rectangle 11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2000"/>
                    <a:hueMod val="108000"/>
                    <a:satMod val="164000"/>
                    <a:lumMod val="69000"/>
                  </a:schemeClr>
                  <a:schemeClr val="dk2">
                    <a:tint val="96000"/>
                    <a:hueMod val="90000"/>
                    <a:satMod val="130000"/>
                    <a:lumMod val="134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Oval 14"/>
            <p:cNvSpPr/>
            <p:nvPr/>
          </p:nvSpPr>
          <p:spPr>
            <a:xfrm>
              <a:off x="322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1000"/>
                  </a:schemeClr>
                </a:gs>
                <a:gs pos="75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175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8000"/>
                  </a:schemeClr>
                </a:gs>
                <a:gs pos="72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7000"/>
                  </a:schemeClr>
                </a:gs>
                <a:gs pos="69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7999412" y="-2373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73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Oval 18"/>
            <p:cNvSpPr/>
            <p:nvPr/>
          </p:nvSpPr>
          <p:spPr>
            <a:xfrm>
              <a:off x="8609012" y="5874054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66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8" name="Rectangle 7"/>
            <p:cNvSpPr/>
            <p:nvPr/>
          </p:nvSpPr>
          <p:spPr>
            <a:xfrm>
              <a:off x="6172200" y="402165"/>
              <a:ext cx="5596465" cy="60536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9" name="Freeform 5"/>
            <p:cNvSpPr/>
            <p:nvPr/>
          </p:nvSpPr>
          <p:spPr bwMode="gray">
            <a:xfrm rot="16200000">
              <a:off x="3295432" y="2801721"/>
              <a:ext cx="6053670" cy="1254558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0" name="Freeform 5"/>
            <p:cNvSpPr/>
            <p:nvPr/>
          </p:nvSpPr>
          <p:spPr bwMode="gray">
            <a:xfrm rot="15922489">
              <a:off x="4203594" y="1826078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13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3907" y="1693332"/>
            <a:ext cx="3860260" cy="1735668"/>
          </a:xfrm>
        </p:spPr>
        <p:txBody>
          <a:bodyPr anchor="b">
            <a:normAutofit/>
          </a:bodyPr>
          <a:lstStyle>
            <a:lvl1pPr algn="l">
              <a:defRPr sz="36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547870" y="1143000"/>
            <a:ext cx="3227193" cy="4572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 bwMode="gray">
          <a:xfrm>
            <a:off x="1154955" y="3657600"/>
            <a:ext cx="3859212" cy="1371600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accent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605E03-BC17-41A7-854C-DFAB672737DC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4" name="Rectangle 13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l"/>
            <a:fld id="{FAEF9944-A4F6-4C59-AEBD-678D6480B8EA}" type="slidenum">
              <a:rPr lang="en-US" smtClean="0"/>
              <a:pPr algn="l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8667287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9" name="Group 18"/>
          <p:cNvGrpSpPr/>
          <p:nvPr/>
        </p:nvGrpSpPr>
        <p:grpSpPr>
          <a:xfrm>
            <a:off x="0" y="-2373"/>
            <a:ext cx="12192000" cy="6867027"/>
            <a:chOff x="0" y="-2373"/>
            <a:chExt cx="12192000" cy="6867027"/>
          </a:xfrm>
        </p:grpSpPr>
        <p:sp>
          <p:nvSpPr>
            <p:cNvPr id="11" name="Rectangle 10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2000"/>
                    <a:hueMod val="108000"/>
                    <a:satMod val="164000"/>
                    <a:lumMod val="69000"/>
                  </a:schemeClr>
                  <a:schemeClr val="dk2">
                    <a:tint val="96000"/>
                    <a:hueMod val="90000"/>
                    <a:satMod val="130000"/>
                    <a:lumMod val="134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Oval 13"/>
            <p:cNvSpPr/>
            <p:nvPr/>
          </p:nvSpPr>
          <p:spPr>
            <a:xfrm>
              <a:off x="322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1000"/>
                  </a:schemeClr>
                </a:gs>
                <a:gs pos="75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Oval 14"/>
            <p:cNvSpPr/>
            <p:nvPr/>
          </p:nvSpPr>
          <p:spPr>
            <a:xfrm>
              <a:off x="175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8000"/>
                  </a:schemeClr>
                </a:gs>
                <a:gs pos="72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7000"/>
                  </a:schemeClr>
                </a:gs>
                <a:gs pos="69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7999412" y="-2373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73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8609012" y="5874054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66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8" name="Freeform 5"/>
            <p:cNvSpPr/>
            <p:nvPr/>
          </p:nvSpPr>
          <p:spPr bwMode="gray">
            <a:xfrm rot="10371525">
              <a:off x="263767" y="4438254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9" name="Freeform 5"/>
            <p:cNvSpPr/>
            <p:nvPr/>
          </p:nvSpPr>
          <p:spPr bwMode="gray">
            <a:xfrm rot="10800000">
              <a:off x="459506" y="321130"/>
              <a:ext cx="11277600" cy="4533900"/>
            </a:xfrm>
            <a:custGeom>
              <a:avLst/>
              <a:gdLst/>
              <a:ahLst/>
              <a:cxnLst/>
              <a:rect l="0" t="0" r="r" b="b"/>
              <a:pathLst>
                <a:path w="7104" h="2856">
                  <a:moveTo>
                    <a:pt x="0" y="0"/>
                  </a:moveTo>
                  <a:lnTo>
                    <a:pt x="0" y="2856"/>
                  </a:lnTo>
                  <a:lnTo>
                    <a:pt x="7104" y="2856"/>
                  </a:lnTo>
                  <a:lnTo>
                    <a:pt x="7104" y="1"/>
                  </a:lnTo>
                  <a:lnTo>
                    <a:pt x="7104" y="1"/>
                  </a:lnTo>
                  <a:lnTo>
                    <a:pt x="6943" y="26"/>
                  </a:lnTo>
                  <a:lnTo>
                    <a:pt x="6782" y="50"/>
                  </a:lnTo>
                  <a:lnTo>
                    <a:pt x="6621" y="73"/>
                  </a:lnTo>
                  <a:lnTo>
                    <a:pt x="6459" y="93"/>
                  </a:lnTo>
                  <a:lnTo>
                    <a:pt x="6298" y="113"/>
                  </a:lnTo>
                  <a:lnTo>
                    <a:pt x="6136" y="132"/>
                  </a:lnTo>
                  <a:lnTo>
                    <a:pt x="5976" y="148"/>
                  </a:lnTo>
                  <a:lnTo>
                    <a:pt x="5814" y="163"/>
                  </a:lnTo>
                  <a:lnTo>
                    <a:pt x="5653" y="177"/>
                  </a:lnTo>
                  <a:lnTo>
                    <a:pt x="5494" y="189"/>
                  </a:lnTo>
                  <a:lnTo>
                    <a:pt x="5334" y="201"/>
                  </a:lnTo>
                  <a:lnTo>
                    <a:pt x="5175" y="211"/>
                  </a:lnTo>
                  <a:lnTo>
                    <a:pt x="5017" y="219"/>
                  </a:lnTo>
                  <a:lnTo>
                    <a:pt x="4859" y="227"/>
                  </a:lnTo>
                  <a:lnTo>
                    <a:pt x="4703" y="234"/>
                  </a:lnTo>
                  <a:lnTo>
                    <a:pt x="4548" y="239"/>
                  </a:lnTo>
                  <a:lnTo>
                    <a:pt x="4393" y="243"/>
                  </a:lnTo>
                  <a:lnTo>
                    <a:pt x="4240" y="247"/>
                  </a:lnTo>
                  <a:lnTo>
                    <a:pt x="4088" y="249"/>
                  </a:lnTo>
                  <a:lnTo>
                    <a:pt x="3937" y="251"/>
                  </a:lnTo>
                  <a:lnTo>
                    <a:pt x="3788" y="252"/>
                  </a:lnTo>
                  <a:lnTo>
                    <a:pt x="3640" y="251"/>
                  </a:lnTo>
                  <a:lnTo>
                    <a:pt x="3494" y="251"/>
                  </a:lnTo>
                  <a:lnTo>
                    <a:pt x="3349" y="249"/>
                  </a:lnTo>
                  <a:lnTo>
                    <a:pt x="3207" y="246"/>
                  </a:lnTo>
                  <a:lnTo>
                    <a:pt x="3066" y="243"/>
                  </a:lnTo>
                  <a:lnTo>
                    <a:pt x="2928" y="240"/>
                  </a:lnTo>
                  <a:lnTo>
                    <a:pt x="2791" y="235"/>
                  </a:lnTo>
                  <a:lnTo>
                    <a:pt x="2656" y="230"/>
                  </a:lnTo>
                  <a:lnTo>
                    <a:pt x="2524" y="225"/>
                  </a:lnTo>
                  <a:lnTo>
                    <a:pt x="2266" y="212"/>
                  </a:lnTo>
                  <a:lnTo>
                    <a:pt x="2019" y="198"/>
                  </a:lnTo>
                  <a:lnTo>
                    <a:pt x="1782" y="183"/>
                  </a:lnTo>
                  <a:lnTo>
                    <a:pt x="1557" y="167"/>
                  </a:lnTo>
                  <a:lnTo>
                    <a:pt x="1343" y="150"/>
                  </a:lnTo>
                  <a:lnTo>
                    <a:pt x="1144" y="132"/>
                  </a:lnTo>
                  <a:lnTo>
                    <a:pt x="957" y="114"/>
                  </a:lnTo>
                  <a:lnTo>
                    <a:pt x="785" y="96"/>
                  </a:lnTo>
                  <a:lnTo>
                    <a:pt x="627" y="79"/>
                  </a:lnTo>
                  <a:lnTo>
                    <a:pt x="487" y="63"/>
                  </a:lnTo>
                  <a:lnTo>
                    <a:pt x="361" y="48"/>
                  </a:lnTo>
                  <a:lnTo>
                    <a:pt x="254" y="35"/>
                  </a:lnTo>
                  <a:lnTo>
                    <a:pt x="165" y="23"/>
                  </a:lnTo>
                  <a:lnTo>
                    <a:pt x="42" y="6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2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4966674"/>
            <a:ext cx="882565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154955" y="685800"/>
            <a:ext cx="8825658" cy="3429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 bwMode="gray">
          <a:xfrm>
            <a:off x="1154956" y="5536665"/>
            <a:ext cx="8825656" cy="493712"/>
          </a:xfrm>
        </p:spPr>
        <p:txBody>
          <a:bodyPr>
            <a:normAutofit/>
          </a:bodyPr>
          <a:lstStyle>
            <a:lvl1pPr marL="0" indent="0">
              <a:buNone/>
              <a:defRPr sz="1200">
                <a:solidFill>
                  <a:schemeClr val="accent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408324-A84C-4A45-93B6-78D079CCE772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l"/>
            <a:fld id="{FAEF9944-A4F6-4C59-AEBD-678D6480B8EA}" type="slidenum">
              <a:rPr lang="en-US" smtClean="0"/>
              <a:pPr algn="l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62786553"/>
      </p:ext>
    </p:extLst>
  </p:cSld>
  <p:clrMapOvr>
    <a:masterClrMapping/>
  </p:clrMapOvr>
  <p:hf sldNum="0" hdr="0" ftr="0" dt="0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" name="Group 11"/>
          <p:cNvGrpSpPr/>
          <p:nvPr/>
        </p:nvGrpSpPr>
        <p:grpSpPr>
          <a:xfrm>
            <a:off x="0" y="-2373"/>
            <a:ext cx="12192000" cy="6867027"/>
            <a:chOff x="0" y="-2373"/>
            <a:chExt cx="12192000" cy="6867027"/>
          </a:xfrm>
        </p:grpSpPr>
        <p:sp>
          <p:nvSpPr>
            <p:cNvPr id="10" name="Rectangle 9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2000"/>
                    <a:hueMod val="108000"/>
                    <a:satMod val="164000"/>
                    <a:lumMod val="69000"/>
                  </a:schemeClr>
                  <a:schemeClr val="dk2">
                    <a:tint val="96000"/>
                    <a:hueMod val="90000"/>
                    <a:satMod val="130000"/>
                    <a:lumMod val="134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Oval 13"/>
            <p:cNvSpPr/>
            <p:nvPr/>
          </p:nvSpPr>
          <p:spPr>
            <a:xfrm>
              <a:off x="322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1000"/>
                  </a:schemeClr>
                </a:gs>
                <a:gs pos="75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Oval 14"/>
            <p:cNvSpPr/>
            <p:nvPr/>
          </p:nvSpPr>
          <p:spPr>
            <a:xfrm>
              <a:off x="175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8000"/>
                  </a:schemeClr>
                </a:gs>
                <a:gs pos="72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7000"/>
                  </a:schemeClr>
                </a:gs>
                <a:gs pos="69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7999412" y="-2373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73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8609012" y="5874054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66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9" name="Freeform 5"/>
            <p:cNvSpPr/>
            <p:nvPr/>
          </p:nvSpPr>
          <p:spPr bwMode="gray">
            <a:xfrm rot="21010068">
              <a:off x="8490951" y="2714874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7" name="Freeform 5"/>
            <p:cNvSpPr/>
            <p:nvPr/>
          </p:nvSpPr>
          <p:spPr bwMode="gray">
            <a:xfrm>
              <a:off x="455612" y="2801319"/>
              <a:ext cx="11277600" cy="3602637"/>
            </a:xfrm>
            <a:custGeom>
              <a:avLst/>
              <a:gdLst/>
              <a:ahLst/>
              <a:cxnLst/>
              <a:rect l="l" t="t" r="r" b="b"/>
              <a:pathLst>
                <a:path w="10000" h="7946">
                  <a:moveTo>
                    <a:pt x="0" y="0"/>
                  </a:moveTo>
                  <a:lnTo>
                    <a:pt x="0" y="7945"/>
                  </a:lnTo>
                  <a:lnTo>
                    <a:pt x="10000" y="7946"/>
                  </a:lnTo>
                  <a:lnTo>
                    <a:pt x="10000" y="4"/>
                  </a:lnTo>
                  <a:lnTo>
                    <a:pt x="10000" y="4"/>
                  </a:lnTo>
                  <a:lnTo>
                    <a:pt x="9773" y="91"/>
                  </a:lnTo>
                  <a:lnTo>
                    <a:pt x="9547" y="175"/>
                  </a:lnTo>
                  <a:lnTo>
                    <a:pt x="9320" y="256"/>
                  </a:lnTo>
                  <a:lnTo>
                    <a:pt x="9092" y="326"/>
                  </a:lnTo>
                  <a:lnTo>
                    <a:pt x="8865" y="396"/>
                  </a:lnTo>
                  <a:lnTo>
                    <a:pt x="8637" y="462"/>
                  </a:lnTo>
                  <a:lnTo>
                    <a:pt x="8412" y="518"/>
                  </a:lnTo>
                  <a:lnTo>
                    <a:pt x="8184" y="571"/>
                  </a:lnTo>
                  <a:lnTo>
                    <a:pt x="7957" y="620"/>
                  </a:lnTo>
                  <a:lnTo>
                    <a:pt x="7734" y="662"/>
                  </a:lnTo>
                  <a:lnTo>
                    <a:pt x="7508" y="704"/>
                  </a:lnTo>
                  <a:lnTo>
                    <a:pt x="7285" y="739"/>
                  </a:lnTo>
                  <a:lnTo>
                    <a:pt x="7062" y="767"/>
                  </a:lnTo>
                  <a:lnTo>
                    <a:pt x="6840" y="795"/>
                  </a:lnTo>
                  <a:lnTo>
                    <a:pt x="6620" y="819"/>
                  </a:lnTo>
                  <a:lnTo>
                    <a:pt x="6402" y="837"/>
                  </a:lnTo>
                  <a:lnTo>
                    <a:pt x="6184" y="851"/>
                  </a:lnTo>
                  <a:lnTo>
                    <a:pt x="5968" y="865"/>
                  </a:lnTo>
                  <a:lnTo>
                    <a:pt x="5755" y="872"/>
                  </a:lnTo>
                  <a:lnTo>
                    <a:pt x="5542" y="879"/>
                  </a:lnTo>
                  <a:lnTo>
                    <a:pt x="5332" y="882"/>
                  </a:lnTo>
                  <a:lnTo>
                    <a:pt x="5124" y="879"/>
                  </a:lnTo>
                  <a:lnTo>
                    <a:pt x="4918" y="879"/>
                  </a:lnTo>
                  <a:lnTo>
                    <a:pt x="4714" y="872"/>
                  </a:lnTo>
                  <a:lnTo>
                    <a:pt x="4514" y="861"/>
                  </a:lnTo>
                  <a:lnTo>
                    <a:pt x="4316" y="851"/>
                  </a:lnTo>
                  <a:lnTo>
                    <a:pt x="4122" y="840"/>
                  </a:lnTo>
                  <a:lnTo>
                    <a:pt x="3929" y="823"/>
                  </a:lnTo>
                  <a:lnTo>
                    <a:pt x="3739" y="805"/>
                  </a:lnTo>
                  <a:lnTo>
                    <a:pt x="3553" y="788"/>
                  </a:lnTo>
                  <a:lnTo>
                    <a:pt x="3190" y="742"/>
                  </a:lnTo>
                  <a:lnTo>
                    <a:pt x="2842" y="693"/>
                  </a:lnTo>
                  <a:lnTo>
                    <a:pt x="2508" y="641"/>
                  </a:lnTo>
                  <a:lnTo>
                    <a:pt x="2192" y="585"/>
                  </a:lnTo>
                  <a:lnTo>
                    <a:pt x="1890" y="525"/>
                  </a:lnTo>
                  <a:lnTo>
                    <a:pt x="1610" y="462"/>
                  </a:lnTo>
                  <a:lnTo>
                    <a:pt x="1347" y="399"/>
                  </a:lnTo>
                  <a:lnTo>
                    <a:pt x="1105" y="336"/>
                  </a:lnTo>
                  <a:lnTo>
                    <a:pt x="883" y="277"/>
                  </a:lnTo>
                  <a:lnTo>
                    <a:pt x="686" y="221"/>
                  </a:lnTo>
                  <a:lnTo>
                    <a:pt x="508" y="168"/>
                  </a:lnTo>
                  <a:lnTo>
                    <a:pt x="358" y="123"/>
                  </a:lnTo>
                  <a:lnTo>
                    <a:pt x="232" y="81"/>
                  </a:lnTo>
                  <a:lnTo>
                    <a:pt x="59" y="21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1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1063416"/>
            <a:ext cx="8825659" cy="1379755"/>
          </a:xfrm>
        </p:spPr>
        <p:txBody>
          <a:bodyPr/>
          <a:lstStyle>
            <a:lvl1pPr>
              <a:defRPr sz="4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3543300"/>
            <a:ext cx="8825659" cy="24765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408324-A84C-4A45-93B6-78D079CCE772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l"/>
            <a:fld id="{FAEF9944-A4F6-4C59-AEBD-678D6480B8EA}" type="slidenum">
              <a:rPr lang="en-US" smtClean="0"/>
              <a:pPr algn="l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977422"/>
      </p:ext>
    </p:extLst>
  </p:cSld>
  <p:clrMapOvr>
    <a:masterClrMapping/>
  </p:clrMapOvr>
  <p:hf sldNum="0" hdr="0" ftr="0" dt="0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2373"/>
            <a:ext cx="12192000" cy="6867027"/>
            <a:chOff x="0" y="-2373"/>
            <a:chExt cx="12192000" cy="6867027"/>
          </a:xfrm>
        </p:grpSpPr>
        <p:sp>
          <p:nvSpPr>
            <p:cNvPr id="15" name="Rectangle 14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2000"/>
                    <a:hueMod val="108000"/>
                    <a:satMod val="164000"/>
                    <a:lumMod val="69000"/>
                  </a:schemeClr>
                  <a:schemeClr val="dk2">
                    <a:tint val="96000"/>
                    <a:hueMod val="90000"/>
                    <a:satMod val="130000"/>
                    <a:lumMod val="134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322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1000"/>
                  </a:schemeClr>
                </a:gs>
                <a:gs pos="75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175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8000"/>
                  </a:schemeClr>
                </a:gs>
                <a:gs pos="72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Oval 18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7000"/>
                  </a:schemeClr>
                </a:gs>
                <a:gs pos="69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Oval 19"/>
            <p:cNvSpPr/>
            <p:nvPr/>
          </p:nvSpPr>
          <p:spPr>
            <a:xfrm>
              <a:off x="7999412" y="-2373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73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1" name="Oval 20"/>
            <p:cNvSpPr/>
            <p:nvPr/>
          </p:nvSpPr>
          <p:spPr>
            <a:xfrm>
              <a:off x="8609012" y="5874054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66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Freeform 5"/>
            <p:cNvSpPr/>
            <p:nvPr/>
          </p:nvSpPr>
          <p:spPr bwMode="gray">
            <a:xfrm rot="21010068">
              <a:off x="8490951" y="4185117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24" name="Freeform 5"/>
            <p:cNvSpPr/>
            <p:nvPr/>
          </p:nvSpPr>
          <p:spPr bwMode="gray">
            <a:xfrm>
              <a:off x="455612" y="4241801"/>
              <a:ext cx="11277600" cy="2337161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6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13" name="TextBox 12"/>
          <p:cNvSpPr txBox="1"/>
          <p:nvPr/>
        </p:nvSpPr>
        <p:spPr>
          <a:xfrm>
            <a:off x="9719438" y="2631815"/>
            <a:ext cx="801912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accent1"/>
                </a:solidFill>
                <a:latin typeface="Arial"/>
                <a:cs typeface="Arial"/>
              </a:defRPr>
            </a:lvl1pPr>
          </a:lstStyle>
          <a:p>
            <a:pPr lvl="0"/>
            <a:r>
              <a:rPr lang="en-US" sz="9600" dirty="0"/>
              <a:t>”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898295" y="591093"/>
            <a:ext cx="801912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accent1"/>
                </a:solidFill>
                <a:latin typeface="Arial"/>
                <a:cs typeface="Arial"/>
              </a:defRPr>
            </a:lvl1pPr>
          </a:lstStyle>
          <a:p>
            <a:pPr lvl="0"/>
            <a:r>
              <a:rPr lang="en-US" sz="9600" dirty="0"/>
              <a:t>“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81878" y="980517"/>
            <a:ext cx="8453906" cy="2698249"/>
          </a:xfrm>
        </p:spPr>
        <p:txBody>
          <a:bodyPr/>
          <a:lstStyle>
            <a:lvl1pPr>
              <a:defRPr sz="4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4" name="Text Placeholder 3"/>
          <p:cNvSpPr>
            <a:spLocks noGrp="1"/>
          </p:cNvSpPr>
          <p:nvPr>
            <p:ph type="body" sz="half" idx="13"/>
          </p:nvPr>
        </p:nvSpPr>
        <p:spPr bwMode="gray">
          <a:xfrm>
            <a:off x="1945945" y="3678766"/>
            <a:ext cx="7725772" cy="342174"/>
          </a:xfrm>
        </p:spPr>
        <p:txBody>
          <a:bodyPr anchor="t">
            <a:normAutofit/>
          </a:bodyPr>
          <a:lstStyle>
            <a:lvl1pPr marL="0" indent="0">
              <a:buNone/>
              <a:defRPr lang="en-US" sz="1400" b="0" i="0" kern="1200" cap="small" dirty="0">
                <a:solidFill>
                  <a:schemeClr val="accent1"/>
                </a:solidFill>
                <a:latin typeface="+mn-lt"/>
                <a:ea typeface="+mn-ea"/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4350657"/>
            <a:ext cx="8825659" cy="16764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408324-A84C-4A45-93B6-78D079CCE772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32" name="Rectangle 31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l"/>
            <a:fld id="{FAEF9944-A4F6-4C59-AEBD-678D6480B8EA}" type="slidenum">
              <a:rPr lang="en-US" smtClean="0"/>
              <a:pPr algn="l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3344229"/>
      </p:ext>
    </p:extLst>
  </p:cSld>
  <p:clrMapOvr>
    <a:masterClrMapping/>
  </p:clrMapOvr>
  <p:hf sldNum="0" hdr="0" ftr="0" dt="0"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8" name="Group 17"/>
          <p:cNvGrpSpPr/>
          <p:nvPr/>
        </p:nvGrpSpPr>
        <p:grpSpPr>
          <a:xfrm>
            <a:off x="0" y="-2373"/>
            <a:ext cx="12192000" cy="6867027"/>
            <a:chOff x="0" y="-2373"/>
            <a:chExt cx="12192000" cy="6867027"/>
          </a:xfrm>
        </p:grpSpPr>
        <p:sp>
          <p:nvSpPr>
            <p:cNvPr id="10" name="Rectangle 9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2000"/>
                    <a:hueMod val="108000"/>
                    <a:satMod val="164000"/>
                    <a:lumMod val="69000"/>
                  </a:schemeClr>
                  <a:schemeClr val="dk2">
                    <a:tint val="96000"/>
                    <a:hueMod val="90000"/>
                    <a:satMod val="130000"/>
                    <a:lumMod val="134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Oval 12"/>
            <p:cNvSpPr/>
            <p:nvPr/>
          </p:nvSpPr>
          <p:spPr>
            <a:xfrm>
              <a:off x="322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1000"/>
                  </a:schemeClr>
                </a:gs>
                <a:gs pos="75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Oval 13"/>
            <p:cNvSpPr/>
            <p:nvPr/>
          </p:nvSpPr>
          <p:spPr>
            <a:xfrm>
              <a:off x="175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8000"/>
                  </a:schemeClr>
                </a:gs>
                <a:gs pos="72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Oval 14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7000"/>
                  </a:schemeClr>
                </a:gs>
                <a:gs pos="69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7999412" y="-2373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73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8609012" y="5874054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66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7" name="Freeform 5"/>
            <p:cNvSpPr/>
            <p:nvPr/>
          </p:nvSpPr>
          <p:spPr bwMode="gray">
            <a:xfrm rot="21010068">
              <a:off x="8490951" y="4193583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8" name="Freeform 5"/>
            <p:cNvSpPr/>
            <p:nvPr/>
          </p:nvSpPr>
          <p:spPr bwMode="gray">
            <a:xfrm>
              <a:off x="455612" y="4241801"/>
              <a:ext cx="11277600" cy="2337161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1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2370667"/>
            <a:ext cx="8825660" cy="1822514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4" y="5033068"/>
            <a:ext cx="8825659" cy="860400"/>
          </a:xfrm>
        </p:spPr>
        <p:txBody>
          <a:bodyPr anchor="t"/>
          <a:lstStyle>
            <a:lvl1pPr marL="0" indent="0" algn="l">
              <a:buNone/>
              <a:defRPr sz="2000" cap="none">
                <a:solidFill>
                  <a:schemeClr val="accent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408324-A84C-4A45-93B6-78D079CCE772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l"/>
            <a:fld id="{FAEF9944-A4F6-4C59-AEBD-678D6480B8EA}" type="slidenum">
              <a:rPr lang="en-US" smtClean="0"/>
              <a:pPr algn="l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96653809"/>
      </p:ext>
    </p:extLst>
  </p:cSld>
  <p:clrMapOvr>
    <a:masterClrMapping/>
  </p:clrMapOvr>
  <p:hf sldNum="0" hdr="0" ftr="0" dt="0"/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4" y="2617299"/>
            <a:ext cx="312916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half" idx="15"/>
          </p:nvPr>
        </p:nvSpPr>
        <p:spPr>
          <a:xfrm>
            <a:off x="1154954" y="3193561"/>
            <a:ext cx="3129168" cy="2833496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512721" y="2603502"/>
            <a:ext cx="314538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9" name="Text Placeholder 3"/>
          <p:cNvSpPr>
            <a:spLocks noGrp="1"/>
          </p:cNvSpPr>
          <p:nvPr>
            <p:ph type="body" sz="half" idx="16"/>
          </p:nvPr>
        </p:nvSpPr>
        <p:spPr>
          <a:xfrm>
            <a:off x="4512721" y="3193561"/>
            <a:ext cx="3145380" cy="2833495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886700" y="2617299"/>
            <a:ext cx="3161029" cy="576261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0" name="Text Placeholder 3"/>
          <p:cNvSpPr>
            <a:spLocks noGrp="1"/>
          </p:cNvSpPr>
          <p:nvPr>
            <p:ph type="body" sz="half" idx="17"/>
          </p:nvPr>
        </p:nvSpPr>
        <p:spPr>
          <a:xfrm>
            <a:off x="7886700" y="3193561"/>
            <a:ext cx="3164719" cy="2833493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cxnSp>
        <p:nvCxnSpPr>
          <p:cNvPr id="22" name="Straight Connector 21"/>
          <p:cNvCxnSpPr/>
          <p:nvPr/>
        </p:nvCxnSpPr>
        <p:spPr>
          <a:xfrm>
            <a:off x="4403971" y="2569633"/>
            <a:ext cx="0" cy="3492499"/>
          </a:xfrm>
          <a:prstGeom prst="line">
            <a:avLst/>
          </a:prstGeom>
          <a:ln w="12700" cmpd="sng">
            <a:solidFill>
              <a:schemeClr val="accent1">
                <a:alpha val="41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/>
          <p:cNvCxnSpPr/>
          <p:nvPr/>
        </p:nvCxnSpPr>
        <p:spPr>
          <a:xfrm>
            <a:off x="7772401" y="2569633"/>
            <a:ext cx="0" cy="3492499"/>
          </a:xfrm>
          <a:prstGeom prst="line">
            <a:avLst/>
          </a:prstGeom>
          <a:ln w="12700" cmpd="sng">
            <a:solidFill>
              <a:schemeClr val="accent1">
                <a:alpha val="41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408324-A84C-4A45-93B6-78D079CCE772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l"/>
            <a:fld id="{FAEF9944-A4F6-4C59-AEBD-678D6480B8EA}" type="slidenum">
              <a:rPr lang="en-US" smtClean="0"/>
              <a:pPr algn="l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92550745"/>
      </p:ext>
    </p:extLst>
  </p:cSld>
  <p:clrMapOvr>
    <a:masterClrMapping/>
  </p:clrMapOvr>
  <p:hf sldNum="0" hdr="0" ftr="0" dt="0"/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2" y="4532845"/>
            <a:ext cx="3050439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9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1334552" y="2603500"/>
            <a:ext cx="2691242" cy="159151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2" name="Text Placeholder 3"/>
          <p:cNvSpPr>
            <a:spLocks noGrp="1"/>
          </p:cNvSpPr>
          <p:nvPr>
            <p:ph type="body" sz="half" idx="18"/>
          </p:nvPr>
        </p:nvSpPr>
        <p:spPr>
          <a:xfrm>
            <a:off x="1154953" y="5109107"/>
            <a:ext cx="3050437" cy="91794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572537" y="4532846"/>
            <a:ext cx="3046766" cy="651156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0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4748463" y="2603500"/>
            <a:ext cx="2691241" cy="159151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3" name="Text Placeholder 3"/>
          <p:cNvSpPr>
            <a:spLocks noGrp="1"/>
          </p:cNvSpPr>
          <p:nvPr>
            <p:ph type="body" sz="half" idx="19"/>
          </p:nvPr>
        </p:nvSpPr>
        <p:spPr>
          <a:xfrm>
            <a:off x="4568865" y="5184002"/>
            <a:ext cx="3050438" cy="843056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983434" y="4532847"/>
            <a:ext cx="3050438" cy="651154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1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8163031" y="2603500"/>
            <a:ext cx="2691242" cy="159151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20"/>
          </p:nvPr>
        </p:nvSpPr>
        <p:spPr>
          <a:xfrm>
            <a:off x="7983434" y="5184001"/>
            <a:ext cx="3050437" cy="843054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cxnSp>
        <p:nvCxnSpPr>
          <p:cNvPr id="17" name="Straight Connector 16"/>
          <p:cNvCxnSpPr/>
          <p:nvPr/>
        </p:nvCxnSpPr>
        <p:spPr>
          <a:xfrm>
            <a:off x="4388153" y="2603500"/>
            <a:ext cx="0" cy="3517594"/>
          </a:xfrm>
          <a:prstGeom prst="line">
            <a:avLst/>
          </a:prstGeom>
          <a:ln w="12700" cmpd="sng">
            <a:solidFill>
              <a:schemeClr val="accent1"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/>
        </p:nvCxnSpPr>
        <p:spPr>
          <a:xfrm>
            <a:off x="7801905" y="2603500"/>
            <a:ext cx="0" cy="3492500"/>
          </a:xfrm>
          <a:prstGeom prst="line">
            <a:avLst/>
          </a:prstGeom>
          <a:ln w="12700" cmpd="sng">
            <a:solidFill>
              <a:schemeClr val="accent1"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408324-A84C-4A45-93B6-78D079CCE772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l"/>
            <a:fld id="{FAEF9944-A4F6-4C59-AEBD-678D6480B8EA}" type="slidenum">
              <a:rPr lang="en-US" smtClean="0"/>
              <a:pPr algn="l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28823791"/>
      </p:ext>
    </p:extLst>
  </p:cSld>
  <p:clrMapOvr>
    <a:masterClrMapping/>
  </p:clrMapOvr>
  <p:hf sldNum="0" hdr="0" ftr="0" dt="0"/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3" y="973668"/>
            <a:ext cx="8825660" cy="706964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 anchorCtr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86ED0C-1DA7-41F0-94CF-6218B1FEDFF1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l"/>
            <a:fld id="{FAEF9944-A4F6-4C59-AEBD-678D6480B8EA}" type="slidenum">
              <a:rPr lang="en-US" smtClean="0"/>
              <a:pPr algn="l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38009086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9" name="Group 18"/>
          <p:cNvGrpSpPr/>
          <p:nvPr/>
        </p:nvGrpSpPr>
        <p:grpSpPr>
          <a:xfrm>
            <a:off x="0" y="-2373"/>
            <a:ext cx="12192000" cy="6867027"/>
            <a:chOff x="0" y="-2373"/>
            <a:chExt cx="12192000" cy="6867027"/>
          </a:xfrm>
        </p:grpSpPr>
        <p:sp>
          <p:nvSpPr>
            <p:cNvPr id="11" name="Rectangle 10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2000"/>
                    <a:hueMod val="108000"/>
                    <a:satMod val="164000"/>
                    <a:lumMod val="69000"/>
                  </a:schemeClr>
                  <a:schemeClr val="dk2">
                    <a:tint val="96000"/>
                    <a:hueMod val="90000"/>
                    <a:satMod val="130000"/>
                    <a:lumMod val="134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Oval 13"/>
            <p:cNvSpPr/>
            <p:nvPr/>
          </p:nvSpPr>
          <p:spPr>
            <a:xfrm>
              <a:off x="322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1000"/>
                  </a:schemeClr>
                </a:gs>
                <a:gs pos="75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Oval 14"/>
            <p:cNvSpPr/>
            <p:nvPr/>
          </p:nvSpPr>
          <p:spPr>
            <a:xfrm>
              <a:off x="175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8000"/>
                  </a:schemeClr>
                </a:gs>
                <a:gs pos="72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7000"/>
                  </a:schemeClr>
                </a:gs>
                <a:gs pos="69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7999412" y="-2373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73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8609012" y="5874054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66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7" name="Freeform 5"/>
            <p:cNvSpPr/>
            <p:nvPr/>
          </p:nvSpPr>
          <p:spPr bwMode="gray">
            <a:xfrm rot="5101749">
              <a:off x="6294738" y="4577737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8" name="Rectangle 7"/>
            <p:cNvSpPr/>
            <p:nvPr/>
          </p:nvSpPr>
          <p:spPr>
            <a:xfrm>
              <a:off x="414867" y="402165"/>
              <a:ext cx="6510866" cy="60536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9" name="Freeform 5"/>
            <p:cNvSpPr/>
            <p:nvPr/>
          </p:nvSpPr>
          <p:spPr bwMode="gray">
            <a:xfrm rot="5400000">
              <a:off x="4449232" y="2801721"/>
              <a:ext cx="6053670" cy="1254558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2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576756" y="1278468"/>
            <a:ext cx="1413933" cy="4748589"/>
          </a:xfrm>
        </p:spPr>
        <p:txBody>
          <a:bodyPr vert="eaVert" anchor="b" anchorCtr="0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54954" y="1278468"/>
            <a:ext cx="6247546" cy="474859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ECF02AB-6034-4B88-BC5A-7C17CB0EF809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F9944-A4F6-4C59-AEBD-678D6480B8EA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2443314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1.jpe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/>
          <p:cNvGrpSpPr/>
          <p:nvPr/>
        </p:nvGrpSpPr>
        <p:grpSpPr>
          <a:xfrm>
            <a:off x="0" y="-2373"/>
            <a:ext cx="12192000" cy="6867027"/>
            <a:chOff x="0" y="-2373"/>
            <a:chExt cx="12192000" cy="6867027"/>
          </a:xfrm>
        </p:grpSpPr>
        <p:sp>
          <p:nvSpPr>
            <p:cNvPr id="26" name="Rectangle 25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19">
                <a:duotone>
                  <a:schemeClr val="dk2">
                    <a:shade val="62000"/>
                    <a:hueMod val="108000"/>
                    <a:satMod val="164000"/>
                    <a:lumMod val="69000"/>
                  </a:schemeClr>
                  <a:schemeClr val="dk2">
                    <a:tint val="96000"/>
                    <a:hueMod val="90000"/>
                    <a:satMod val="130000"/>
                    <a:lumMod val="134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Oval 14"/>
            <p:cNvSpPr/>
            <p:nvPr/>
          </p:nvSpPr>
          <p:spPr>
            <a:xfrm>
              <a:off x="322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1000"/>
                  </a:schemeClr>
                </a:gs>
                <a:gs pos="75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175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8000"/>
                  </a:schemeClr>
                </a:gs>
                <a:gs pos="72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7000"/>
                  </a:schemeClr>
                </a:gs>
                <a:gs pos="69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7999412" y="-2373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73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Oval 18"/>
            <p:cNvSpPr/>
            <p:nvPr/>
          </p:nvSpPr>
          <p:spPr>
            <a:xfrm>
              <a:off x="8609012" y="5874054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bg2">
                    <a:lumMod val="40000"/>
                    <a:lumOff val="60000"/>
                    <a:alpha val="14000"/>
                  </a:schemeClr>
                </a:gs>
                <a:gs pos="66000">
                  <a:schemeClr val="bg2">
                    <a:lumMod val="40000"/>
                    <a:lumOff val="60000"/>
                    <a:alpha val="0"/>
                  </a:schemeClr>
                </a:gs>
                <a:gs pos="36000">
                  <a:schemeClr val="bg2">
                    <a:lumMod val="40000"/>
                    <a:lumOff val="6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Freeform 5"/>
            <p:cNvSpPr/>
            <p:nvPr/>
          </p:nvSpPr>
          <p:spPr bwMode="gray">
            <a:xfrm rot="21010068">
              <a:off x="8490951" y="1797517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20" name="Freeform 5"/>
            <p:cNvSpPr/>
            <p:nvPr/>
          </p:nvSpPr>
          <p:spPr bwMode="gray">
            <a:xfrm>
              <a:off x="459506" y="1866405"/>
              <a:ext cx="11277600" cy="4533900"/>
            </a:xfrm>
            <a:custGeom>
              <a:avLst/>
              <a:gdLst/>
              <a:ahLst/>
              <a:cxnLst/>
              <a:rect l="0" t="0" r="r" b="b"/>
              <a:pathLst>
                <a:path w="7104" h="2856">
                  <a:moveTo>
                    <a:pt x="0" y="0"/>
                  </a:moveTo>
                  <a:lnTo>
                    <a:pt x="0" y="2856"/>
                  </a:lnTo>
                  <a:lnTo>
                    <a:pt x="7104" y="2856"/>
                  </a:lnTo>
                  <a:lnTo>
                    <a:pt x="7104" y="1"/>
                  </a:lnTo>
                  <a:lnTo>
                    <a:pt x="7104" y="1"/>
                  </a:lnTo>
                  <a:lnTo>
                    <a:pt x="6943" y="26"/>
                  </a:lnTo>
                  <a:lnTo>
                    <a:pt x="6782" y="50"/>
                  </a:lnTo>
                  <a:lnTo>
                    <a:pt x="6621" y="73"/>
                  </a:lnTo>
                  <a:lnTo>
                    <a:pt x="6459" y="93"/>
                  </a:lnTo>
                  <a:lnTo>
                    <a:pt x="6298" y="113"/>
                  </a:lnTo>
                  <a:lnTo>
                    <a:pt x="6136" y="132"/>
                  </a:lnTo>
                  <a:lnTo>
                    <a:pt x="5976" y="148"/>
                  </a:lnTo>
                  <a:lnTo>
                    <a:pt x="5814" y="163"/>
                  </a:lnTo>
                  <a:lnTo>
                    <a:pt x="5653" y="177"/>
                  </a:lnTo>
                  <a:lnTo>
                    <a:pt x="5494" y="189"/>
                  </a:lnTo>
                  <a:lnTo>
                    <a:pt x="5334" y="201"/>
                  </a:lnTo>
                  <a:lnTo>
                    <a:pt x="5175" y="211"/>
                  </a:lnTo>
                  <a:lnTo>
                    <a:pt x="5017" y="219"/>
                  </a:lnTo>
                  <a:lnTo>
                    <a:pt x="4859" y="227"/>
                  </a:lnTo>
                  <a:lnTo>
                    <a:pt x="4703" y="234"/>
                  </a:lnTo>
                  <a:lnTo>
                    <a:pt x="4548" y="239"/>
                  </a:lnTo>
                  <a:lnTo>
                    <a:pt x="4393" y="243"/>
                  </a:lnTo>
                  <a:lnTo>
                    <a:pt x="4240" y="247"/>
                  </a:lnTo>
                  <a:lnTo>
                    <a:pt x="4088" y="249"/>
                  </a:lnTo>
                  <a:lnTo>
                    <a:pt x="3937" y="251"/>
                  </a:lnTo>
                  <a:lnTo>
                    <a:pt x="3788" y="252"/>
                  </a:lnTo>
                  <a:lnTo>
                    <a:pt x="3640" y="251"/>
                  </a:lnTo>
                  <a:lnTo>
                    <a:pt x="3494" y="251"/>
                  </a:lnTo>
                  <a:lnTo>
                    <a:pt x="3349" y="249"/>
                  </a:lnTo>
                  <a:lnTo>
                    <a:pt x="3207" y="246"/>
                  </a:lnTo>
                  <a:lnTo>
                    <a:pt x="3066" y="243"/>
                  </a:lnTo>
                  <a:lnTo>
                    <a:pt x="2928" y="240"/>
                  </a:lnTo>
                  <a:lnTo>
                    <a:pt x="2791" y="235"/>
                  </a:lnTo>
                  <a:lnTo>
                    <a:pt x="2656" y="230"/>
                  </a:lnTo>
                  <a:lnTo>
                    <a:pt x="2524" y="225"/>
                  </a:lnTo>
                  <a:lnTo>
                    <a:pt x="2266" y="212"/>
                  </a:lnTo>
                  <a:lnTo>
                    <a:pt x="2019" y="198"/>
                  </a:lnTo>
                  <a:lnTo>
                    <a:pt x="1782" y="183"/>
                  </a:lnTo>
                  <a:lnTo>
                    <a:pt x="1557" y="167"/>
                  </a:lnTo>
                  <a:lnTo>
                    <a:pt x="1343" y="150"/>
                  </a:lnTo>
                  <a:lnTo>
                    <a:pt x="1144" y="132"/>
                  </a:lnTo>
                  <a:lnTo>
                    <a:pt x="957" y="114"/>
                  </a:lnTo>
                  <a:lnTo>
                    <a:pt x="785" y="96"/>
                  </a:lnTo>
                  <a:lnTo>
                    <a:pt x="627" y="79"/>
                  </a:lnTo>
                  <a:lnTo>
                    <a:pt x="487" y="63"/>
                  </a:lnTo>
                  <a:lnTo>
                    <a:pt x="361" y="48"/>
                  </a:lnTo>
                  <a:lnTo>
                    <a:pt x="254" y="35"/>
                  </a:lnTo>
                  <a:lnTo>
                    <a:pt x="165" y="23"/>
                  </a:lnTo>
                  <a:lnTo>
                    <a:pt x="42" y="6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21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 bwMode="gray">
          <a:xfrm>
            <a:off x="1154953" y="973668"/>
            <a:ext cx="8761413" cy="706964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5" y="2603500"/>
            <a:ext cx="8761412" cy="34163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650938" y="6394061"/>
            <a:ext cx="990599" cy="304799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r">
              <a:defRPr sz="1000" b="1" i="0">
                <a:solidFill>
                  <a:schemeClr val="accent1"/>
                </a:solidFill>
              </a:defRPr>
            </a:lvl1pPr>
          </a:lstStyle>
          <a:p>
            <a:fld id="{C4408324-A84C-4A45-93B6-78D079CCE772}" type="datetime1">
              <a:rPr lang="en-US" smtClean="0"/>
              <a:t>11/8/2020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28358" y="6391838"/>
            <a:ext cx="3859795" cy="30480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000" b="1" i="0">
                <a:solidFill>
                  <a:schemeClr val="accent1"/>
                </a:solidFill>
                <a:latin typeface="+mn-lt"/>
              </a:defRPr>
            </a:lvl1pPr>
          </a:lstStyle>
          <a:p>
            <a:endParaRPr lang="en-US" dirty="0"/>
          </a:p>
        </p:txBody>
      </p:sp>
      <p:sp>
        <p:nvSpPr>
          <p:cNvPr id="22" name="Rectangle 21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352540" y="295729"/>
            <a:ext cx="838199" cy="7676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ctr">
              <a:defRPr sz="2800" b="0" i="0">
                <a:solidFill>
                  <a:schemeClr val="bg1"/>
                </a:solidFill>
                <a:latin typeface="+mn-lt"/>
              </a:defRPr>
            </a:lvl1pPr>
          </a:lstStyle>
          <a:p>
            <a:pPr algn="l"/>
            <a:fld id="{FAEF9944-A4F6-4C59-AEBD-678D6480B8EA}" type="slidenum">
              <a:rPr lang="en-US" smtClean="0"/>
              <a:pPr algn="l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7267302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88" r:id="rId1"/>
    <p:sldLayoutId id="2147483789" r:id="rId2"/>
    <p:sldLayoutId id="2147483790" r:id="rId3"/>
    <p:sldLayoutId id="2147483791" r:id="rId4"/>
    <p:sldLayoutId id="2147483792" r:id="rId5"/>
    <p:sldLayoutId id="2147483793" r:id="rId6"/>
    <p:sldLayoutId id="2147483794" r:id="rId7"/>
    <p:sldLayoutId id="2147483795" r:id="rId8"/>
    <p:sldLayoutId id="2147483796" r:id="rId9"/>
    <p:sldLayoutId id="2147483797" r:id="rId10"/>
    <p:sldLayoutId id="2147483798" r:id="rId11"/>
    <p:sldLayoutId id="2147483799" r:id="rId12"/>
    <p:sldLayoutId id="2147483800" r:id="rId13"/>
    <p:sldLayoutId id="2147483801" r:id="rId14"/>
    <p:sldLayoutId id="2147483802" r:id="rId15"/>
    <p:sldLayoutId id="2147483803" r:id="rId16"/>
    <p:sldLayoutId id="2147483804" r:id="rId17"/>
  </p:sldLayoutIdLst>
  <p:hf sldNum="0" hdr="0" ftr="0" dt="0"/>
  <p:txStyles>
    <p:titleStyle>
      <a:lvl1pPr algn="l" defTabSz="457200" rtl="0" eaLnBrk="1" latinLnBrk="0" hangingPunct="1">
        <a:spcBef>
          <a:spcPct val="0"/>
        </a:spcBef>
        <a:buNone/>
        <a:defRPr sz="3600" b="0" i="0" kern="1200">
          <a:solidFill>
            <a:schemeClr val="bg2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C050D46-87DF-4E1F-B08B-B83A7360239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180531" y="1346268"/>
            <a:ext cx="5274860" cy="3066706"/>
          </a:xfrm>
        </p:spPr>
        <p:txBody>
          <a:bodyPr anchor="b">
            <a:normAutofit/>
          </a:bodyPr>
          <a:lstStyle/>
          <a:p>
            <a:pPr>
              <a:lnSpc>
                <a:spcPct val="110000"/>
              </a:lnSpc>
            </a:pPr>
            <a:r>
              <a:rPr lang="en-IN" sz="4200" dirty="0"/>
              <a:t>Biosynthetic aspect of Steroid hormone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023EFE3-CBDF-47E1-A30F-E18393ADCA7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201212" y="4412974"/>
            <a:ext cx="4524024" cy="1576188"/>
          </a:xfrm>
        </p:spPr>
        <p:txBody>
          <a:bodyPr anchor="t">
            <a:normAutofit/>
          </a:bodyPr>
          <a:lstStyle/>
          <a:p>
            <a:r>
              <a:rPr lang="en-IN" dirty="0"/>
              <a:t>VBC-612</a:t>
            </a:r>
          </a:p>
          <a:p>
            <a:r>
              <a:rPr lang="en-IN" dirty="0"/>
              <a:t>Unit-1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0699604C-E1CB-4F87-B912-75CAFDC22FE0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9899" r="21395" b="-1"/>
          <a:stretch/>
        </p:blipFill>
        <p:spPr>
          <a:xfrm>
            <a:off x="7187979" y="10"/>
            <a:ext cx="5004021" cy="6857990"/>
          </a:xfrm>
          <a:custGeom>
            <a:avLst/>
            <a:gdLst/>
            <a:ahLst/>
            <a:cxnLst/>
            <a:rect l="l" t="t" r="r" b="b"/>
            <a:pathLst>
              <a:path w="4901771" h="6858000">
                <a:moveTo>
                  <a:pt x="1623023" y="0"/>
                </a:moveTo>
                <a:lnTo>
                  <a:pt x="2716256" y="0"/>
                </a:lnTo>
                <a:lnTo>
                  <a:pt x="3496422" y="0"/>
                </a:lnTo>
                <a:lnTo>
                  <a:pt x="4544484" y="0"/>
                </a:lnTo>
                <a:lnTo>
                  <a:pt x="4710787" y="0"/>
                </a:lnTo>
                <a:lnTo>
                  <a:pt x="4901771" y="0"/>
                </a:lnTo>
                <a:lnTo>
                  <a:pt x="4901771" y="6858000"/>
                </a:lnTo>
                <a:lnTo>
                  <a:pt x="4710787" y="6858000"/>
                </a:lnTo>
                <a:lnTo>
                  <a:pt x="4544484" y="6858000"/>
                </a:lnTo>
                <a:lnTo>
                  <a:pt x="3496422" y="6858000"/>
                </a:lnTo>
                <a:lnTo>
                  <a:pt x="2716256" y="6858000"/>
                </a:lnTo>
                <a:lnTo>
                  <a:pt x="2502754" y="6858000"/>
                </a:lnTo>
                <a:lnTo>
                  <a:pt x="2390998" y="6780599"/>
                </a:lnTo>
                <a:cubicBezTo>
                  <a:pt x="2217180" y="6653108"/>
                  <a:pt x="2046553" y="6515397"/>
                  <a:pt x="1874350" y="6374814"/>
                </a:cubicBezTo>
                <a:cubicBezTo>
                  <a:pt x="928725" y="5602839"/>
                  <a:pt x="0" y="4969131"/>
                  <a:pt x="0" y="3621656"/>
                </a:cubicBezTo>
                <a:cubicBezTo>
                  <a:pt x="0" y="2093192"/>
                  <a:pt x="573736" y="754641"/>
                  <a:pt x="1600899" y="14997"/>
                </a:cubicBezTo>
                <a:close/>
              </a:path>
            </a:pathLst>
          </a:cu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11F1FB32-3AC0-4008-B8E8-15BA27D8B121}"/>
              </a:ext>
            </a:extLst>
          </p:cNvPr>
          <p:cNvSpPr txBox="1"/>
          <p:nvPr/>
        </p:nvSpPr>
        <p:spPr>
          <a:xfrm>
            <a:off x="7480184" y="92303"/>
            <a:ext cx="99752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dirty="0"/>
              <a:t>P.G.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43ECE73B-ECDF-47DD-AABD-09AAD0DBCC88}"/>
              </a:ext>
            </a:extLst>
          </p:cNvPr>
          <p:cNvSpPr txBox="1"/>
          <p:nvPr/>
        </p:nvSpPr>
        <p:spPr>
          <a:xfrm>
            <a:off x="581890" y="6431638"/>
            <a:ext cx="1958109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1400" dirty="0"/>
              <a:t>05.11.2020</a:t>
            </a:r>
          </a:p>
        </p:txBody>
      </p:sp>
    </p:spTree>
    <p:extLst>
      <p:ext uri="{BB962C8B-B14F-4D97-AF65-F5344CB8AC3E}">
        <p14:creationId xmlns:p14="http://schemas.microsoft.com/office/powerpoint/2010/main" val="332907840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B817B8CC-1BC9-4417-ADD4-D264FA26992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01546" y="2277605"/>
            <a:ext cx="7514819" cy="4561923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B30E3E5D-C99B-439F-B4D2-40ED50D717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Major steroidogenic pathways</a:t>
            </a:r>
          </a:p>
        </p:txBody>
      </p:sp>
    </p:spTree>
    <p:extLst>
      <p:ext uri="{BB962C8B-B14F-4D97-AF65-F5344CB8AC3E}">
        <p14:creationId xmlns:p14="http://schemas.microsoft.com/office/powerpoint/2010/main" val="203841538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290BDEA-1927-4C29-9B30-EB8ABFE041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Overview of steroidogenesis</a:t>
            </a:r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82BEF54-B9FE-4333-98BE-BFC28B33A19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4255" y="2225965"/>
            <a:ext cx="7509163" cy="4507344"/>
          </a:xfrm>
        </p:spPr>
        <p:txBody>
          <a:bodyPr>
            <a:normAutofit lnSpcReduction="10000"/>
          </a:bodyPr>
          <a:lstStyle/>
          <a:p>
            <a:r>
              <a:rPr lang="en-US" dirty="0"/>
              <a:t>conversion of cholesterol to pregnenolone</a:t>
            </a:r>
          </a:p>
          <a:p>
            <a:endParaRPr lang="en-US" dirty="0"/>
          </a:p>
          <a:p>
            <a:r>
              <a:rPr lang="en-US" dirty="0"/>
              <a:t>transformation of pregnenolone to active hormones, intermediates, and secreted steroid derivatives</a:t>
            </a:r>
          </a:p>
          <a:p>
            <a:endParaRPr lang="en-US" dirty="0"/>
          </a:p>
          <a:p>
            <a:r>
              <a:rPr lang="en-US" dirty="0"/>
              <a:t>Peripheral metabolism of hormones and precursors</a:t>
            </a:r>
          </a:p>
          <a:p>
            <a:endParaRPr lang="en-US" dirty="0"/>
          </a:p>
          <a:p>
            <a:r>
              <a:rPr lang="en-IN" dirty="0"/>
              <a:t>Multiple layers of regulation</a:t>
            </a:r>
          </a:p>
          <a:p>
            <a:endParaRPr lang="en-IN" dirty="0"/>
          </a:p>
          <a:p>
            <a:r>
              <a:rPr lang="en-IN" dirty="0"/>
              <a:t>Catabolism and unproductive metabolism</a:t>
            </a:r>
          </a:p>
          <a:p>
            <a:endParaRPr lang="en-IN" dirty="0"/>
          </a:p>
          <a:p>
            <a:r>
              <a:rPr lang="en-US" dirty="0"/>
              <a:t>More than one pathway to specific steroids</a:t>
            </a:r>
            <a:endParaRPr lang="en-IN" dirty="0"/>
          </a:p>
          <a:p>
            <a:endParaRPr lang="en-IN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93BF841C-B43B-4A4C-9770-CD5E920EE663}"/>
              </a:ext>
            </a:extLst>
          </p:cNvPr>
          <p:cNvSpPr txBox="1"/>
          <p:nvPr/>
        </p:nvSpPr>
        <p:spPr>
          <a:xfrm>
            <a:off x="7913268" y="5925967"/>
            <a:ext cx="4006195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1600" dirty="0" err="1"/>
              <a:t>Cycloperhydropentanophenanthrene</a:t>
            </a:r>
            <a:r>
              <a:rPr lang="en-IN" sz="1600" dirty="0"/>
              <a:t> steroid nucleus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24E2F87A-BAF4-4AA0-9716-317C15F7CD65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10117"/>
          <a:stretch/>
        </p:blipFill>
        <p:spPr>
          <a:xfrm>
            <a:off x="6629401" y="3097861"/>
            <a:ext cx="5259540" cy="26055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8117130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CE383C-F2B8-4876-B63E-BA419AF7C7A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48145" y="973668"/>
            <a:ext cx="9365673" cy="706964"/>
          </a:xfrm>
        </p:spPr>
        <p:txBody>
          <a:bodyPr/>
          <a:lstStyle/>
          <a:p>
            <a:r>
              <a:rPr lang="en-US" sz="3200" dirty="0"/>
              <a:t>Intracellular location of steroidogenic proteins</a:t>
            </a:r>
            <a:endParaRPr lang="en-IN" sz="3200" dirty="0"/>
          </a:p>
        </p:txBody>
      </p:sp>
      <p:graphicFrame>
        <p:nvGraphicFramePr>
          <p:cNvPr id="4" name="Table 4">
            <a:extLst>
              <a:ext uri="{FF2B5EF4-FFF2-40B4-BE49-F238E27FC236}">
                <a16:creationId xmlns:a16="http://schemas.microsoft.com/office/drawing/2014/main" id="{0ABEC41F-841E-431E-ACE9-2B6B3D7959D7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314125090"/>
              </p:ext>
            </p:extLst>
          </p:nvPr>
        </p:nvGraphicFramePr>
        <p:xfrm>
          <a:off x="1155700" y="2603500"/>
          <a:ext cx="8761413" cy="26568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920471">
                  <a:extLst>
                    <a:ext uri="{9D8B030D-6E8A-4147-A177-3AD203B41FA5}">
                      <a16:colId xmlns:a16="http://schemas.microsoft.com/office/drawing/2014/main" val="2004821899"/>
                    </a:ext>
                  </a:extLst>
                </a:gridCol>
                <a:gridCol w="2920471">
                  <a:extLst>
                    <a:ext uri="{9D8B030D-6E8A-4147-A177-3AD203B41FA5}">
                      <a16:colId xmlns:a16="http://schemas.microsoft.com/office/drawing/2014/main" val="769864887"/>
                    </a:ext>
                  </a:extLst>
                </a:gridCol>
                <a:gridCol w="2920471">
                  <a:extLst>
                    <a:ext uri="{9D8B030D-6E8A-4147-A177-3AD203B41FA5}">
                      <a16:colId xmlns:a16="http://schemas.microsoft.com/office/drawing/2014/main" val="2988852468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IN" dirty="0"/>
                        <a:t>Mitochondria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/>
                        <a:t>Cytoplasm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/>
                        <a:t>Endoplasmic Reticulum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9253186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/>
                        <a:t>P450scc</a:t>
                      </a:r>
                    </a:p>
                    <a:p>
                      <a:r>
                        <a:rPr lang="en-US" dirty="0"/>
                        <a:t>P450c11β</a:t>
                      </a:r>
                    </a:p>
                    <a:p>
                      <a:r>
                        <a:rPr lang="en-US" dirty="0"/>
                        <a:t>P450c11AS</a:t>
                      </a:r>
                    </a:p>
                    <a:p>
                      <a:r>
                        <a:rPr lang="en-US" dirty="0"/>
                        <a:t>Ferredoxin reductase</a:t>
                      </a:r>
                    </a:p>
                    <a:p>
                      <a:r>
                        <a:rPr lang="en-US" dirty="0"/>
                        <a:t>Ferredoxin</a:t>
                      </a:r>
                    </a:p>
                    <a:p>
                      <a:r>
                        <a:rPr lang="en-US" dirty="0" err="1"/>
                        <a:t>StAR</a:t>
                      </a:r>
                      <a:endParaRPr lang="en-US" dirty="0"/>
                    </a:p>
                    <a:p>
                      <a:r>
                        <a:rPr lang="en-US" dirty="0"/>
                        <a:t>3βHSD1 and 2</a:t>
                      </a:r>
                      <a:endParaRPr lang="en-IN" dirty="0"/>
                    </a:p>
                    <a:p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17βHSD1</a:t>
                      </a:r>
                    </a:p>
                    <a:p>
                      <a:r>
                        <a:rPr lang="en-US" dirty="0" err="1"/>
                        <a:t>StAR</a:t>
                      </a:r>
                      <a:endParaRPr lang="en-US" dirty="0"/>
                    </a:p>
                    <a:p>
                      <a:r>
                        <a:rPr lang="en-US" dirty="0"/>
                        <a:t>3βHSD1 and 2</a:t>
                      </a:r>
                    </a:p>
                    <a:p>
                      <a:r>
                        <a:rPr lang="en-US" dirty="0"/>
                        <a:t>AKR1C1-4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dirty="0"/>
                        <a:t>P450c17</a:t>
                      </a:r>
                    </a:p>
                    <a:p>
                      <a:r>
                        <a:rPr lang="en-IN" dirty="0"/>
                        <a:t>P450c21</a:t>
                      </a:r>
                    </a:p>
                    <a:p>
                      <a:r>
                        <a:rPr lang="en-IN" dirty="0"/>
                        <a:t>P450aro</a:t>
                      </a:r>
                    </a:p>
                    <a:p>
                      <a:r>
                        <a:rPr lang="en-IN" dirty="0"/>
                        <a:t>P450-oxidoreductase</a:t>
                      </a:r>
                    </a:p>
                    <a:p>
                      <a:r>
                        <a:rPr lang="en-IN" dirty="0"/>
                        <a:t>17</a:t>
                      </a:r>
                      <a:r>
                        <a:rPr lang="el-GR" dirty="0"/>
                        <a:t>β</a:t>
                      </a:r>
                      <a:r>
                        <a:rPr lang="en-IN" dirty="0"/>
                        <a:t>HSD1, 2, 3, 6*</a:t>
                      </a:r>
                    </a:p>
                    <a:p>
                      <a:r>
                        <a:rPr lang="en-IN" dirty="0"/>
                        <a:t>Cytochrome b5</a:t>
                      </a:r>
                    </a:p>
                    <a:p>
                      <a:r>
                        <a:rPr lang="en-IN" dirty="0"/>
                        <a:t>3</a:t>
                      </a:r>
                      <a:r>
                        <a:rPr lang="el-GR" dirty="0"/>
                        <a:t>β</a:t>
                      </a:r>
                      <a:r>
                        <a:rPr lang="en-IN" dirty="0"/>
                        <a:t>HSD1 and 2</a:t>
                      </a:r>
                    </a:p>
                    <a:p>
                      <a:r>
                        <a:rPr lang="en-IN" dirty="0"/>
                        <a:t>11</a:t>
                      </a:r>
                      <a:r>
                        <a:rPr lang="el-GR" dirty="0"/>
                        <a:t>β</a:t>
                      </a:r>
                      <a:r>
                        <a:rPr lang="en-IN" dirty="0"/>
                        <a:t>HSD1 and 2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33443225"/>
                  </a:ext>
                </a:extLst>
              </a:tr>
            </a:tbl>
          </a:graphicData>
        </a:graphic>
      </p:graphicFrame>
      <p:sp>
        <p:nvSpPr>
          <p:cNvPr id="8" name="TextBox 7">
            <a:extLst>
              <a:ext uri="{FF2B5EF4-FFF2-40B4-BE49-F238E27FC236}">
                <a16:creationId xmlns:a16="http://schemas.microsoft.com/office/drawing/2014/main" id="{AC82F3E2-9394-460B-90ED-72076CE47775}"/>
              </a:ext>
            </a:extLst>
          </p:cNvPr>
          <p:cNvSpPr txBox="1"/>
          <p:nvPr/>
        </p:nvSpPr>
        <p:spPr>
          <a:xfrm>
            <a:off x="1921164" y="5334107"/>
            <a:ext cx="6096000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dirty="0"/>
              <a:t>HSD, hydroxysteroid dehydrogenase.</a:t>
            </a:r>
          </a:p>
          <a:p>
            <a:r>
              <a:rPr lang="en-IN" dirty="0"/>
              <a:t>*17</a:t>
            </a:r>
            <a:r>
              <a:rPr lang="el-GR" dirty="0"/>
              <a:t>β</a:t>
            </a:r>
            <a:r>
              <a:rPr lang="en-IN" dirty="0"/>
              <a:t>HSD4 is located in peroxisomes</a:t>
            </a:r>
          </a:p>
        </p:txBody>
      </p:sp>
    </p:spTree>
    <p:extLst>
      <p:ext uri="{BB962C8B-B14F-4D97-AF65-F5344CB8AC3E}">
        <p14:creationId xmlns:p14="http://schemas.microsoft.com/office/powerpoint/2010/main" val="128392185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8F8AD4-E4A0-4C35-A3F4-9ABD5A305EA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54953" y="838200"/>
            <a:ext cx="8761413" cy="944418"/>
          </a:xfrm>
        </p:spPr>
        <p:txBody>
          <a:bodyPr/>
          <a:lstStyle/>
          <a:p>
            <a:r>
              <a:rPr lang="en-US" sz="3000" dirty="0"/>
              <a:t>Electron transfer pathways for steroidogenic cytochrome P450 enzymes</a:t>
            </a:r>
            <a:endParaRPr lang="en-IN" sz="3000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55663E23-56F9-4552-A012-E9B1536E81B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50153"/>
          <a:stretch/>
        </p:blipFill>
        <p:spPr>
          <a:xfrm>
            <a:off x="662110" y="3325992"/>
            <a:ext cx="4588906" cy="2451605"/>
          </a:xfrm>
          <a:prstGeom prst="rect">
            <a:avLst/>
          </a:prstGeom>
        </p:spPr>
      </p:pic>
      <p:sp>
        <p:nvSpPr>
          <p:cNvPr id="4" name="Rectangle 3">
            <a:extLst>
              <a:ext uri="{FF2B5EF4-FFF2-40B4-BE49-F238E27FC236}">
                <a16:creationId xmlns:a16="http://schemas.microsoft.com/office/drawing/2014/main" id="{DFBB2D0A-DDE0-4F59-83C1-F42D43330B12}"/>
              </a:ext>
            </a:extLst>
          </p:cNvPr>
          <p:cNvSpPr/>
          <p:nvPr/>
        </p:nvSpPr>
        <p:spPr>
          <a:xfrm>
            <a:off x="720294" y="3379354"/>
            <a:ext cx="341745" cy="404091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CA488CBE-5F7E-4CB8-9FAC-55FC0C47D59B}"/>
              </a:ext>
            </a:extLst>
          </p:cNvPr>
          <p:cNvSpPr txBox="1"/>
          <p:nvPr/>
        </p:nvSpPr>
        <p:spPr>
          <a:xfrm>
            <a:off x="1326345" y="5975927"/>
            <a:ext cx="326043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N" dirty="0"/>
              <a:t>Type-1</a:t>
            </a:r>
            <a:r>
              <a:rPr lang="en-US" sz="1800" dirty="0"/>
              <a:t> P450</a:t>
            </a:r>
            <a:r>
              <a:rPr lang="en-IN" dirty="0"/>
              <a:t> 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7EAD5E9F-0DF4-4ED8-9077-61BE150C13C9}"/>
              </a:ext>
            </a:extLst>
          </p:cNvPr>
          <p:cNvSpPr txBox="1"/>
          <p:nvPr/>
        </p:nvSpPr>
        <p:spPr>
          <a:xfrm>
            <a:off x="7205290" y="5975927"/>
            <a:ext cx="326043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N" dirty="0"/>
              <a:t>Type- 2</a:t>
            </a:r>
            <a:r>
              <a:rPr lang="en-US" sz="1800" dirty="0"/>
              <a:t> P450</a:t>
            </a:r>
            <a:r>
              <a:rPr lang="en-IN" dirty="0"/>
              <a:t> 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456E7C88-86F7-42FD-887B-073197E9B92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090989" y="2503292"/>
            <a:ext cx="3660365" cy="35165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1176221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9B2BCCD-1069-4BD0-82B9-8A8BE9D1575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Cytochrome P450 Enzymes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4BFD361-E941-48D0-A0A6-C04853C0CC7D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IN" dirty="0"/>
              <a:t>Type- 1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AAB41F2-084B-412E-8F0E-46C86358F489}"/>
              </a:ext>
            </a:extLst>
          </p:cNvPr>
          <p:cNvSpPr>
            <a:spLocks noGrp="1"/>
          </p:cNvSpPr>
          <p:nvPr>
            <p:ph sz="half" idx="2"/>
          </p:nvPr>
        </p:nvSpPr>
        <p:spPr/>
        <p:txBody>
          <a:bodyPr>
            <a:normAutofit/>
          </a:bodyPr>
          <a:lstStyle/>
          <a:p>
            <a:r>
              <a:rPr lang="en-IN" dirty="0"/>
              <a:t>reside in the mitochondria</a:t>
            </a:r>
          </a:p>
          <a:p>
            <a:r>
              <a:rPr lang="en-US" dirty="0"/>
              <a:t>receive electrons from the NADPH via ferredoxin (FDX1)</a:t>
            </a:r>
          </a:p>
          <a:p>
            <a:r>
              <a:rPr lang="en-US" dirty="0"/>
              <a:t>FDX1 does not oxidize NADPH directly, but receives the 2 electrons from NADPH via the flavoprotein ferredoxin reductase (FDXR)</a:t>
            </a:r>
            <a:endParaRPr lang="en-IN" dirty="0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9CAE6E0D-E20B-48B1-A12A-C125D329D91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/>
        <p:txBody>
          <a:bodyPr/>
          <a:lstStyle/>
          <a:p>
            <a:r>
              <a:rPr lang="en-IN" dirty="0"/>
              <a:t>Type- 2</a:t>
            </a:r>
          </a:p>
        </p:txBody>
      </p:sp>
      <p:sp>
        <p:nvSpPr>
          <p:cNvPr id="7" name="Content Placeholder 6">
            <a:extLst>
              <a:ext uri="{FF2B5EF4-FFF2-40B4-BE49-F238E27FC236}">
                <a16:creationId xmlns:a16="http://schemas.microsoft.com/office/drawing/2014/main" id="{F73893CF-E1FF-4F27-9199-9E59A81F1B68}"/>
              </a:ext>
            </a:extLst>
          </p:cNvPr>
          <p:cNvSpPr>
            <a:spLocks noGrp="1"/>
          </p:cNvSpPr>
          <p:nvPr>
            <p:ph sz="quarter" idx="4"/>
          </p:nvPr>
        </p:nvSpPr>
        <p:spPr/>
        <p:txBody>
          <a:bodyPr>
            <a:normAutofit/>
          </a:bodyPr>
          <a:lstStyle/>
          <a:p>
            <a:r>
              <a:rPr lang="en-US" dirty="0"/>
              <a:t>located in the smooth endoplasmic reticulum</a:t>
            </a:r>
            <a:endParaRPr lang="en-IN" dirty="0"/>
          </a:p>
          <a:p>
            <a:r>
              <a:rPr lang="en-IN" dirty="0"/>
              <a:t>receive electrons from NADPH via the FAD- FMN (two-flavin protein), P450 oxidoreductase (POR)</a:t>
            </a:r>
          </a:p>
        </p:txBody>
      </p:sp>
    </p:spTree>
    <p:extLst>
      <p:ext uri="{BB962C8B-B14F-4D97-AF65-F5344CB8AC3E}">
        <p14:creationId xmlns:p14="http://schemas.microsoft.com/office/powerpoint/2010/main" val="139798149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95AF7FAE-99A9-41E2-B53D-7608DCDE87C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7246EEEF-C6A8-4ED5-8FEB-1EF09064DD1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54955" y="2235200"/>
            <a:ext cx="8761412" cy="4516582"/>
          </a:xfrm>
        </p:spPr>
        <p:txBody>
          <a:bodyPr>
            <a:normAutofit/>
          </a:bodyPr>
          <a:lstStyle/>
          <a:p>
            <a:r>
              <a:rPr lang="en-US" dirty="0"/>
              <a:t>P450 enzymes activate molecular oxygen using their heme center and electrons from NADPH</a:t>
            </a:r>
          </a:p>
          <a:p>
            <a:endParaRPr lang="en-US" dirty="0"/>
          </a:p>
          <a:p>
            <a:r>
              <a:rPr lang="en-US" dirty="0"/>
              <a:t>Substrate binding is required prior to heme reduction with one electron</a:t>
            </a:r>
          </a:p>
          <a:p>
            <a:endParaRPr lang="en-US" dirty="0"/>
          </a:p>
          <a:p>
            <a:r>
              <a:rPr lang="en-US" dirty="0"/>
              <a:t>Enables oxygen binding, the second one-electron transfer, and formation of the iron-oxygen complex which then oxygenates the substrate</a:t>
            </a:r>
          </a:p>
          <a:p>
            <a:endParaRPr lang="en-US" dirty="0"/>
          </a:p>
          <a:p>
            <a:r>
              <a:rPr lang="en-US" dirty="0"/>
              <a:t>Thus, P450 reactions on steroids are limited to oxygen insertion (hydroxylation)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36904015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FF79C1F-94A7-42DE-AACF-2102753BADA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6618" y="711200"/>
            <a:ext cx="9559637" cy="969432"/>
          </a:xfrm>
        </p:spPr>
        <p:txBody>
          <a:bodyPr/>
          <a:lstStyle/>
          <a:p>
            <a:r>
              <a:rPr lang="en-IN" sz="3000" dirty="0"/>
              <a:t>Hydroxysteroid dehydrogenases (HSD) and reductases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A3E6AC9-20C7-4C0E-B26F-92F64FE6433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All HSDs and related enzymes use nicotinamide cofactors</a:t>
            </a:r>
          </a:p>
          <a:p>
            <a:r>
              <a:rPr lang="en-US" dirty="0"/>
              <a:t>to reduce or to oxidize the steroid by two electrons through a hydride transfer mechanism</a:t>
            </a:r>
          </a:p>
          <a:p>
            <a:r>
              <a:rPr lang="en-US" dirty="0"/>
              <a:t>involve the conversion of a secondary alcohol to a ketone or vice versa</a:t>
            </a:r>
          </a:p>
          <a:p>
            <a:r>
              <a:rPr lang="en-US" dirty="0"/>
              <a:t>Structurally, HSDs are members of either the short-chain dehydrogenase reductase (SDR) or </a:t>
            </a:r>
            <a:r>
              <a:rPr lang="en-US" dirty="0" err="1"/>
              <a:t>aldo</a:t>
            </a:r>
            <a:r>
              <a:rPr lang="en-US" dirty="0"/>
              <a:t>-keto reductase (AKR) families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71586138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906772-5743-4B01-8883-C7342805D93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54953" y="692727"/>
            <a:ext cx="8761413" cy="987905"/>
          </a:xfrm>
        </p:spPr>
        <p:txBody>
          <a:bodyPr/>
          <a:lstStyle/>
          <a:p>
            <a:r>
              <a:rPr lang="en-US" sz="3200" dirty="0"/>
              <a:t>Short-chain dehydrogenase reductase (</a:t>
            </a:r>
            <a:r>
              <a:rPr lang="en-IN" sz="3200" dirty="0"/>
              <a:t>SDR)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6554DFC-3878-4A2C-A2CA-AF2C73DBB29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54953" y="2308225"/>
            <a:ext cx="10313145" cy="3416300"/>
          </a:xfrm>
        </p:spPr>
        <p:txBody>
          <a:bodyPr/>
          <a:lstStyle/>
          <a:p>
            <a:r>
              <a:rPr lang="en-US" dirty="0"/>
              <a:t>The SDR enzymes are β-α-β proteins</a:t>
            </a:r>
          </a:p>
          <a:p>
            <a:r>
              <a:rPr lang="en-US" dirty="0"/>
              <a:t>Seven parallel β-strands fan across the center of the molecule, forming the </a:t>
            </a:r>
            <a:r>
              <a:rPr lang="en-US" sz="2000" b="1" dirty="0"/>
              <a:t>“Rossman fold” </a:t>
            </a:r>
            <a:r>
              <a:rPr lang="en-US" dirty="0"/>
              <a:t>characteristic of oxidation/ reduction enzymes that use nicotinamide cofactors</a:t>
            </a:r>
          </a:p>
          <a:p>
            <a:endParaRPr lang="en-IN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44241A92-CD5A-440E-B5D6-8D4D1851078D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9990" b="7466"/>
          <a:stretch/>
        </p:blipFill>
        <p:spPr>
          <a:xfrm>
            <a:off x="5781964" y="3562350"/>
            <a:ext cx="4204507" cy="2602923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3E22CE90-97E7-4850-81CF-0D51E7640AA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15404" y="3772939"/>
            <a:ext cx="2374328" cy="2181744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C18FDD3C-BB29-4FD0-A462-41A2CD27F230}"/>
              </a:ext>
            </a:extLst>
          </p:cNvPr>
          <p:cNvSpPr txBox="1"/>
          <p:nvPr/>
        </p:nvSpPr>
        <p:spPr>
          <a:xfrm>
            <a:off x="4626125" y="6167452"/>
            <a:ext cx="1819068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800" b="1" dirty="0"/>
              <a:t>Rossman fold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65183510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DFAD187-3491-4B26-9B83-5AEB15C501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Aldo-keto reductase (AKR)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93EE2E7-E2A0-42C2-B133-F48E0B68F98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54953" y="2365375"/>
            <a:ext cx="10389345" cy="1435101"/>
          </a:xfrm>
        </p:spPr>
        <p:txBody>
          <a:bodyPr>
            <a:normAutofit/>
          </a:bodyPr>
          <a:lstStyle/>
          <a:p>
            <a:r>
              <a:rPr lang="en-US" dirty="0"/>
              <a:t>soluble proteins</a:t>
            </a:r>
          </a:p>
          <a:p>
            <a:r>
              <a:rPr lang="en-US" dirty="0"/>
              <a:t>Contain a beta-barrel or triosephosphate isomerase (TIM-barrel) motif</a:t>
            </a:r>
          </a:p>
          <a:p>
            <a:r>
              <a:rPr lang="en-US" dirty="0"/>
              <a:t>eight parallel β-strands lie in a slanted circular distribution like the staves of a barrel</a:t>
            </a:r>
            <a:endParaRPr lang="en-IN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5B9F4E9-6F8D-45C6-A0D6-24301843577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47650" y="4124326"/>
            <a:ext cx="2357166" cy="2143124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7B5B5316-296E-481D-B060-596E707EDBD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535659" y="4311650"/>
            <a:ext cx="5322045" cy="2123041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95300CE6-7C34-4430-97F0-96BBADCBB53A}"/>
              </a:ext>
            </a:extLst>
          </p:cNvPr>
          <p:cNvSpPr txBox="1"/>
          <p:nvPr/>
        </p:nvSpPr>
        <p:spPr>
          <a:xfrm>
            <a:off x="4509339" y="6434691"/>
            <a:ext cx="2052639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dirty="0"/>
              <a:t>TIM-barrel</a:t>
            </a:r>
          </a:p>
        </p:txBody>
      </p:sp>
    </p:spTree>
    <p:extLst>
      <p:ext uri="{BB962C8B-B14F-4D97-AF65-F5344CB8AC3E}">
        <p14:creationId xmlns:p14="http://schemas.microsoft.com/office/powerpoint/2010/main" val="76498632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219E20-73D9-4341-B844-EA18A83E9E8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MOA of SDR &amp; AKR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5988FDD-0B79-448B-A5C2-9C436AB3D7C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68218" y="2244437"/>
            <a:ext cx="10640291" cy="4387272"/>
          </a:xfrm>
        </p:spPr>
        <p:txBody>
          <a:bodyPr>
            <a:normAutofit lnSpcReduction="10000"/>
          </a:bodyPr>
          <a:lstStyle/>
          <a:p>
            <a:r>
              <a:rPr lang="en-US" dirty="0"/>
              <a:t>The active site contains a critical tyrosine and lysine pair of residues involved in proton transfer from or to the steroid alcohol during catalysis</a:t>
            </a:r>
          </a:p>
          <a:p>
            <a:endParaRPr lang="en-US" dirty="0"/>
          </a:p>
          <a:p>
            <a:r>
              <a:rPr lang="en-US" dirty="0"/>
              <a:t>HSDs act either as true dehydrogenases, using NAD+ as a cofactor to convert hydroxysteroids to ketosteroids</a:t>
            </a:r>
          </a:p>
          <a:p>
            <a:endParaRPr lang="en-US" dirty="0"/>
          </a:p>
          <a:p>
            <a:r>
              <a:rPr lang="en-US" dirty="0"/>
              <a:t>or as ketosteroid reductases, utilizing predominantly NADPH to reduce ketosteroids</a:t>
            </a:r>
          </a:p>
          <a:p>
            <a:endParaRPr lang="en-US" dirty="0"/>
          </a:p>
          <a:p>
            <a:r>
              <a:rPr lang="en-US" dirty="0"/>
              <a:t>The oxidation or reduction depends on pH and cofactor concentrations</a:t>
            </a:r>
          </a:p>
          <a:p>
            <a:endParaRPr lang="en-US" dirty="0"/>
          </a:p>
          <a:p>
            <a:r>
              <a:rPr lang="en-US" dirty="0"/>
              <a:t>primarily from the relative abundance of the oxidized and reduced form of cofactors and the relative affinity of each enzyme for NAD(H) versus NADP(H)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562475233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Ion Boardroom">
  <a:themeElements>
    <a:clrScheme name="Ion Boardroom">
      <a:dk1>
        <a:sysClr val="windowText" lastClr="000000"/>
      </a:dk1>
      <a:lt1>
        <a:sysClr val="window" lastClr="FFFFFF"/>
      </a:lt1>
      <a:dk2>
        <a:srgbClr val="0E5580"/>
      </a:dk2>
      <a:lt2>
        <a:srgbClr val="EBEBEB"/>
      </a:lt2>
      <a:accent1>
        <a:srgbClr val="ACD433"/>
      </a:accent1>
      <a:accent2>
        <a:srgbClr val="E6C133"/>
      </a:accent2>
      <a:accent3>
        <a:srgbClr val="EF7A24"/>
      </a:accent3>
      <a:accent4>
        <a:srgbClr val="5AA0F5"/>
      </a:accent4>
      <a:accent5>
        <a:srgbClr val="75CEEC"/>
      </a:accent5>
      <a:accent6>
        <a:srgbClr val="65D6A0"/>
      </a:accent6>
      <a:hlink>
        <a:srgbClr val="C4E46E"/>
      </a:hlink>
      <a:folHlink>
        <a:srgbClr val="BDE0FB"/>
      </a:folHlink>
    </a:clrScheme>
    <a:fontScheme name="Ion Boardroom">
      <a:maj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Ion Boardroom">
      <a:fillStyleLst>
        <a:solidFill>
          <a:schemeClr val="phClr"/>
        </a:solidFill>
        <a:gradFill rotWithShape="1">
          <a:gsLst>
            <a:gs pos="0">
              <a:schemeClr val="phClr">
                <a:tint val="64000"/>
                <a:lumMod val="118000"/>
              </a:schemeClr>
            </a:gs>
            <a:gs pos="100000">
              <a:schemeClr val="phClr">
                <a:tint val="92000"/>
                <a:alpha val="100000"/>
                <a:lumMod val="11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lumMod val="114000"/>
              </a:schemeClr>
            </a:gs>
            <a:gs pos="100000">
              <a:schemeClr val="phClr">
                <a:shade val="90000"/>
                <a:lumMod val="8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2000"/>
                <a:hueMod val="96000"/>
                <a:satMod val="128000"/>
                <a:lumMod val="114000"/>
              </a:schemeClr>
            </a:gs>
            <a:gs pos="100000">
              <a:schemeClr val="phClr">
                <a:shade val="62000"/>
                <a:hueMod val="100000"/>
                <a:satMod val="134000"/>
                <a:lumMod val="56000"/>
              </a:schemeClr>
            </a:gs>
          </a:gsLst>
          <a:path path="circle">
            <a:fillToRect l="45000" t="65000" r="125000" b="10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shade val="62000"/>
                <a:hueMod val="108000"/>
                <a:satMod val="164000"/>
                <a:lumMod val="69000"/>
              </a:schemeClr>
              <a:schemeClr val="phClr">
                <a:tint val="96000"/>
                <a:hueMod val="90000"/>
                <a:satMod val="130000"/>
                <a:lumMod val="134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on Boardroom" id="{FC33163D-4339-46B1-8EED-24C834239D99}" vid="{A3AB87EF-B655-4FFF-8D05-F333AD7F2789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Ion Boardroom</Template>
  <TotalTime>98</TotalTime>
  <Words>498</Words>
  <Application>Microsoft Office PowerPoint</Application>
  <PresentationFormat>Widescreen</PresentationFormat>
  <Paragraphs>87</Paragraphs>
  <Slides>11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6" baseType="lpstr">
      <vt:lpstr>Arial</vt:lpstr>
      <vt:lpstr>Calibri</vt:lpstr>
      <vt:lpstr>Century Gothic</vt:lpstr>
      <vt:lpstr>Wingdings 3</vt:lpstr>
      <vt:lpstr>Ion Boardroom</vt:lpstr>
      <vt:lpstr>Biosynthetic aspect of Steroid hormone</vt:lpstr>
      <vt:lpstr>Major steroidogenic pathways</vt:lpstr>
      <vt:lpstr>Overview of steroidogenesis</vt:lpstr>
      <vt:lpstr>Intracellular location of steroidogenic proteins</vt:lpstr>
      <vt:lpstr>Electron transfer pathways for steroidogenic cytochrome P450 enzymes</vt:lpstr>
      <vt:lpstr>Cytochrome P450 Enzymes</vt:lpstr>
      <vt:lpstr>PowerPoint Presentation</vt:lpstr>
      <vt:lpstr>Hydroxysteroid dehydrogenases (HSD) and reductases</vt:lpstr>
      <vt:lpstr>Short-chain dehydrogenase reductase (SDR)</vt:lpstr>
      <vt:lpstr>Aldo-keto reductase (AKR)</vt:lpstr>
      <vt:lpstr>MOA of SDR &amp; AKR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Biosynthetic aspect of Steroid hormone</dc:title>
  <dc:creator>ani.gatz1 ani.gatz1</dc:creator>
  <cp:lastModifiedBy>Nirbhay Kumar Mishra</cp:lastModifiedBy>
  <cp:revision>17</cp:revision>
  <dcterms:created xsi:type="dcterms:W3CDTF">2020-11-05T06:31:25Z</dcterms:created>
  <dcterms:modified xsi:type="dcterms:W3CDTF">2020-11-08T09:41:28Z</dcterms:modified>
</cp:coreProperties>
</file>