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6277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244395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3015557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401684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1026377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339380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624769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1557890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75746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152289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271167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55096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394171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211514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320555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3679343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B94E7-0817-4EA8-B38E-423C59B1978D}" type="datetimeFigureOut">
              <a:rPr lang="en-IN" smtClean="0"/>
              <a:pPr/>
              <a:t>16-11-2020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330560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0B94E7-0817-4EA8-B38E-423C59B1978D}" type="datetimeFigureOut">
              <a:rPr lang="en-IN" smtClean="0"/>
              <a:pPr/>
              <a:t>16-11-2020</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3BBE92B-CAE8-4BA8-91B1-9168D7036301}" type="slidenum">
              <a:rPr lang="en-IN" smtClean="0"/>
              <a:pPr/>
              <a:t>‹#›</a:t>
            </a:fld>
            <a:endParaRPr lang="en-IN"/>
          </a:p>
        </p:txBody>
      </p:sp>
    </p:spTree>
    <p:extLst>
      <p:ext uri="{BB962C8B-B14F-4D97-AF65-F5344CB8AC3E}">
        <p14:creationId xmlns="" xmlns:p14="http://schemas.microsoft.com/office/powerpoint/2010/main" val="185339032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8BADBA-C399-4175-ADC1-AF0694F2D955}"/>
              </a:ext>
            </a:extLst>
          </p:cNvPr>
          <p:cNvSpPr>
            <a:spLocks noGrp="1"/>
          </p:cNvSpPr>
          <p:nvPr>
            <p:ph type="ctrTitle"/>
          </p:nvPr>
        </p:nvSpPr>
        <p:spPr>
          <a:xfrm>
            <a:off x="213157" y="120072"/>
            <a:ext cx="11978843" cy="2493819"/>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Van-601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unit-ii</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sz="3600" b="1" dirty="0">
                <a:solidFill>
                  <a:srgbClr val="FFFF00"/>
                </a:solidFill>
                <a:latin typeface="Times New Roman" pitchFamily="18" charset="0"/>
                <a:cs typeface="Times New Roman" pitchFamily="18" charset="0"/>
              </a:rPr>
              <a:t>Comparative studies on carpal </a:t>
            </a:r>
            <a:r>
              <a:rPr lang="en-US" sz="3600" b="1" dirty="0" smtClean="0">
                <a:solidFill>
                  <a:srgbClr val="FFFF00"/>
                </a:solidFill>
                <a:latin typeface="Times New Roman" pitchFamily="18" charset="0"/>
                <a:cs typeface="Times New Roman" pitchFamily="18" charset="0"/>
              </a:rPr>
              <a:t>bones of OX</a:t>
            </a:r>
            <a:endParaRPr lang="en-IN" sz="3600" dirty="0">
              <a:latin typeface="Times New Roman" pitchFamily="18" charset="0"/>
              <a:cs typeface="Times New Roman" pitchFamily="18" charset="0"/>
            </a:endParaRPr>
          </a:p>
        </p:txBody>
      </p:sp>
      <p:sp>
        <p:nvSpPr>
          <p:cNvPr id="3" name="Subtitle 2">
            <a:extLst>
              <a:ext uri="{FF2B5EF4-FFF2-40B4-BE49-F238E27FC236}">
                <a16:creationId xmlns="" xmlns:a16="http://schemas.microsoft.com/office/drawing/2014/main" id="{A88706C4-B8A4-48E8-A73E-753B7AFE7383}"/>
              </a:ext>
            </a:extLst>
          </p:cNvPr>
          <p:cNvSpPr>
            <a:spLocks noGrp="1"/>
          </p:cNvSpPr>
          <p:nvPr>
            <p:ph type="subTitle" idx="1"/>
          </p:nvPr>
        </p:nvSpPr>
        <p:spPr>
          <a:xfrm>
            <a:off x="684211" y="4023359"/>
            <a:ext cx="11378479" cy="1767841"/>
          </a:xfrm>
        </p:spPr>
        <p:txBody>
          <a:bodyPr>
            <a:normAutofit fontScale="55000" lnSpcReduction="20000"/>
          </a:bodyPr>
          <a:lstStyle/>
          <a:p>
            <a:pPr algn="ctr"/>
            <a:r>
              <a:rPr lang="en-US" sz="8000" dirty="0">
                <a:solidFill>
                  <a:schemeClr val="tx1"/>
                </a:solidFill>
                <a:latin typeface="Times New Roman" panose="02020603050405020304" pitchFamily="18" charset="0"/>
                <a:cs typeface="Times New Roman" panose="02020603050405020304" pitchFamily="18" charset="0"/>
              </a:rPr>
              <a:t>By: Dr Manoj Kumar Singh</a:t>
            </a:r>
          </a:p>
          <a:p>
            <a:pPr algn="ctr"/>
            <a:r>
              <a:rPr lang="en-IN" sz="4800" dirty="0">
                <a:solidFill>
                  <a:schemeClr val="tx1"/>
                </a:solidFill>
                <a:latin typeface="Times New Roman" panose="02020603050405020304" pitchFamily="18" charset="0"/>
                <a:cs typeface="Times New Roman" panose="02020603050405020304" pitchFamily="18" charset="0"/>
              </a:rPr>
              <a:t>Assistant Professor </a:t>
            </a:r>
          </a:p>
          <a:p>
            <a:pPr algn="ctr"/>
            <a:r>
              <a:rPr lang="en-IN" sz="4800" dirty="0">
                <a:solidFill>
                  <a:schemeClr val="tx1"/>
                </a:solidFill>
                <a:latin typeface="Times New Roman" panose="02020603050405020304" pitchFamily="18" charset="0"/>
                <a:cs typeface="Times New Roman" panose="02020603050405020304" pitchFamily="18" charset="0"/>
              </a:rPr>
              <a:t>Department of Veterinary Anatomy</a:t>
            </a:r>
          </a:p>
          <a:p>
            <a:pPr algn="ctr"/>
            <a:endParaRPr lang="en-IN" sz="4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68200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BAA68A48-6D5A-4F69-8F1D-FC7AE858691F}"/>
              </a:ext>
            </a:extLst>
          </p:cNvPr>
          <p:cNvSpPr>
            <a:spLocks noGrp="1"/>
          </p:cNvSpPr>
          <p:nvPr>
            <p:ph type="subTitle" idx="1"/>
          </p:nvPr>
        </p:nvSpPr>
        <p:spPr>
          <a:xfrm>
            <a:off x="83127" y="1"/>
            <a:ext cx="12108873" cy="6779490"/>
          </a:xfrm>
        </p:spPr>
        <p:txBody>
          <a:bodyPr>
            <a:normAutofit fontScale="85000" lnSpcReduction="20000"/>
          </a:bodyPr>
          <a:lstStyle/>
          <a:p>
            <a:pPr marL="342900" lvl="0" indent="-342900" algn="just">
              <a:lnSpc>
                <a:spcPct val="160000"/>
              </a:lnSpc>
              <a:spcAft>
                <a:spcPts val="1000"/>
              </a:spcAft>
              <a:buSzPts val="1000"/>
              <a:buFont typeface="Symbol" panose="05050102010706020507" pitchFamily="18" charset="2"/>
              <a:buChar char=""/>
              <a:tabLst>
                <a:tab pos="457200" algn="l"/>
              </a:tabLst>
            </a:pPr>
            <a:r>
              <a:rPr lang="en-IN" sz="28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First carpal (trapezium):</a:t>
            </a:r>
            <a:r>
              <a:rPr lang="en-IN" sz="2800" b="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It</a:t>
            </a:r>
            <a:r>
              <a:rPr lang="en-IN" sz="2800" b="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is inconstant; when present it is situated behind the second.</a:t>
            </a:r>
            <a:endParaRPr lang="en-IN" sz="28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60000"/>
              </a:lnSpc>
              <a:spcAft>
                <a:spcPts val="1000"/>
              </a:spcAft>
              <a:buSzPts val="1000"/>
              <a:buFont typeface="Symbol" panose="05050102010706020507" pitchFamily="18" charset="2"/>
              <a:buChar char=""/>
              <a:tabLst>
                <a:tab pos="457200" algn="l"/>
              </a:tabLst>
            </a:pPr>
            <a:r>
              <a:rPr lang="en-IN" sz="28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Second carpal (trapezoid):</a:t>
            </a:r>
            <a:r>
              <a:rPr lang="en-IN" sz="2800" b="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It is the smallest bone of the distal row. The proximal face has a convex facet for the radial carpal. The distal face is flat and articulates with the medial small and large metacarpals. The lateral face has two facets for the third carpal. The dorsal and the medial faces are continuous and rough.</a:t>
            </a:r>
            <a:endParaRPr lang="en-IN" sz="28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60000"/>
              </a:lnSpc>
            </a:pPr>
            <a:r>
              <a:rPr lang="en-IN" sz="28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Third carpal (</a:t>
            </a:r>
            <a:r>
              <a:rPr lang="en-IN" sz="2800" b="1" dirty="0" err="1">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os</a:t>
            </a:r>
            <a:r>
              <a:rPr lang="en-IN" sz="28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 magnum):</a:t>
            </a:r>
            <a:r>
              <a:rPr lang="en-IN" sz="2800" b="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It</a:t>
            </a:r>
            <a:r>
              <a:rPr lang="en-IN" sz="2800" b="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is the largest carpal. It is irregularly triangular with the base anterior. The proximal face articulates with the radial and the Intermediate carpals and distal with the large and medial small metacarpals. The medial border is more concave than the lateral. </a:t>
            </a:r>
            <a:r>
              <a:rPr lang="en-IN" sz="28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Fourth carpal (unciform)</a:t>
            </a:r>
            <a:r>
              <a:rPr lang="en-IN" sz="2800" b="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It</a:t>
            </a:r>
            <a:r>
              <a:rPr lang="en-IN" sz="2800" b="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proximal face is convex and articular and encroaches on the lateral face. The distal face articulates with the large and the lateral small metacarpals. The medial face has two facets for the third carpal</a:t>
            </a:r>
            <a:endParaRPr lang="en-IN" sz="3600" dirty="0"/>
          </a:p>
        </p:txBody>
      </p:sp>
    </p:spTree>
    <p:extLst>
      <p:ext uri="{BB962C8B-B14F-4D97-AF65-F5344CB8AC3E}">
        <p14:creationId xmlns="" xmlns:p14="http://schemas.microsoft.com/office/powerpoint/2010/main" val="1579323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a:extLst>
              <a:ext uri="{FF2B5EF4-FFF2-40B4-BE49-F238E27FC236}">
                <a16:creationId xmlns="" xmlns:a16="http://schemas.microsoft.com/office/drawing/2014/main" id="{F158BFF8-313B-40DB-B86B-DEC5E52BEEA8}"/>
              </a:ext>
            </a:extLst>
          </p:cNvPr>
          <p:cNvSpPr>
            <a:spLocks noGrp="1"/>
          </p:cNvSpPr>
          <p:nvPr>
            <p:ph type="subTitle" idx="1"/>
          </p:nvPr>
        </p:nvSpPr>
        <p:spPr>
          <a:xfrm>
            <a:off x="232757" y="382385"/>
            <a:ext cx="11504814" cy="6475615"/>
          </a:xfrm>
        </p:spPr>
        <p:txBody>
          <a:bodyPr>
            <a:normAutofit lnSpcReduction="10000"/>
          </a:bodyPr>
          <a:lstStyle/>
          <a:p>
            <a:pPr algn="l"/>
            <a:r>
              <a:rPr lang="en-US" sz="3200" dirty="0">
                <a:solidFill>
                  <a:srgbClr val="FF0000"/>
                </a:solidFill>
                <a:latin typeface="Times New Roman" panose="02020603050405020304" pitchFamily="18" charset="0"/>
                <a:cs typeface="Times New Roman" panose="02020603050405020304" pitchFamily="18" charset="0"/>
              </a:rPr>
              <a:t>PIG</a:t>
            </a:r>
          </a:p>
          <a:p>
            <a:pPr marL="342900" indent="-342900" algn="l">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It has eight bones – four in each row.</a:t>
            </a:r>
          </a:p>
          <a:p>
            <a:pPr marL="342900" indent="-342900" algn="l">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IN" sz="32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bones of the proximal row resembles that of an ox with the exception that accessory carpal is similar to that of horse but has no lateral groove. The first carpal is small, elongated from before backward, rounded and articulates in front with the second carpal.</a:t>
            </a:r>
            <a:endParaRPr lang="en-IN"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endParaRPr lang="en-US" sz="40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IN" dirty="0"/>
          </a:p>
        </p:txBody>
      </p:sp>
      <p:graphicFrame>
        <p:nvGraphicFramePr>
          <p:cNvPr id="17" name="Table 17">
            <a:extLst>
              <a:ext uri="{FF2B5EF4-FFF2-40B4-BE49-F238E27FC236}">
                <a16:creationId xmlns="" xmlns:a16="http://schemas.microsoft.com/office/drawing/2014/main" id="{CEA8FF88-D44F-41BD-940F-02E2EF5EC675}"/>
              </a:ext>
            </a:extLst>
          </p:cNvPr>
          <p:cNvGraphicFramePr>
            <a:graphicFrameLocks noGrp="1"/>
          </p:cNvGraphicFramePr>
          <p:nvPr>
            <p:extLst>
              <p:ext uri="{D42A27DB-BD31-4B8C-83A1-F6EECF244321}">
                <p14:modId xmlns="" xmlns:p14="http://schemas.microsoft.com/office/powerpoint/2010/main" val="2610200599"/>
              </p:ext>
            </p:extLst>
          </p:nvPr>
        </p:nvGraphicFramePr>
        <p:xfrm>
          <a:off x="895927" y="1662544"/>
          <a:ext cx="10841645" cy="2133600"/>
        </p:xfrm>
        <a:graphic>
          <a:graphicData uri="http://schemas.openxmlformats.org/drawingml/2006/table">
            <a:tbl>
              <a:tblPr firstRow="1" bandRow="1">
                <a:tableStyleId>{5C22544A-7EE6-4342-B048-85BDC9FD1C3A}</a:tableStyleId>
              </a:tblPr>
              <a:tblGrid>
                <a:gridCol w="2168329">
                  <a:extLst>
                    <a:ext uri="{9D8B030D-6E8A-4147-A177-3AD203B41FA5}">
                      <a16:colId xmlns="" xmlns:a16="http://schemas.microsoft.com/office/drawing/2014/main" val="3045750005"/>
                    </a:ext>
                  </a:extLst>
                </a:gridCol>
                <a:gridCol w="2168329">
                  <a:extLst>
                    <a:ext uri="{9D8B030D-6E8A-4147-A177-3AD203B41FA5}">
                      <a16:colId xmlns="" xmlns:a16="http://schemas.microsoft.com/office/drawing/2014/main" val="1955408656"/>
                    </a:ext>
                  </a:extLst>
                </a:gridCol>
                <a:gridCol w="2168329">
                  <a:extLst>
                    <a:ext uri="{9D8B030D-6E8A-4147-A177-3AD203B41FA5}">
                      <a16:colId xmlns="" xmlns:a16="http://schemas.microsoft.com/office/drawing/2014/main" val="2659044548"/>
                    </a:ext>
                  </a:extLst>
                </a:gridCol>
                <a:gridCol w="2168329">
                  <a:extLst>
                    <a:ext uri="{9D8B030D-6E8A-4147-A177-3AD203B41FA5}">
                      <a16:colId xmlns="" xmlns:a16="http://schemas.microsoft.com/office/drawing/2014/main" val="2226623821"/>
                    </a:ext>
                  </a:extLst>
                </a:gridCol>
                <a:gridCol w="2168329">
                  <a:extLst>
                    <a:ext uri="{9D8B030D-6E8A-4147-A177-3AD203B41FA5}">
                      <a16:colId xmlns="" xmlns:a16="http://schemas.microsoft.com/office/drawing/2014/main" val="2085355534"/>
                    </a:ext>
                  </a:extLst>
                </a:gridCol>
              </a:tblGrid>
              <a:tr h="711200">
                <a:tc>
                  <a:txBody>
                    <a:bodyPr/>
                    <a:lstStyle/>
                    <a:p>
                      <a:endParaRPr lang="en-IN" b="1" dirty="0">
                        <a:latin typeface="Times New Roman" panose="02020603050405020304" pitchFamily="18" charset="0"/>
                        <a:cs typeface="Times New Roman" panose="02020603050405020304" pitchFamily="18" charset="0"/>
                      </a:endParaRPr>
                    </a:p>
                  </a:txBody>
                  <a:tcPr/>
                </a:tc>
                <a:tc gridSpan="2">
                  <a:txBody>
                    <a:bodyPr/>
                    <a:lstStyle/>
                    <a:p>
                      <a:r>
                        <a:rPr lang="en-US" b="1" dirty="0">
                          <a:latin typeface="Times New Roman" panose="02020603050405020304" pitchFamily="18" charset="0"/>
                          <a:cs typeface="Times New Roman" panose="02020603050405020304" pitchFamily="18" charset="0"/>
                        </a:rPr>
                        <a:t>Medial</a:t>
                      </a:r>
                      <a:endParaRPr lang="en-IN" b="1" dirty="0">
                        <a:latin typeface="Times New Roman" panose="02020603050405020304" pitchFamily="18" charset="0"/>
                        <a:cs typeface="Times New Roman" panose="02020603050405020304" pitchFamily="18" charset="0"/>
                      </a:endParaRPr>
                    </a:p>
                  </a:txBody>
                  <a:tcPr/>
                </a:tc>
                <a:tc hMerge="1">
                  <a:txBody>
                    <a:bodyPr/>
                    <a:lstStyle/>
                    <a:p>
                      <a:endParaRPr lang="en-IN" dirty="0"/>
                    </a:p>
                  </a:txBody>
                  <a:tcPr/>
                </a:tc>
                <a:tc gridSpan="2">
                  <a:txBody>
                    <a:bodyPr/>
                    <a:lstStyle/>
                    <a:p>
                      <a:r>
                        <a:rPr lang="en-US" b="1" dirty="0">
                          <a:latin typeface="Times New Roman" panose="02020603050405020304" pitchFamily="18" charset="0"/>
                          <a:cs typeface="Times New Roman" panose="02020603050405020304" pitchFamily="18" charset="0"/>
                        </a:rPr>
                        <a:t>Lateral</a:t>
                      </a:r>
                      <a:endParaRPr lang="en-IN" b="1" dirty="0">
                        <a:latin typeface="Times New Roman" panose="02020603050405020304" pitchFamily="18" charset="0"/>
                        <a:cs typeface="Times New Roman" panose="02020603050405020304" pitchFamily="18" charset="0"/>
                      </a:endParaRPr>
                    </a:p>
                  </a:txBody>
                  <a:tcPr/>
                </a:tc>
                <a:tc hMerge="1">
                  <a:txBody>
                    <a:bodyPr/>
                    <a:lstStyle/>
                    <a:p>
                      <a:endParaRPr lang="en-IN" dirty="0"/>
                    </a:p>
                  </a:txBody>
                  <a:tcPr/>
                </a:tc>
                <a:extLst>
                  <a:ext uri="{0D108BD9-81ED-4DB2-BD59-A6C34878D82A}">
                    <a16:rowId xmlns="" xmlns:a16="http://schemas.microsoft.com/office/drawing/2014/main" val="3369009032"/>
                  </a:ext>
                </a:extLst>
              </a:tr>
              <a:tr h="711200">
                <a:tc>
                  <a:txBody>
                    <a:bodyPr/>
                    <a:lstStyle/>
                    <a:p>
                      <a:r>
                        <a:rPr lang="en-US" b="1" dirty="0">
                          <a:latin typeface="Times New Roman" panose="02020603050405020304" pitchFamily="18" charset="0"/>
                          <a:cs typeface="Times New Roman" panose="02020603050405020304" pitchFamily="18" charset="0"/>
                        </a:rPr>
                        <a:t>Proximal row</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Radial carpal</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Intermediate carpal</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Ulnar Carpal</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Accessory carpal</a:t>
                      </a:r>
                      <a:endParaRPr lang="en-IN"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718156718"/>
                  </a:ext>
                </a:extLst>
              </a:tr>
              <a:tr h="711200">
                <a:tc>
                  <a:txBody>
                    <a:bodyPr/>
                    <a:lstStyle/>
                    <a:p>
                      <a:r>
                        <a:rPr lang="en-US" b="1" dirty="0">
                          <a:latin typeface="Times New Roman" panose="02020603050405020304" pitchFamily="18" charset="0"/>
                          <a:cs typeface="Times New Roman" panose="02020603050405020304" pitchFamily="18" charset="0"/>
                        </a:rPr>
                        <a:t>Distal row</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First carpal</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 Second carpal</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Third carpal</a:t>
                      </a:r>
                      <a:endParaRPr lang="en-IN" b="1" dirty="0">
                        <a:latin typeface="Times New Roman" panose="02020603050405020304" pitchFamily="18" charset="0"/>
                        <a:cs typeface="Times New Roman" panose="02020603050405020304" pitchFamily="18" charset="0"/>
                      </a:endParaRPr>
                    </a:p>
                  </a:txBody>
                  <a:tcPr/>
                </a:tc>
                <a:tc>
                  <a:txBody>
                    <a:bodyPr/>
                    <a:lstStyle/>
                    <a:p>
                      <a:r>
                        <a:rPr lang="en-US" b="1" dirty="0">
                          <a:latin typeface="Times New Roman" panose="02020603050405020304" pitchFamily="18" charset="0"/>
                          <a:cs typeface="Times New Roman" panose="02020603050405020304" pitchFamily="18" charset="0"/>
                        </a:rPr>
                        <a:t>Fourth Carpal</a:t>
                      </a:r>
                      <a:endParaRPr lang="en-IN"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38423001"/>
                  </a:ext>
                </a:extLst>
              </a:tr>
            </a:tbl>
          </a:graphicData>
        </a:graphic>
      </p:graphicFrame>
    </p:spTree>
    <p:extLst>
      <p:ext uri="{BB962C8B-B14F-4D97-AF65-F5344CB8AC3E}">
        <p14:creationId xmlns="" xmlns:p14="http://schemas.microsoft.com/office/powerpoint/2010/main" val="3795628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7B948E27-9AB4-47B8-A529-27B11383D9B1}"/>
              </a:ext>
            </a:extLst>
          </p:cNvPr>
          <p:cNvGraphicFramePr>
            <a:graphicFrameLocks noGrp="1"/>
          </p:cNvGraphicFramePr>
          <p:nvPr>
            <p:extLst>
              <p:ext uri="{D42A27DB-BD31-4B8C-83A1-F6EECF244321}">
                <p14:modId xmlns="" xmlns:p14="http://schemas.microsoft.com/office/powerpoint/2010/main" val="857373833"/>
              </p:ext>
            </p:extLst>
          </p:nvPr>
        </p:nvGraphicFramePr>
        <p:xfrm>
          <a:off x="423863" y="2540000"/>
          <a:ext cx="11555701" cy="2584622"/>
        </p:xfrm>
        <a:graphic>
          <a:graphicData uri="http://schemas.openxmlformats.org/drawingml/2006/table">
            <a:tbl>
              <a:tblPr firstRow="1" firstCol="1" bandRow="1">
                <a:tableStyleId>{5C22544A-7EE6-4342-B048-85BDC9FD1C3A}</a:tableStyleId>
              </a:tblPr>
              <a:tblGrid>
                <a:gridCol w="2287065">
                  <a:extLst>
                    <a:ext uri="{9D8B030D-6E8A-4147-A177-3AD203B41FA5}">
                      <a16:colId xmlns="" xmlns:a16="http://schemas.microsoft.com/office/drawing/2014/main" val="1973160783"/>
                    </a:ext>
                  </a:extLst>
                </a:gridCol>
                <a:gridCol w="1805579">
                  <a:extLst>
                    <a:ext uri="{9D8B030D-6E8A-4147-A177-3AD203B41FA5}">
                      <a16:colId xmlns="" xmlns:a16="http://schemas.microsoft.com/office/drawing/2014/main" val="2972346589"/>
                    </a:ext>
                  </a:extLst>
                </a:gridCol>
                <a:gridCol w="2768554">
                  <a:extLst>
                    <a:ext uri="{9D8B030D-6E8A-4147-A177-3AD203B41FA5}">
                      <a16:colId xmlns="" xmlns:a16="http://schemas.microsoft.com/office/drawing/2014/main" val="2250647193"/>
                    </a:ext>
                  </a:extLst>
                </a:gridCol>
                <a:gridCol w="2287065">
                  <a:extLst>
                    <a:ext uri="{9D8B030D-6E8A-4147-A177-3AD203B41FA5}">
                      <a16:colId xmlns="" xmlns:a16="http://schemas.microsoft.com/office/drawing/2014/main" val="1767555530"/>
                    </a:ext>
                  </a:extLst>
                </a:gridCol>
                <a:gridCol w="2407438">
                  <a:extLst>
                    <a:ext uri="{9D8B030D-6E8A-4147-A177-3AD203B41FA5}">
                      <a16:colId xmlns="" xmlns:a16="http://schemas.microsoft.com/office/drawing/2014/main" val="1679795712"/>
                    </a:ext>
                  </a:extLst>
                </a:gridCol>
              </a:tblGrid>
              <a:tr h="392473">
                <a:tc>
                  <a:txBody>
                    <a:bodyPr/>
                    <a:lstStyle/>
                    <a:p>
                      <a:pPr>
                        <a:lnSpc>
                          <a:spcPct val="115000"/>
                        </a:lnSpc>
                        <a:spcAft>
                          <a:spcPts val="1000"/>
                        </a:spcAft>
                      </a:pPr>
                      <a:r>
                        <a:rPr lang="en-IN" sz="2800" dirty="0">
                          <a:effectLst/>
                          <a:latin typeface="Times New Roman" panose="02020603050405020304" pitchFamily="18" charset="0"/>
                          <a:cs typeface="Times New Roman" panose="02020603050405020304" pitchFamily="18" charset="0"/>
                        </a:rPr>
                        <a:t>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gridSpan="2">
                  <a:txBody>
                    <a:bodyPr/>
                    <a:lstStyle/>
                    <a:p>
                      <a:pPr algn="ctr">
                        <a:lnSpc>
                          <a:spcPct val="115000"/>
                        </a:lnSpc>
                        <a:spcAft>
                          <a:spcPts val="1000"/>
                        </a:spcAft>
                      </a:pPr>
                      <a:r>
                        <a:rPr lang="en-IN" sz="2800">
                          <a:effectLst/>
                          <a:latin typeface="Times New Roman" panose="02020603050405020304" pitchFamily="18" charset="0"/>
                          <a:cs typeface="Times New Roman" panose="02020603050405020304" pitchFamily="18" charset="0"/>
                        </a:rPr>
                        <a:t>Medial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hMerge="1">
                  <a:txBody>
                    <a:bodyPr/>
                    <a:lstStyle/>
                    <a:p>
                      <a:endParaRPr lang="en-IN"/>
                    </a:p>
                  </a:txBody>
                  <a:tcPr/>
                </a:tc>
                <a:tc gridSpan="2">
                  <a:txBody>
                    <a:bodyPr/>
                    <a:lstStyle/>
                    <a:p>
                      <a:pPr algn="ctr">
                        <a:lnSpc>
                          <a:spcPct val="115000"/>
                        </a:lnSpc>
                        <a:spcAft>
                          <a:spcPts val="1000"/>
                        </a:spcAft>
                      </a:pPr>
                      <a:r>
                        <a:rPr lang="en-IN" sz="2800">
                          <a:effectLst/>
                          <a:latin typeface="Times New Roman" panose="02020603050405020304" pitchFamily="18" charset="0"/>
                          <a:cs typeface="Times New Roman" panose="02020603050405020304" pitchFamily="18" charset="0"/>
                        </a:rPr>
                        <a:t>Lateral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hMerge="1">
                  <a:txBody>
                    <a:bodyPr/>
                    <a:lstStyle/>
                    <a:p>
                      <a:endParaRPr lang="en-IN"/>
                    </a:p>
                  </a:txBody>
                  <a:tcPr/>
                </a:tc>
                <a:extLst>
                  <a:ext uri="{0D108BD9-81ED-4DB2-BD59-A6C34878D82A}">
                    <a16:rowId xmlns="" xmlns:a16="http://schemas.microsoft.com/office/drawing/2014/main" val="2283454307"/>
                  </a:ext>
                </a:extLst>
              </a:tr>
              <a:tr h="772775">
                <a:tc>
                  <a:txBody>
                    <a:bodyPr/>
                    <a:lstStyle/>
                    <a:p>
                      <a:pPr>
                        <a:lnSpc>
                          <a:spcPct val="115000"/>
                        </a:lnSpc>
                        <a:spcAft>
                          <a:spcPts val="1000"/>
                        </a:spcAft>
                      </a:pPr>
                      <a:r>
                        <a:rPr lang="en-IN" sz="2800" dirty="0">
                          <a:effectLst/>
                          <a:latin typeface="Times New Roman" panose="02020603050405020304" pitchFamily="18" charset="0"/>
                          <a:cs typeface="Times New Roman" panose="02020603050405020304" pitchFamily="18" charset="0"/>
                        </a:rPr>
                        <a:t>Proximal row</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gridSpan="2">
                  <a:txBody>
                    <a:bodyPr/>
                    <a:lstStyle/>
                    <a:p>
                      <a:pPr algn="ctr">
                        <a:lnSpc>
                          <a:spcPct val="115000"/>
                        </a:lnSpc>
                        <a:spcAft>
                          <a:spcPts val="1000"/>
                        </a:spcAft>
                      </a:pPr>
                      <a:r>
                        <a:rPr lang="en-IN" sz="2800" dirty="0">
                          <a:effectLst/>
                          <a:latin typeface="Times New Roman" panose="02020603050405020304" pitchFamily="18" charset="0"/>
                          <a:cs typeface="Times New Roman" panose="02020603050405020304" pitchFamily="18" charset="0"/>
                        </a:rPr>
                        <a:t>Radial -Intermediate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IN"/>
                    </a:p>
                  </a:txBody>
                  <a:tcPr/>
                </a:tc>
                <a:tc>
                  <a:txBody>
                    <a:bodyPr/>
                    <a:lstStyle/>
                    <a:p>
                      <a:pPr>
                        <a:lnSpc>
                          <a:spcPct val="115000"/>
                        </a:lnSpc>
                        <a:spcAft>
                          <a:spcPts val="1000"/>
                        </a:spcAft>
                      </a:pPr>
                      <a:r>
                        <a:rPr lang="en-IN" sz="2800">
                          <a:effectLst/>
                          <a:latin typeface="Times New Roman" panose="02020603050405020304" pitchFamily="18" charset="0"/>
                          <a:cs typeface="Times New Roman" panose="02020603050405020304" pitchFamily="18" charset="0"/>
                        </a:rPr>
                        <a:t> Ulnar  carpal           </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IN" sz="2800" dirty="0">
                          <a:effectLst/>
                          <a:latin typeface="Times New Roman" panose="02020603050405020304" pitchFamily="18" charset="0"/>
                          <a:cs typeface="Times New Roman" panose="02020603050405020304" pitchFamily="18" charset="0"/>
                        </a:rPr>
                        <a:t> Accessory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 xmlns:a16="http://schemas.microsoft.com/office/drawing/2014/main" val="1559713204"/>
                  </a:ext>
                </a:extLst>
              </a:tr>
              <a:tr h="1153078">
                <a:tc>
                  <a:txBody>
                    <a:bodyPr/>
                    <a:lstStyle/>
                    <a:p>
                      <a:pPr>
                        <a:lnSpc>
                          <a:spcPct val="115000"/>
                        </a:lnSpc>
                        <a:spcAft>
                          <a:spcPts val="1000"/>
                        </a:spcAft>
                      </a:pPr>
                      <a:r>
                        <a:rPr lang="en-IN" sz="2800">
                          <a:effectLst/>
                          <a:latin typeface="Times New Roman" panose="02020603050405020304" pitchFamily="18" charset="0"/>
                          <a:cs typeface="Times New Roman" panose="02020603050405020304" pitchFamily="18" charset="0"/>
                        </a:rPr>
                        <a:t>Distal row              </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en-IN" sz="2800">
                          <a:effectLst/>
                          <a:latin typeface="Times New Roman" panose="02020603050405020304" pitchFamily="18" charset="0"/>
                          <a:cs typeface="Times New Roman" panose="02020603050405020304" pitchFamily="18" charset="0"/>
                        </a:rPr>
                        <a:t>First carpal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en-IN" sz="2800" dirty="0">
                          <a:effectLst/>
                          <a:latin typeface="Times New Roman" panose="02020603050405020304" pitchFamily="18" charset="0"/>
                          <a:cs typeface="Times New Roman" panose="02020603050405020304" pitchFamily="18" charset="0"/>
                        </a:rPr>
                        <a:t>Second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IN" sz="2800" dirty="0">
                          <a:effectLst/>
                          <a:latin typeface="Times New Roman" panose="02020603050405020304" pitchFamily="18" charset="0"/>
                          <a:cs typeface="Times New Roman" panose="02020603050405020304" pitchFamily="18" charset="0"/>
                        </a:rPr>
                        <a:t> Third carpal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IN" sz="2800" dirty="0">
                          <a:effectLst/>
                          <a:latin typeface="Times New Roman" panose="02020603050405020304" pitchFamily="18" charset="0"/>
                          <a:cs typeface="Times New Roman" panose="02020603050405020304" pitchFamily="18" charset="0"/>
                        </a:rPr>
                        <a:t> Fourth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 xmlns:a16="http://schemas.microsoft.com/office/drawing/2014/main" val="3897407964"/>
                  </a:ext>
                </a:extLst>
              </a:tr>
            </a:tbl>
          </a:graphicData>
        </a:graphic>
      </p:graphicFrame>
      <p:sp>
        <p:nvSpPr>
          <p:cNvPr id="5" name="Rectangle 1">
            <a:extLst>
              <a:ext uri="{FF2B5EF4-FFF2-40B4-BE49-F238E27FC236}">
                <a16:creationId xmlns="" xmlns:a16="http://schemas.microsoft.com/office/drawing/2014/main" id="{841022E6-7B13-499C-9F51-96943364D54A}"/>
              </a:ext>
            </a:extLst>
          </p:cNvPr>
          <p:cNvSpPr>
            <a:spLocks noGrp="1" noChangeArrowheads="1"/>
          </p:cNvSpPr>
          <p:nvPr>
            <p:ph type="subTitle" idx="1"/>
          </p:nvPr>
        </p:nvSpPr>
        <p:spPr bwMode="auto">
          <a:xfrm>
            <a:off x="1" y="-820168"/>
            <a:ext cx="11637818" cy="81253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bmk="">
              <a:ln>
                <a:noFill/>
              </a:ln>
              <a:solidFill>
                <a:srgbClr val="CD0000"/>
              </a:solidFill>
              <a:effectLst/>
              <a:latin typeface="Georgia" panose="02040502050405020303" pitchFamily="18" charset="0"/>
              <a:ea typeface="Times New Roman" panose="02020603050405020304"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dirty="0" bmk="">
              <a:solidFill>
                <a:srgbClr val="CD0000"/>
              </a:solidFill>
              <a:latin typeface="Georgia" panose="02040502050405020303" pitchFamily="18" charset="0"/>
              <a:ea typeface="Times New Roman" panose="02020603050405020304"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bmk="">
              <a:ln>
                <a:noFill/>
              </a:ln>
              <a:solidFill>
                <a:srgbClr val="CD0000"/>
              </a:solidFill>
              <a:effectLst/>
              <a:latin typeface="Georgia" panose="02040502050405020303" pitchFamily="18" charset="0"/>
              <a:ea typeface="Times New Roman" panose="02020603050405020304"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dirty="0" bmk="">
              <a:solidFill>
                <a:srgbClr val="CD0000"/>
              </a:solidFill>
              <a:latin typeface="Georgia" panose="02040502050405020303" pitchFamily="18" charset="0"/>
              <a:ea typeface="Times New Roman" panose="02020603050405020304" pitchFamily="18" charset="0"/>
              <a:cs typeface="Helvetica"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200" b="1" dirty="0" bmk="">
                <a:solidFill>
                  <a:srgbClr val="CD0000"/>
                </a:solidFill>
                <a:latin typeface="Georgia" panose="02040502050405020303" pitchFamily="18" charset="0"/>
                <a:ea typeface="Times New Roman" panose="02020603050405020304" pitchFamily="18" charset="0"/>
                <a:cs typeface="Helvetica" panose="020B0604020202020204" pitchFamily="34" charset="0"/>
              </a:rPr>
              <a:t>D</a:t>
            </a:r>
            <a:r>
              <a:rPr kumimoji="0" lang="en-US" altLang="en-US" sz="3200" b="1" i="0" u="none" strike="noStrike" cap="none" normalizeH="0" baseline="0" dirty="0" bmk="">
                <a:ln>
                  <a:noFill/>
                </a:ln>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OG</a:t>
            </a:r>
            <a:endParaRPr kumimoji="0" lang="en-US" altLang="en-US" sz="1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It has</a:t>
            </a:r>
            <a:r>
              <a:rPr kumimoji="0" lang="en-US" altLang="en-US" sz="3200" b="0" i="0" u="none" strike="noStrike" cap="none" normalizeH="0" baseline="0" dirty="0">
                <a:ln>
                  <a:noFill/>
                </a:ln>
                <a:solidFill>
                  <a:srgbClr val="000033"/>
                </a:solidFill>
                <a:effectLst/>
                <a:latin typeface="Calibri" panose="020F0502020204030204" pitchFamily="34" charset="0"/>
                <a:ea typeface="Times New Roman" panose="02020603050405020304" pitchFamily="18" charset="0"/>
                <a:cs typeface="Helvetica" panose="020B0604020202020204" pitchFamily="34" charset="0"/>
              </a:rPr>
              <a:t> </a:t>
            </a:r>
            <a:r>
              <a:rPr kumimoji="0" lang="en-US" altLang="en-US" sz="3200" b="0" i="1"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seven bones</a:t>
            </a:r>
            <a:r>
              <a:rPr kumimoji="0" lang="en-US" altLang="en-US" sz="3200" b="0" i="0" u="none" strike="noStrike" cap="none" normalizeH="0" baseline="0" dirty="0">
                <a:ln>
                  <a:noFill/>
                </a:ln>
                <a:solidFill>
                  <a:srgbClr val="000033"/>
                </a:solidFill>
                <a:effectLst/>
                <a:latin typeface="Calibri" panose="020F0502020204030204" pitchFamily="34" charset="0"/>
                <a:ea typeface="Times New Roman" panose="02020603050405020304" pitchFamily="18" charset="0"/>
                <a:cs typeface="Helvetica" panose="020B0604020202020204" pitchFamily="34" charset="0"/>
              </a:rPr>
              <a:t> </a:t>
            </a:r>
            <a:r>
              <a:rPr kumimoji="0" lang="en-US" altLang="en-US" sz="3200" b="0" i="0"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-Three in the proximal and four in the distal row. The radial and the intermediate are fused.</a:t>
            </a:r>
            <a:endParaRPr kumimoji="0" lang="en-US" altLang="en-US" sz="32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en-US" altLang="en-US" sz="32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rgbClr val="000033"/>
              </a:solidFill>
              <a:effectLst/>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solidFill>
                <a:srgbClr val="000033"/>
              </a:solidFill>
              <a:latin typeface="Georgia" panose="02040502050405020303" pitchFamily="18" charset="0"/>
              <a:cs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3521274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9DA35FAE-13BF-42A6-B703-FF689CDCE7F3}"/>
              </a:ext>
            </a:extLst>
          </p:cNvPr>
          <p:cNvGraphicFramePr>
            <a:graphicFrameLocks noGrp="1"/>
          </p:cNvGraphicFramePr>
          <p:nvPr>
            <p:extLst>
              <p:ext uri="{D42A27DB-BD31-4B8C-83A1-F6EECF244321}">
                <p14:modId xmlns="" xmlns:p14="http://schemas.microsoft.com/office/powerpoint/2010/main" val="3095358334"/>
              </p:ext>
            </p:extLst>
          </p:nvPr>
        </p:nvGraphicFramePr>
        <p:xfrm>
          <a:off x="443344" y="4647026"/>
          <a:ext cx="11305311" cy="1836903"/>
        </p:xfrm>
        <a:graphic>
          <a:graphicData uri="http://schemas.openxmlformats.org/drawingml/2006/table">
            <a:tbl>
              <a:tblPr firstRow="1" firstCol="1" bandRow="1">
                <a:tableStyleId>{5C22544A-7EE6-4342-B048-85BDC9FD1C3A}</a:tableStyleId>
              </a:tblPr>
              <a:tblGrid>
                <a:gridCol w="2076486">
                  <a:extLst>
                    <a:ext uri="{9D8B030D-6E8A-4147-A177-3AD203B41FA5}">
                      <a16:colId xmlns="" xmlns:a16="http://schemas.microsoft.com/office/drawing/2014/main" val="1873830282"/>
                    </a:ext>
                  </a:extLst>
                </a:gridCol>
                <a:gridCol w="2076486">
                  <a:extLst>
                    <a:ext uri="{9D8B030D-6E8A-4147-A177-3AD203B41FA5}">
                      <a16:colId xmlns="" xmlns:a16="http://schemas.microsoft.com/office/drawing/2014/main" val="1520132234"/>
                    </a:ext>
                  </a:extLst>
                </a:gridCol>
                <a:gridCol w="2999367">
                  <a:extLst>
                    <a:ext uri="{9D8B030D-6E8A-4147-A177-3AD203B41FA5}">
                      <a16:colId xmlns="" xmlns:a16="http://schemas.microsoft.com/office/drawing/2014/main" val="134129753"/>
                    </a:ext>
                  </a:extLst>
                </a:gridCol>
                <a:gridCol w="2076486">
                  <a:extLst>
                    <a:ext uri="{9D8B030D-6E8A-4147-A177-3AD203B41FA5}">
                      <a16:colId xmlns="" xmlns:a16="http://schemas.microsoft.com/office/drawing/2014/main" val="211302838"/>
                    </a:ext>
                  </a:extLst>
                </a:gridCol>
                <a:gridCol w="2076486">
                  <a:extLst>
                    <a:ext uri="{9D8B030D-6E8A-4147-A177-3AD203B41FA5}">
                      <a16:colId xmlns="" xmlns:a16="http://schemas.microsoft.com/office/drawing/2014/main" val="2536567117"/>
                    </a:ext>
                  </a:extLst>
                </a:gridCol>
              </a:tblGrid>
              <a:tr h="463705">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gridSpan="2">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Medial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hMerge="1">
                  <a:txBody>
                    <a:bodyPr/>
                    <a:lstStyle/>
                    <a:p>
                      <a:endParaRPr lang="en-IN"/>
                    </a:p>
                  </a:txBody>
                  <a:tcPr/>
                </a:tc>
                <a:tc gridSpan="2">
                  <a:txBody>
                    <a:bodyPr/>
                    <a:lstStyle/>
                    <a:p>
                      <a:pPr>
                        <a:lnSpc>
                          <a:spcPct val="115000"/>
                        </a:lnSpc>
                        <a:spcAft>
                          <a:spcPts val="1000"/>
                        </a:spcAft>
                      </a:pPr>
                      <a:r>
                        <a:rPr lang="en-US" sz="2400">
                          <a:effectLst/>
                          <a:latin typeface="Times New Roman" panose="02020603050405020304" pitchFamily="18" charset="0"/>
                          <a:cs typeface="Times New Roman" panose="02020603050405020304" pitchFamily="18" charset="0"/>
                        </a:rPr>
                        <a:t>Lateral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hMerge="1">
                  <a:txBody>
                    <a:bodyPr/>
                    <a:lstStyle/>
                    <a:p>
                      <a:endParaRPr lang="en-IN"/>
                    </a:p>
                  </a:txBody>
                  <a:tcPr/>
                </a:tc>
                <a:extLst>
                  <a:ext uri="{0D108BD9-81ED-4DB2-BD59-A6C34878D82A}">
                    <a16:rowId xmlns="" xmlns:a16="http://schemas.microsoft.com/office/drawing/2014/main" val="300553659"/>
                  </a:ext>
                </a:extLst>
              </a:tr>
              <a:tr h="909493">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Proximal row</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Radial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Intermediate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Ulnar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a:effectLst/>
                          <a:latin typeface="Times New Roman" panose="02020603050405020304" pitchFamily="18" charset="0"/>
                          <a:cs typeface="Times New Roman" panose="02020603050405020304" pitchFamily="18" charset="0"/>
                        </a:rPr>
                        <a:t>Accessory carpal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 xmlns:a16="http://schemas.microsoft.com/office/drawing/2014/main" val="320513086"/>
                  </a:ext>
                </a:extLst>
              </a:tr>
              <a:tr h="463705">
                <a:tc>
                  <a:txBody>
                    <a:bodyPr/>
                    <a:lstStyle/>
                    <a:p>
                      <a:pPr>
                        <a:lnSpc>
                          <a:spcPct val="115000"/>
                        </a:lnSpc>
                        <a:spcAft>
                          <a:spcPts val="1000"/>
                        </a:spcAft>
                      </a:pPr>
                      <a:r>
                        <a:rPr lang="en-US" sz="2400">
                          <a:effectLst/>
                          <a:latin typeface="Times New Roman" panose="02020603050405020304" pitchFamily="18" charset="0"/>
                          <a:cs typeface="Times New Roman" panose="02020603050405020304" pitchFamily="18" charset="0"/>
                        </a:rPr>
                        <a:t>Distal row    </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a:effectLst/>
                          <a:latin typeface="Times New Roman" panose="02020603050405020304" pitchFamily="18" charset="0"/>
                          <a:cs typeface="Times New Roman" panose="02020603050405020304" pitchFamily="18" charset="0"/>
                        </a:rPr>
                        <a:t>First carpal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Second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Third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Fourth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 xmlns:a16="http://schemas.microsoft.com/office/drawing/2014/main" val="4142156972"/>
                  </a:ext>
                </a:extLst>
              </a:tr>
            </a:tbl>
          </a:graphicData>
        </a:graphic>
      </p:graphicFrame>
      <p:sp>
        <p:nvSpPr>
          <p:cNvPr id="5" name="Rectangle 1">
            <a:extLst>
              <a:ext uri="{FF2B5EF4-FFF2-40B4-BE49-F238E27FC236}">
                <a16:creationId xmlns="" xmlns:a16="http://schemas.microsoft.com/office/drawing/2014/main" id="{A90D7D8A-BD51-42BD-81EA-59A101194E1A}"/>
              </a:ext>
            </a:extLst>
          </p:cNvPr>
          <p:cNvSpPr>
            <a:spLocks noGrp="1" noChangeArrowheads="1"/>
          </p:cNvSpPr>
          <p:nvPr>
            <p:ph type="subTitle" idx="1"/>
          </p:nvPr>
        </p:nvSpPr>
        <p:spPr bwMode="auto">
          <a:xfrm>
            <a:off x="101601" y="-892952"/>
            <a:ext cx="11877964" cy="55399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altLang="en-US" sz="3200" b="1" i="0" u="none" strike="noStrike" cap="none" normalizeH="0" baseline="0" dirty="0">
              <a:ln>
                <a:noFill/>
              </a:ln>
              <a:solidFill>
                <a:srgbClr val="6E9636"/>
              </a:solidFill>
              <a:effectLst/>
              <a:latin typeface="Georgia" panose="02040502050405020303" pitchFamily="18" charset="0"/>
              <a:ea typeface="Times New Roman" panose="02020603050405020304" pitchFamily="18" charset="0"/>
              <a:cs typeface="Helvetica"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3200" b="1" i="0" u="none" strike="noStrike" cap="none" normalizeH="0" baseline="0" dirty="0">
                <a:ln>
                  <a:noFill/>
                </a:ln>
                <a:solidFill>
                  <a:srgbClr val="FF0000"/>
                </a:solidFill>
                <a:effectLst/>
                <a:latin typeface="Georgia" panose="02040502050405020303" pitchFamily="18" charset="0"/>
                <a:ea typeface="Times New Roman" panose="02020603050405020304" pitchFamily="18" charset="0"/>
                <a:cs typeface="Helvetica" panose="020B0604020202020204" pitchFamily="34" charset="0"/>
              </a:rPr>
              <a:t>F</a:t>
            </a:r>
            <a:r>
              <a:rPr kumimoji="0" lang="en-US" altLang="en-US" sz="3200" b="1" i="0" u="none" strike="noStrike" cap="none" normalizeH="0" baseline="0" dirty="0" bmk="">
                <a:ln>
                  <a:noFill/>
                </a:ln>
                <a:solidFill>
                  <a:srgbClr val="FF0000"/>
                </a:solidFill>
                <a:effectLst/>
                <a:latin typeface="Georgia" panose="02040502050405020303" pitchFamily="18" charset="0"/>
                <a:ea typeface="Times New Roman" panose="02020603050405020304" pitchFamily="18" charset="0"/>
                <a:cs typeface="Helvetica" panose="020B0604020202020204" pitchFamily="34" charset="0"/>
              </a:rPr>
              <a:t>owl</a:t>
            </a:r>
            <a:endParaRPr kumimoji="0" lang="en-US" altLang="en-US" sz="1800" b="0" i="0" u="none" strike="noStrike" cap="none" normalizeH="0" baseline="0" dirty="0">
              <a:ln>
                <a:noFill/>
              </a:ln>
              <a:solidFill>
                <a:srgbClr val="FF0000"/>
              </a:solidFill>
              <a:effectLst/>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3200" b="0" i="0"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There are only two free bones in the adult.</a:t>
            </a:r>
            <a:endParaRPr kumimoji="0" lang="en-US" altLang="en-US" sz="3200" b="0" i="0" u="none" strike="noStrike" cap="none" normalizeH="0" baseline="0" dirty="0">
              <a:ln>
                <a:noFill/>
              </a:ln>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3200" b="0" i="0"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radial carpal is quadrilateral while the ulnar carpal    </a:t>
            </a:r>
          </a:p>
          <a:p>
            <a:pPr marL="0" marR="0" lvl="0" indent="0" algn="just" defTabSz="914400" rtl="0" eaLnBrk="0" fontAlgn="base" latinLnBrk="0" hangingPunct="0">
              <a:lnSpc>
                <a:spcPct val="150000"/>
              </a:lnSpc>
              <a:spcBef>
                <a:spcPct val="0"/>
              </a:spcBef>
              <a:spcAft>
                <a:spcPct val="0"/>
              </a:spcAft>
              <a:buClrTx/>
              <a:buSzTx/>
              <a:tabLst/>
            </a:pPr>
            <a:r>
              <a:rPr lang="en-US" altLang="en-US" sz="3200" dirty="0">
                <a:solidFill>
                  <a:srgbClr val="000033"/>
                </a:solidFill>
                <a:latin typeface="Georgia" panose="02040502050405020303" pitchFamily="18" charset="0"/>
                <a:ea typeface="Times New Roman" panose="02020603050405020304" pitchFamily="18" charset="0"/>
                <a:cs typeface="Helvetica" panose="020B0604020202020204" pitchFamily="34" charset="0"/>
              </a:rPr>
              <a:t>  </a:t>
            </a:r>
            <a:r>
              <a:rPr kumimoji="0" lang="en-US" altLang="en-US" sz="3200" b="0" i="0"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is forked.</a:t>
            </a:r>
            <a:endParaRPr kumimoji="0" lang="en-US" altLang="en-US" sz="3200" b="0" i="0" u="none" strike="noStrike" cap="none" normalizeH="0" baseline="0" dirty="0">
              <a:ln>
                <a:noFill/>
              </a:ln>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3200" b="0" i="0"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bones of the lower row fuse with those of the carpus during the development forming the</a:t>
            </a:r>
            <a:r>
              <a:rPr kumimoji="0" lang="en-US" altLang="en-US" sz="3200" b="0" i="0" u="none" strike="noStrike" cap="none" normalizeH="0" baseline="0" dirty="0">
                <a:ln>
                  <a:noFill/>
                </a:ln>
                <a:solidFill>
                  <a:srgbClr val="000033"/>
                </a:solidFill>
                <a:effectLst/>
                <a:latin typeface="Calibri" panose="020F0502020204030204" pitchFamily="34" charset="0"/>
                <a:ea typeface="Times New Roman" panose="02020603050405020304" pitchFamily="18" charset="0"/>
                <a:cs typeface="Helvetica" panose="020B0604020202020204" pitchFamily="34" charset="0"/>
              </a:rPr>
              <a:t> </a:t>
            </a:r>
            <a:r>
              <a:rPr kumimoji="0" lang="en-US" altLang="en-US" sz="3200" b="0" i="1"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carpometacarpal bone</a:t>
            </a:r>
            <a:r>
              <a:rPr kumimoji="0" lang="en-US" altLang="en-US" sz="2000" b="0" i="0" u="none" strike="noStrike" cap="none" normalizeH="0" baseline="0" dirty="0">
                <a:ln>
                  <a:noFill/>
                </a:ln>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2190244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F527BB23-E3D7-4B51-AAA6-B3CF259C44DF}"/>
              </a:ext>
            </a:extLst>
          </p:cNvPr>
          <p:cNvSpPr/>
          <p:nvPr/>
        </p:nvSpPr>
        <p:spPr>
          <a:xfrm>
            <a:off x="175491" y="1738899"/>
            <a:ext cx="12192000" cy="3154710"/>
          </a:xfrm>
          <a:prstGeom prst="rect">
            <a:avLst/>
          </a:prstGeom>
          <a:noFill/>
        </p:spPr>
        <p:txBody>
          <a:bodyPr wrap="square" lIns="91440" tIns="45720" rIns="91440" bIns="45720">
            <a:spAutoFit/>
          </a:bodyPr>
          <a:lstStyle/>
          <a:p>
            <a:pPr algn="ctr"/>
            <a:r>
              <a:rPr lang="en-US" sz="19900" b="1" dirty="0">
                <a:ln w="13462">
                  <a:solidFill>
                    <a:schemeClr val="bg1"/>
                  </a:solidFill>
                  <a:prstDash val="solid"/>
                </a:ln>
                <a:solidFill>
                  <a:srgbClr val="FFFF0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THANKS</a:t>
            </a:r>
          </a:p>
        </p:txBody>
      </p:sp>
    </p:spTree>
    <p:extLst>
      <p:ext uri="{BB962C8B-B14F-4D97-AF65-F5344CB8AC3E}">
        <p14:creationId xmlns="" xmlns:p14="http://schemas.microsoft.com/office/powerpoint/2010/main" val="152291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6A268523-8ECD-444A-BB27-ED1597E4B1FA}"/>
              </a:ext>
            </a:extLst>
          </p:cNvPr>
          <p:cNvSpPr>
            <a:spLocks noGrp="1"/>
          </p:cNvSpPr>
          <p:nvPr>
            <p:ph type="subTitle" idx="1"/>
          </p:nvPr>
        </p:nvSpPr>
        <p:spPr>
          <a:xfrm>
            <a:off x="104172" y="299257"/>
            <a:ext cx="12002947" cy="6448783"/>
          </a:xfrm>
        </p:spPr>
        <p:txBody>
          <a:bodyPr/>
          <a:lstStyle/>
          <a:p>
            <a:pPr algn="just">
              <a:lnSpc>
                <a:spcPct val="115000"/>
              </a:lnSpc>
              <a:spcAft>
                <a:spcPts val="1000"/>
              </a:spcAft>
            </a:pPr>
            <a:r>
              <a:rPr lang="en-IN" sz="28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t>
            </a:r>
            <a:r>
              <a:rPr lang="en-IN" sz="28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Ox</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carpus consists of six bones arranged in two rows -</a:t>
            </a:r>
            <a:r>
              <a:rPr lang="en-IN"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four in the proximal and two in the distal rows</a:t>
            </a:r>
            <a:r>
              <a:rPr lang="en-IN"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They are short bones arranged as noted below.</a:t>
            </a:r>
            <a:endParaRPr lang="en-IN"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dirty="0"/>
          </a:p>
        </p:txBody>
      </p:sp>
      <p:graphicFrame>
        <p:nvGraphicFramePr>
          <p:cNvPr id="4" name="Table 3">
            <a:extLst>
              <a:ext uri="{FF2B5EF4-FFF2-40B4-BE49-F238E27FC236}">
                <a16:creationId xmlns="" xmlns:a16="http://schemas.microsoft.com/office/drawing/2014/main" id="{2BD3C0F2-B1E3-49FB-ADB3-785C329575DA}"/>
              </a:ext>
            </a:extLst>
          </p:cNvPr>
          <p:cNvGraphicFramePr>
            <a:graphicFrameLocks noGrp="1"/>
          </p:cNvGraphicFramePr>
          <p:nvPr>
            <p:extLst>
              <p:ext uri="{D42A27DB-BD31-4B8C-83A1-F6EECF244321}">
                <p14:modId xmlns="" xmlns:p14="http://schemas.microsoft.com/office/powerpoint/2010/main" val="254682281"/>
              </p:ext>
            </p:extLst>
          </p:nvPr>
        </p:nvGraphicFramePr>
        <p:xfrm>
          <a:off x="381964" y="2416231"/>
          <a:ext cx="11447362" cy="2248552"/>
        </p:xfrm>
        <a:graphic>
          <a:graphicData uri="http://schemas.openxmlformats.org/drawingml/2006/table">
            <a:tbl>
              <a:tblPr firstRow="1" firstCol="1" bandRow="1">
                <a:tableStyleId>{5C22544A-7EE6-4342-B048-85BDC9FD1C3A}</a:tableStyleId>
              </a:tblPr>
              <a:tblGrid>
                <a:gridCol w="2742597">
                  <a:extLst>
                    <a:ext uri="{9D8B030D-6E8A-4147-A177-3AD203B41FA5}">
                      <a16:colId xmlns="" xmlns:a16="http://schemas.microsoft.com/office/drawing/2014/main" val="931062664"/>
                    </a:ext>
                  </a:extLst>
                </a:gridCol>
                <a:gridCol w="2384866">
                  <a:extLst>
                    <a:ext uri="{9D8B030D-6E8A-4147-A177-3AD203B41FA5}">
                      <a16:colId xmlns="" xmlns:a16="http://schemas.microsoft.com/office/drawing/2014/main" val="2930781263"/>
                    </a:ext>
                  </a:extLst>
                </a:gridCol>
                <a:gridCol w="2384866">
                  <a:extLst>
                    <a:ext uri="{9D8B030D-6E8A-4147-A177-3AD203B41FA5}">
                      <a16:colId xmlns="" xmlns:a16="http://schemas.microsoft.com/office/drawing/2014/main" val="528383723"/>
                    </a:ext>
                  </a:extLst>
                </a:gridCol>
                <a:gridCol w="1907895">
                  <a:extLst>
                    <a:ext uri="{9D8B030D-6E8A-4147-A177-3AD203B41FA5}">
                      <a16:colId xmlns="" xmlns:a16="http://schemas.microsoft.com/office/drawing/2014/main" val="1957182268"/>
                    </a:ext>
                  </a:extLst>
                </a:gridCol>
                <a:gridCol w="2027138">
                  <a:extLst>
                    <a:ext uri="{9D8B030D-6E8A-4147-A177-3AD203B41FA5}">
                      <a16:colId xmlns="" xmlns:a16="http://schemas.microsoft.com/office/drawing/2014/main" val="1267935288"/>
                    </a:ext>
                  </a:extLst>
                </a:gridCol>
              </a:tblGrid>
              <a:tr h="694127">
                <a:tc>
                  <a:txBody>
                    <a:bodyPr/>
                    <a:lstStyle/>
                    <a:p>
                      <a:pPr>
                        <a:lnSpc>
                          <a:spcPct val="115000"/>
                        </a:lnSpc>
                        <a:spcAft>
                          <a:spcPts val="1000"/>
                        </a:spcAft>
                      </a:pPr>
                      <a:r>
                        <a:rPr lang="en-IN" sz="2000" dirty="0">
                          <a:effectLst/>
                          <a:latin typeface="Times New Roman" panose="02020603050405020304" pitchFamily="18" charset="0"/>
                          <a:cs typeface="Times New Roman" panose="02020603050405020304" pitchFamily="18" charset="0"/>
                        </a:rPr>
                        <a:t>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gridSpan="2">
                  <a:txBody>
                    <a:bodyPr/>
                    <a:lstStyle/>
                    <a:p>
                      <a:pPr algn="ctr">
                        <a:lnSpc>
                          <a:spcPct val="115000"/>
                        </a:lnSpc>
                        <a:spcAft>
                          <a:spcPts val="1000"/>
                        </a:spcAft>
                      </a:pPr>
                      <a:r>
                        <a:rPr lang="en-IN" sz="2000">
                          <a:effectLst/>
                          <a:latin typeface="Times New Roman" panose="02020603050405020304" pitchFamily="18" charset="0"/>
                          <a:cs typeface="Times New Roman" panose="02020603050405020304" pitchFamily="18" charset="0"/>
                        </a:rPr>
                        <a:t>Medial</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hMerge="1">
                  <a:txBody>
                    <a:bodyPr/>
                    <a:lstStyle/>
                    <a:p>
                      <a:endParaRPr lang="en-IN"/>
                    </a:p>
                  </a:txBody>
                  <a:tcPr/>
                </a:tc>
                <a:tc gridSpan="2">
                  <a:txBody>
                    <a:bodyPr/>
                    <a:lstStyle/>
                    <a:p>
                      <a:pPr algn="ctr">
                        <a:lnSpc>
                          <a:spcPct val="115000"/>
                        </a:lnSpc>
                        <a:spcAft>
                          <a:spcPts val="1000"/>
                        </a:spcAft>
                      </a:pPr>
                      <a:r>
                        <a:rPr lang="en-IN" sz="2000" dirty="0">
                          <a:effectLst/>
                          <a:latin typeface="Times New Roman" panose="02020603050405020304" pitchFamily="18" charset="0"/>
                          <a:cs typeface="Times New Roman" panose="02020603050405020304" pitchFamily="18" charset="0"/>
                        </a:rPr>
                        <a:t>Lateral</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en-IN"/>
                    </a:p>
                  </a:txBody>
                  <a:tcPr/>
                </a:tc>
                <a:extLst>
                  <a:ext uri="{0D108BD9-81ED-4DB2-BD59-A6C34878D82A}">
                    <a16:rowId xmlns="" xmlns:a16="http://schemas.microsoft.com/office/drawing/2014/main" val="2114391920"/>
                  </a:ext>
                </a:extLst>
              </a:tr>
              <a:tr h="810936">
                <a:tc>
                  <a:txBody>
                    <a:bodyPr/>
                    <a:lstStyle/>
                    <a:p>
                      <a:pPr>
                        <a:lnSpc>
                          <a:spcPct val="115000"/>
                        </a:lnSpc>
                        <a:spcAft>
                          <a:spcPts val="1000"/>
                        </a:spcAft>
                      </a:pPr>
                      <a:r>
                        <a:rPr lang="en-IN" sz="2000" dirty="0">
                          <a:effectLst/>
                          <a:latin typeface="Times New Roman" panose="02020603050405020304" pitchFamily="18" charset="0"/>
                          <a:cs typeface="Times New Roman" panose="02020603050405020304" pitchFamily="18" charset="0"/>
                        </a:rPr>
                        <a:t>Proximal row</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Radial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Intermediate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1000"/>
                        </a:spcAft>
                      </a:pPr>
                      <a:r>
                        <a:rPr lang="en-US" sz="2400">
                          <a:effectLst/>
                          <a:latin typeface="Times New Roman" panose="02020603050405020304" pitchFamily="18" charset="0"/>
                          <a:cs typeface="Times New Roman" panose="02020603050405020304" pitchFamily="18" charset="0"/>
                        </a:rPr>
                        <a:t>Ulnar carpal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1000"/>
                        </a:spcAft>
                      </a:pPr>
                      <a:r>
                        <a:rPr lang="en-US" sz="2400">
                          <a:effectLst/>
                          <a:latin typeface="Times New Roman" panose="02020603050405020304" pitchFamily="18" charset="0"/>
                          <a:cs typeface="Times New Roman" panose="02020603050405020304" pitchFamily="18" charset="0"/>
                        </a:rPr>
                        <a:t>Accessory carpal</a:t>
                      </a:r>
                      <a:endParaRPr lang="en-IN"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 xmlns:a16="http://schemas.microsoft.com/office/drawing/2014/main" val="363945544"/>
                  </a:ext>
                </a:extLst>
              </a:tr>
              <a:tr h="694127">
                <a:tc>
                  <a:txBody>
                    <a:bodyPr/>
                    <a:lstStyle/>
                    <a:p>
                      <a:pPr>
                        <a:lnSpc>
                          <a:spcPct val="115000"/>
                        </a:lnSpc>
                        <a:spcAft>
                          <a:spcPts val="1000"/>
                        </a:spcAft>
                      </a:pPr>
                      <a:r>
                        <a:rPr lang="en-IN" sz="2000">
                          <a:effectLst/>
                          <a:latin typeface="Times New Roman" panose="02020603050405020304" pitchFamily="18" charset="0"/>
                          <a:cs typeface="Times New Roman" panose="02020603050405020304" pitchFamily="18" charset="0"/>
                        </a:rPr>
                        <a:t>Distal row</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gridSpan="2">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Fused second and third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tc>
                <a:tc hMerge="1">
                  <a:txBody>
                    <a:bodyPr/>
                    <a:lstStyle/>
                    <a:p>
                      <a:endParaRPr lang="en-IN"/>
                    </a:p>
                  </a:txBody>
                  <a:tcPr/>
                </a:tc>
                <a:tc gridSpan="2">
                  <a:txBody>
                    <a:bodyPr/>
                    <a:lstStyle/>
                    <a:p>
                      <a:pPr>
                        <a:lnSpc>
                          <a:spcPct val="115000"/>
                        </a:lnSpc>
                        <a:spcAft>
                          <a:spcPts val="1000"/>
                        </a:spcAft>
                      </a:pPr>
                      <a:r>
                        <a:rPr lang="en-US" sz="2400" dirty="0">
                          <a:effectLst/>
                          <a:latin typeface="Times New Roman" panose="02020603050405020304" pitchFamily="18" charset="0"/>
                          <a:cs typeface="Times New Roman" panose="02020603050405020304" pitchFamily="18" charset="0"/>
                        </a:rPr>
                        <a:t>Fourth carpal</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en-IN"/>
                    </a:p>
                  </a:txBody>
                  <a:tcPr/>
                </a:tc>
                <a:extLst>
                  <a:ext uri="{0D108BD9-81ED-4DB2-BD59-A6C34878D82A}">
                    <a16:rowId xmlns="" xmlns:a16="http://schemas.microsoft.com/office/drawing/2014/main" val="836974062"/>
                  </a:ext>
                </a:extLst>
              </a:tr>
            </a:tbl>
          </a:graphicData>
        </a:graphic>
      </p:graphicFrame>
    </p:spTree>
    <p:extLst>
      <p:ext uri="{BB962C8B-B14F-4D97-AF65-F5344CB8AC3E}">
        <p14:creationId xmlns="" xmlns:p14="http://schemas.microsoft.com/office/powerpoint/2010/main" val="262713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CE47CE6D-E0C9-4F65-B817-9212EDFB9753}"/>
              </a:ext>
            </a:extLst>
          </p:cNvPr>
          <p:cNvSpPr>
            <a:spLocks noGrp="1"/>
          </p:cNvSpPr>
          <p:nvPr>
            <p:ph type="subTitle" idx="1"/>
          </p:nvPr>
        </p:nvSpPr>
        <p:spPr>
          <a:xfrm>
            <a:off x="0" y="370390"/>
            <a:ext cx="12192000" cy="6250329"/>
          </a:xfrm>
        </p:spPr>
        <p:txBody>
          <a:bodyPr>
            <a:normAutofit lnSpcReduction="10000"/>
          </a:bodyPr>
          <a:lstStyle/>
          <a:p>
            <a:pPr algn="just">
              <a:lnSpc>
                <a:spcPct val="115000"/>
              </a:lnSpc>
              <a:spcAft>
                <a:spcPts val="1000"/>
              </a:spcAft>
            </a:pPr>
            <a:r>
              <a:rPr lang="en-IN" sz="32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Radial carpal (scaphoid)</a:t>
            </a:r>
            <a:endParaRPr lang="en-IN"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It is the largest bone of the upper row.</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a:t>
            </a:r>
            <a:r>
              <a:rPr lang="en-IN" sz="32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proximal surface</a:t>
            </a: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is convexo-concave from before backward and articulates with the radius.</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a:t>
            </a:r>
            <a:r>
              <a:rPr lang="en-IN" sz="32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distal surface</a:t>
            </a: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articulates with the fused second and third carpal.</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a:t>
            </a:r>
            <a:r>
              <a:rPr lang="en-IN" sz="32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lateral face</a:t>
            </a: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bears facets for the intermediate carpal.</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a:t>
            </a:r>
            <a:r>
              <a:rPr lang="en-IN" sz="32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dorsal, medial</a:t>
            </a: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and </a:t>
            </a:r>
            <a:r>
              <a:rPr lang="en-IN" sz="32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volar surfaces</a:t>
            </a: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are continuous and rough.</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 xmlns:p14="http://schemas.microsoft.com/office/powerpoint/2010/main" val="113427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EA130679-7774-420D-9A3C-EE229CD695CF}"/>
              </a:ext>
            </a:extLst>
          </p:cNvPr>
          <p:cNvSpPr>
            <a:spLocks noGrp="1"/>
          </p:cNvSpPr>
          <p:nvPr>
            <p:ph type="subTitle" idx="1"/>
          </p:nvPr>
        </p:nvSpPr>
        <p:spPr>
          <a:xfrm>
            <a:off x="208344" y="208344"/>
            <a:ext cx="11983656" cy="6354502"/>
          </a:xfrm>
        </p:spPr>
        <p:txBody>
          <a:bodyPr>
            <a:normAutofit fontScale="77500" lnSpcReduction="20000"/>
          </a:bodyPr>
          <a:lstStyle/>
          <a:p>
            <a:pPr algn="just">
              <a:lnSpc>
                <a:spcPct val="115000"/>
              </a:lnSpc>
              <a:spcAft>
                <a:spcPts val="1000"/>
              </a:spcAft>
            </a:pPr>
            <a:r>
              <a:rPr lang="en-IN" sz="3800" b="1"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Intermediate carpal (lunar)</a:t>
            </a:r>
            <a:endParaRPr lang="en-IN" sz="3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It</a:t>
            </a:r>
            <a:r>
              <a:rPr lang="en-IN" sz="3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is wedge-shaped.</a:t>
            </a:r>
            <a:endParaRPr lang="en-IN" sz="38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dorsal surface is rough and forms the base.</a:t>
            </a:r>
            <a:endParaRPr lang="en-IN" sz="38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apex is posterior, is prolonged medially.</a:t>
            </a:r>
            <a:endParaRPr lang="en-IN" sz="38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proximal surface is </a:t>
            </a:r>
            <a:r>
              <a:rPr lang="en-IN" sz="3800" dirty="0" err="1">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convexo</a:t>
            </a: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concave from before backward and articulates with the radius.</a:t>
            </a:r>
            <a:endParaRPr lang="en-IN" sz="38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distal surface is divided by a sagittal ridge into two facets for the second and third and the fourth carpals.</a:t>
            </a:r>
            <a:endParaRPr lang="en-IN" sz="38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medial surface has facets for the radial carpal.</a:t>
            </a:r>
            <a:endParaRPr lang="en-IN" sz="38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lateral surface articulates with the ulnar carpal.</a:t>
            </a:r>
            <a:endParaRPr lang="en-IN" sz="38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 xmlns:p14="http://schemas.microsoft.com/office/powerpoint/2010/main" val="56216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019D32F4-21C3-4EA0-B0E5-8EAB115F7EEC}"/>
              </a:ext>
            </a:extLst>
          </p:cNvPr>
          <p:cNvSpPr>
            <a:spLocks noGrp="1"/>
          </p:cNvSpPr>
          <p:nvPr>
            <p:ph type="subTitle" idx="1"/>
          </p:nvPr>
        </p:nvSpPr>
        <p:spPr>
          <a:xfrm>
            <a:off x="150471" y="266219"/>
            <a:ext cx="11933499" cy="6591782"/>
          </a:xfrm>
        </p:spPr>
        <p:txBody>
          <a:bodyPr>
            <a:normAutofit fontScale="92500" lnSpcReduction="10000"/>
          </a:bodyPr>
          <a:lstStyle/>
          <a:p>
            <a:pPr algn="just">
              <a:lnSpc>
                <a:spcPct val="115000"/>
              </a:lnSpc>
              <a:spcAft>
                <a:spcPts val="1000"/>
              </a:spcAft>
            </a:pPr>
            <a:r>
              <a:rPr lang="en-IN" sz="4000" b="1"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Ulnar carpal (cuneiform)</a:t>
            </a:r>
            <a:endParaRPr lang="en-IN" sz="4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It is very irregular.</a:t>
            </a:r>
            <a:endParaRPr lang="en-IN" sz="40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IN" sz="40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proximal surface</a:t>
            </a: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is oblique directed backward and downward, encroaches on the distal surface and articulates with the fourth carpal.</a:t>
            </a:r>
            <a:endParaRPr lang="en-IN" sz="40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IN" sz="40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medial surface</a:t>
            </a: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has facets for the intermediate carpal.</a:t>
            </a:r>
            <a:endParaRPr lang="en-IN" sz="40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IN" sz="40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dorsal surface</a:t>
            </a: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is rough and convex</a:t>
            </a:r>
            <a:endParaRPr lang="en-IN" sz="40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IN" sz="40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volar surface</a:t>
            </a:r>
            <a:r>
              <a:rPr lang="en-IN" sz="40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has a facet for the accessory carpal.</a:t>
            </a:r>
            <a:endParaRPr lang="en-IN" sz="40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 xmlns:p14="http://schemas.microsoft.com/office/powerpoint/2010/main" val="148645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82DC0460-D7FA-4809-B641-A1E8AF4AFB9C}"/>
              </a:ext>
            </a:extLst>
          </p:cNvPr>
          <p:cNvSpPr>
            <a:spLocks noGrp="1"/>
          </p:cNvSpPr>
          <p:nvPr>
            <p:ph type="subTitle" idx="1"/>
          </p:nvPr>
        </p:nvSpPr>
        <p:spPr>
          <a:xfrm>
            <a:off x="-1" y="173620"/>
            <a:ext cx="11968223" cy="6684380"/>
          </a:xfrm>
        </p:spPr>
        <p:txBody>
          <a:bodyPr>
            <a:normAutofit/>
          </a:bodyPr>
          <a:lstStyle/>
          <a:p>
            <a:pPr algn="just">
              <a:lnSpc>
                <a:spcPct val="115000"/>
              </a:lnSpc>
              <a:spcAft>
                <a:spcPts val="1000"/>
              </a:spcAft>
            </a:pPr>
            <a:r>
              <a:rPr lang="en-IN" sz="3600" b="1"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Accessory carpal (pisiform)</a:t>
            </a:r>
            <a:endParaRPr lang="en-IN" sz="3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It is short, thick and rounded.</a:t>
            </a:r>
            <a:endParaRPr lang="en-IN" sz="36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It is a sesamoid bone situated behind the ulnar carpal.</a:t>
            </a:r>
            <a:endParaRPr lang="en-IN" sz="36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en-IN" sz="36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proximal surface</a:t>
            </a: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is narrow and rough for </a:t>
            </a:r>
            <a:r>
              <a:rPr lang="en-IN" sz="36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flexor </a:t>
            </a:r>
            <a:r>
              <a:rPr lang="en-IN" sz="3600" i="1" dirty="0" err="1">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ulnaris</a:t>
            </a: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IN" sz="3600" i="1" dirty="0" err="1">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ulnaris</a:t>
            </a:r>
            <a:r>
              <a:rPr lang="en-IN" sz="36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lateralis</a:t>
            </a: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36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IN" sz="36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distal surface</a:t>
            </a: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is broad and rough.</a:t>
            </a:r>
            <a:endParaRPr lang="en-IN" sz="36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IN" sz="3600" i="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dorsal surface</a:t>
            </a:r>
            <a:r>
              <a:rPr lang="en-IN" sz="36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has facet for the ulnar carpal.</a:t>
            </a:r>
            <a:endParaRPr lang="en-IN" sz="36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9993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343B9E9E-D36B-421C-88B0-425DC78BD6D5}"/>
              </a:ext>
            </a:extLst>
          </p:cNvPr>
          <p:cNvSpPr>
            <a:spLocks noGrp="1"/>
          </p:cNvSpPr>
          <p:nvPr>
            <p:ph type="subTitle" idx="1"/>
          </p:nvPr>
        </p:nvSpPr>
        <p:spPr>
          <a:xfrm>
            <a:off x="73891" y="64655"/>
            <a:ext cx="11951854" cy="6793345"/>
          </a:xfrm>
        </p:spPr>
        <p:txBody>
          <a:bodyPr>
            <a:normAutofit/>
          </a:bodyPr>
          <a:lstStyle/>
          <a:p>
            <a:pPr algn="just">
              <a:lnSpc>
                <a:spcPct val="115000"/>
              </a:lnSpc>
              <a:spcAft>
                <a:spcPts val="1000"/>
              </a:spcAft>
            </a:pPr>
            <a:r>
              <a:rPr lang="en-IN" sz="36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Fused second and third carpal (</a:t>
            </a:r>
            <a:r>
              <a:rPr lang="en-IN" sz="3600" b="1" dirty="0" err="1">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os</a:t>
            </a:r>
            <a:r>
              <a:rPr lang="en-IN" sz="36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 magnum)</a:t>
            </a:r>
            <a:endParaRPr lang="en-IN" sz="3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It is the largest of the carpals the medial one of the two bones of the distal row.</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proximal surface has two facets, medial larger for the radial carpal and the lateral smaller for the intermediate carpal.</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distal surface articulates with the large metacarpal.</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lateral surface has facets for the fourth carpal.</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medial and dorsal surfaces are continuous rough and convex.</a:t>
            </a:r>
            <a:endParaRPr lang="en-IN" sz="32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 xmlns:p14="http://schemas.microsoft.com/office/powerpoint/2010/main" val="212791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CFF68089-7271-4C47-88DE-AEC0EF6834E0}"/>
              </a:ext>
            </a:extLst>
          </p:cNvPr>
          <p:cNvSpPr>
            <a:spLocks noGrp="1"/>
          </p:cNvSpPr>
          <p:nvPr>
            <p:ph type="subTitle" idx="1"/>
          </p:nvPr>
        </p:nvSpPr>
        <p:spPr>
          <a:xfrm>
            <a:off x="157017" y="73891"/>
            <a:ext cx="11914909" cy="6784109"/>
          </a:xfrm>
        </p:spPr>
        <p:txBody>
          <a:bodyPr>
            <a:normAutofit/>
          </a:bodyPr>
          <a:lstStyle/>
          <a:p>
            <a:pPr algn="just">
              <a:lnSpc>
                <a:spcPct val="115000"/>
              </a:lnSpc>
              <a:spcAft>
                <a:spcPts val="1000"/>
              </a:spcAft>
            </a:pPr>
            <a:r>
              <a:rPr lang="en-IN" sz="3600" b="1" dirty="0">
                <a:solidFill>
                  <a:srgbClr val="CD0000"/>
                </a:solidFill>
                <a:effectLst/>
                <a:latin typeface="Georgia" panose="02040502050405020303" pitchFamily="18" charset="0"/>
                <a:ea typeface="Times New Roman" panose="02020603050405020304" pitchFamily="18" charset="0"/>
                <a:cs typeface="Helvetica" panose="020B0604020202020204" pitchFamily="34" charset="0"/>
              </a:rPr>
              <a:t>Fourth carpal (unciform)</a:t>
            </a:r>
            <a:endParaRPr lang="en-IN" sz="3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a:t>
            </a:r>
            <a:r>
              <a:rPr lang="en-IN" sz="36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proximal surface</a:t>
            </a: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has two facets for the intermediate and the ulnar carpals.</a:t>
            </a:r>
            <a:endParaRPr lang="en-IN" sz="36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a:t>
            </a:r>
            <a:r>
              <a:rPr lang="en-IN" sz="36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distal surface</a:t>
            </a: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articulates with the large metacarpal.</a:t>
            </a:r>
            <a:endParaRPr lang="en-IN" sz="36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med</a:t>
            </a:r>
            <a:r>
              <a:rPr lang="en-IN" sz="36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ial surface</a:t>
            </a: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has facets for the fused second and third carpal.</a:t>
            </a:r>
            <a:endParaRPr lang="en-IN" sz="36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The </a:t>
            </a:r>
            <a:r>
              <a:rPr lang="en-IN" sz="36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dorsal </a:t>
            </a: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and the </a:t>
            </a:r>
            <a:r>
              <a:rPr lang="en-IN" sz="3600" i="1"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lateral surfaces</a:t>
            </a:r>
            <a:r>
              <a:rPr lang="en-IN" sz="3600" dirty="0">
                <a:solidFill>
                  <a:srgbClr val="000033"/>
                </a:solidFill>
                <a:effectLst/>
                <a:latin typeface="Georgia" panose="02040502050405020303" pitchFamily="18" charset="0"/>
                <a:ea typeface="Times New Roman" panose="02020603050405020304" pitchFamily="18" charset="0"/>
                <a:cs typeface="Helvetica" panose="020B0604020202020204" pitchFamily="34" charset="0"/>
              </a:rPr>
              <a:t> are continuous and rough.</a:t>
            </a:r>
            <a:endParaRPr lang="en-IN" sz="3600" dirty="0">
              <a:solidFill>
                <a:srgbClr val="000033"/>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 xmlns:p14="http://schemas.microsoft.com/office/powerpoint/2010/main" val="306400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9BF46733-0ACD-42CC-A232-7EF252A4A99D}"/>
              </a:ext>
            </a:extLst>
          </p:cNvPr>
          <p:cNvSpPr>
            <a:spLocks noGrp="1"/>
          </p:cNvSpPr>
          <p:nvPr>
            <p:ph type="subTitle" idx="1"/>
          </p:nvPr>
        </p:nvSpPr>
        <p:spPr>
          <a:xfrm>
            <a:off x="120072" y="129309"/>
            <a:ext cx="12071927" cy="6728691"/>
          </a:xfrm>
        </p:spPr>
        <p:txBody>
          <a:bodyPr>
            <a:normAutofit fontScale="92500" lnSpcReduction="10000"/>
          </a:bodyPr>
          <a:lstStyle/>
          <a:p>
            <a:pPr algn="l">
              <a:lnSpc>
                <a:spcPct val="115000"/>
              </a:lnSpc>
              <a:spcAft>
                <a:spcPts val="1000"/>
              </a:spcAft>
            </a:pPr>
            <a:r>
              <a:rPr lang="en-IN" sz="3200" b="1"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Horse</a:t>
            </a:r>
            <a:endParaRPr lang="en-IN"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15000"/>
              </a:lnSpc>
              <a:spcAft>
                <a:spcPts val="1000"/>
              </a:spcAft>
            </a:pPr>
            <a:r>
              <a:rPr lang="en-IN" sz="32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Has seven or eight bones. They are:</a:t>
            </a:r>
            <a:endParaRPr lang="en-IN"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Aft>
                <a:spcPts val="1000"/>
              </a:spcAft>
              <a:buSzPts val="1000"/>
              <a:buFont typeface="Symbol" panose="05050102010706020507" pitchFamily="18" charset="2"/>
              <a:buChar char=""/>
              <a:tabLst>
                <a:tab pos="457200" algn="l"/>
              </a:tabLst>
            </a:pPr>
            <a:r>
              <a:rPr lang="en-IN" sz="3200"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Radial carpal:</a:t>
            </a:r>
            <a:r>
              <a:rPr lang="en-IN" sz="32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Resembles that of the ox.</a:t>
            </a:r>
            <a:endParaRPr lang="en-IN" sz="32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Aft>
                <a:spcPts val="1000"/>
              </a:spcAft>
              <a:buSzPts val="1000"/>
              <a:buFont typeface="Symbol" panose="05050102010706020507" pitchFamily="18" charset="2"/>
              <a:buChar char=""/>
              <a:tabLst>
                <a:tab pos="457200" algn="l"/>
              </a:tabLst>
            </a:pPr>
            <a:r>
              <a:rPr lang="en-IN" sz="3200"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Intermediate carpal:</a:t>
            </a:r>
            <a:r>
              <a:rPr lang="en-IN" sz="32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32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lateral angle of its proximal face is more pointed.</a:t>
            </a:r>
            <a:endParaRPr lang="en-IN" sz="32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Aft>
                <a:spcPts val="1000"/>
              </a:spcAft>
              <a:buSzPts val="1000"/>
              <a:buFont typeface="Symbol" panose="05050102010706020507" pitchFamily="18" charset="2"/>
              <a:buChar char=""/>
              <a:tabLst>
                <a:tab pos="457200" algn="l"/>
              </a:tabLst>
            </a:pPr>
            <a:r>
              <a:rPr lang="en-IN" sz="3200"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Ulnar carpal:</a:t>
            </a:r>
            <a:r>
              <a:rPr lang="en-IN" sz="32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The smallest bone of the proximal row. The proximal face articulates only with the radius.</a:t>
            </a:r>
            <a:endParaRPr lang="en-IN" sz="32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Aft>
                <a:spcPts val="1000"/>
              </a:spcAft>
              <a:buSzPts val="1000"/>
              <a:buFont typeface="Symbol" panose="05050102010706020507" pitchFamily="18" charset="2"/>
              <a:buChar char=""/>
              <a:tabLst>
                <a:tab pos="457200" algn="l"/>
              </a:tabLst>
            </a:pPr>
            <a:r>
              <a:rPr lang="en-IN" sz="3200" dirty="0">
                <a:solidFill>
                  <a:srgbClr val="CD0000"/>
                </a:solidFill>
                <a:effectLst/>
                <a:latin typeface="Times New Roman" panose="02020603050405020304" pitchFamily="18" charset="0"/>
                <a:ea typeface="Times New Roman" panose="02020603050405020304" pitchFamily="18" charset="0"/>
                <a:cs typeface="Times New Roman" panose="02020603050405020304" pitchFamily="18" charset="0"/>
              </a:rPr>
              <a:t>Accessory carpal:</a:t>
            </a:r>
            <a:r>
              <a:rPr lang="en-IN" sz="32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It is discoid. The medial face is concave and the lateral is convex and rough. A smooth groove for the long tendon of </a:t>
            </a:r>
            <a:r>
              <a:rPr lang="en-IN" sz="3200" dirty="0" err="1">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ulnaris</a:t>
            </a:r>
            <a:r>
              <a:rPr lang="en-IN" sz="32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lateralis crosses its anterior part obliquely downward and slightly forward. The anterior border has two facets -the upper concave for the radius and the lower convex for the ulnar carpal.</a:t>
            </a:r>
            <a:endParaRPr lang="en-IN" sz="3200" dirty="0">
              <a:solidFill>
                <a:srgbClr val="000033"/>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 xmlns:p14="http://schemas.microsoft.com/office/powerpoint/2010/main" val="273550378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101</TotalTime>
  <Words>269</Words>
  <Application>Microsoft Office PowerPoint</Application>
  <PresentationFormat>Custom</PresentationFormat>
  <Paragraphs>146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Slice</vt:lpstr>
      <vt:lpstr>Van-601 unit-ii        Comparative studies on carpal bones of OX</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Manoj Singh</dc:creator>
  <cp:lastModifiedBy>Imran</cp:lastModifiedBy>
  <cp:revision>12</cp:revision>
  <dcterms:created xsi:type="dcterms:W3CDTF">2020-11-12T07:31:02Z</dcterms:created>
  <dcterms:modified xsi:type="dcterms:W3CDTF">2020-11-16T06:16:01Z</dcterms:modified>
</cp:coreProperties>
</file>