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11/7/2020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1905000"/>
            <a:ext cx="3657600" cy="1371600"/>
          </a:xfrm>
          <a:solidFill>
            <a:schemeClr val="bg2">
              <a:lumMod val="75000"/>
            </a:schemeClr>
          </a:solidFill>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
            </a:r>
            <a:br>
              <a:rPr lang="en-US" b="1" dirty="0" smtClean="0">
                <a:solidFill>
                  <a:srgbClr val="0070C0"/>
                </a:solidFill>
              </a:rPr>
            </a:br>
            <a:r>
              <a:rPr lang="en-US" b="1" dirty="0" smtClean="0">
                <a:solidFill>
                  <a:srgbClr val="0070C0"/>
                </a:solidFill>
              </a:rPr>
              <a:t/>
            </a:r>
            <a:br>
              <a:rPr lang="en-US" b="1" dirty="0" smtClean="0">
                <a:solidFill>
                  <a:srgbClr val="0070C0"/>
                </a:solidFill>
              </a:rPr>
            </a:br>
            <a:r>
              <a:rPr lang="en-US" b="1" dirty="0" smtClean="0">
                <a:solidFill>
                  <a:srgbClr val="0070C0"/>
                </a:solidFill>
              </a:rPr>
              <a:t/>
            </a:r>
            <a:br>
              <a:rPr lang="en-US" b="1" dirty="0" smtClean="0">
                <a:solidFill>
                  <a:srgbClr val="0070C0"/>
                </a:solidFill>
              </a:rPr>
            </a:br>
            <a:r>
              <a:rPr lang="en-US" b="1" dirty="0" smtClean="0">
                <a:solidFill>
                  <a:srgbClr val="0070C0"/>
                </a:solidFill>
              </a:rPr>
              <a:t/>
            </a:r>
            <a:br>
              <a:rPr lang="en-US" b="1" dirty="0" smtClean="0">
                <a:solidFill>
                  <a:srgbClr val="0070C0"/>
                </a:solidFill>
              </a:rPr>
            </a:br>
            <a:r>
              <a:rPr lang="en-US" b="1" dirty="0" smtClean="0">
                <a:solidFill>
                  <a:srgbClr val="0070C0"/>
                </a:solidFill>
              </a:rPr>
              <a:t/>
            </a:r>
            <a:br>
              <a:rPr lang="en-US" b="1" dirty="0" smtClean="0">
                <a:solidFill>
                  <a:srgbClr val="0070C0"/>
                </a:solidFill>
              </a:rPr>
            </a:br>
            <a:r>
              <a:rPr lang="en-US" b="1" dirty="0" smtClean="0">
                <a:solidFill>
                  <a:srgbClr val="0070C0"/>
                </a:solidFill>
              </a:rPr>
              <a:t>CELL </a:t>
            </a:r>
            <a:r>
              <a:rPr lang="en-US" b="1" dirty="0" smtClean="0">
                <a:solidFill>
                  <a:srgbClr val="0070C0"/>
                </a:solidFill>
              </a:rPr>
              <a:t>INJURY </a:t>
            </a:r>
            <a:br>
              <a:rPr lang="en-US" b="1" dirty="0" smtClean="0">
                <a:solidFill>
                  <a:srgbClr val="0070C0"/>
                </a:solidFill>
              </a:rPr>
            </a:br>
            <a:r>
              <a:rPr lang="en-US" sz="2700" b="1" dirty="0" smtClean="0">
                <a:solidFill>
                  <a:srgbClr val="0070C0"/>
                </a:solidFill>
              </a:rPr>
              <a:t>Part </a:t>
            </a:r>
            <a:r>
              <a:rPr lang="en-US" sz="2700" b="1" dirty="0" smtClean="0">
                <a:solidFill>
                  <a:srgbClr val="0070C0"/>
                </a:solidFill>
              </a:rPr>
              <a:t>– I</a:t>
            </a:r>
            <a:r>
              <a:rPr lang="en-US" b="1" dirty="0" smtClean="0">
                <a:solidFill>
                  <a:srgbClr val="0070C0"/>
                </a:solidFill>
              </a:rPr>
              <a:t/>
            </a:r>
            <a:br>
              <a:rPr lang="en-US" b="1" dirty="0" smtClean="0">
                <a:solidFill>
                  <a:srgbClr val="0070C0"/>
                </a:solidFill>
              </a:rPr>
            </a:br>
            <a:r>
              <a:rPr lang="en-US" dirty="0" smtClean="0">
                <a:solidFill>
                  <a:srgbClr val="0070C0"/>
                </a:solidFill>
              </a:rPr>
              <a:t/>
            </a:r>
            <a:br>
              <a:rPr lang="en-US" dirty="0" smtClean="0">
                <a:solidFill>
                  <a:srgbClr val="0070C0"/>
                </a:solidFill>
              </a:rPr>
            </a:br>
            <a:r>
              <a:rPr lang="en-US" b="1" u="sng" dirty="0" smtClean="0"/>
              <a:t> </a:t>
            </a:r>
            <a:r>
              <a:rPr lang="en-US" dirty="0" smtClean="0"/>
              <a:t/>
            </a:r>
            <a:br>
              <a:rPr lang="en-US" dirty="0" smtClean="0"/>
            </a:br>
            <a:endParaRPr lang="en-US" dirty="0"/>
          </a:p>
        </p:txBody>
      </p:sp>
      <p:sp>
        <p:nvSpPr>
          <p:cNvPr id="3" name="Content Placeholder 2"/>
          <p:cNvSpPr>
            <a:spLocks noGrp="1"/>
          </p:cNvSpPr>
          <p:nvPr>
            <p:ph sz="quarter" idx="1"/>
          </p:nvPr>
        </p:nvSpPr>
        <p:spPr>
          <a:xfrm>
            <a:off x="838200" y="4419600"/>
            <a:ext cx="4495800" cy="1752600"/>
          </a:xfrm>
          <a:solidFill>
            <a:schemeClr val="accent2">
              <a:lumMod val="20000"/>
              <a:lumOff val="80000"/>
            </a:schemeClr>
          </a:solidFill>
        </p:spPr>
        <p:txBody>
          <a:bodyPr/>
          <a:lstStyle/>
          <a:p>
            <a:pPr algn="ctr">
              <a:buNone/>
            </a:pPr>
            <a:r>
              <a:rPr lang="en-US" sz="2400" b="1" dirty="0" smtClean="0">
                <a:solidFill>
                  <a:srgbClr val="FF0000"/>
                </a:solidFill>
              </a:rPr>
              <a:t>Dr. </a:t>
            </a:r>
            <a:r>
              <a:rPr lang="en-US" sz="2400" b="1" dirty="0" err="1" smtClean="0">
                <a:solidFill>
                  <a:srgbClr val="FF0000"/>
                </a:solidFill>
              </a:rPr>
              <a:t>Sanjiv</a:t>
            </a:r>
            <a:r>
              <a:rPr lang="en-US" sz="2400" b="1" dirty="0" smtClean="0">
                <a:solidFill>
                  <a:srgbClr val="FF0000"/>
                </a:solidFill>
              </a:rPr>
              <a:t> Kumar</a:t>
            </a:r>
            <a:endParaRPr lang="en-US" sz="2400" dirty="0" smtClean="0">
              <a:solidFill>
                <a:srgbClr val="FF0000"/>
              </a:solidFill>
            </a:endParaRPr>
          </a:p>
          <a:p>
            <a:pPr algn="ctr">
              <a:buNone/>
            </a:pPr>
            <a:r>
              <a:rPr lang="en-US" sz="2400" b="1" dirty="0" smtClean="0">
                <a:solidFill>
                  <a:srgbClr val="FF0000"/>
                </a:solidFill>
              </a:rPr>
              <a:t>Assistant Professor,</a:t>
            </a:r>
            <a:endParaRPr lang="en-US" sz="2400" dirty="0" smtClean="0">
              <a:solidFill>
                <a:srgbClr val="FF0000"/>
              </a:solidFill>
            </a:endParaRPr>
          </a:p>
          <a:p>
            <a:pPr algn="ctr">
              <a:buNone/>
            </a:pPr>
            <a:r>
              <a:rPr lang="en-US" sz="2400" b="1" dirty="0" err="1" smtClean="0">
                <a:solidFill>
                  <a:srgbClr val="FF0000"/>
                </a:solidFill>
              </a:rPr>
              <a:t>Deptt</a:t>
            </a:r>
            <a:r>
              <a:rPr lang="en-US" sz="2400" b="1" dirty="0" smtClean="0">
                <a:solidFill>
                  <a:srgbClr val="FF0000"/>
                </a:solidFill>
              </a:rPr>
              <a:t>. of Pathology, BVC, Patna</a:t>
            </a:r>
            <a:endParaRPr lang="en-US" sz="2400" dirty="0" smtClean="0">
              <a:solidFill>
                <a:srgbClr val="FF0000"/>
              </a:solidFill>
            </a:endParaRPr>
          </a:p>
          <a:p>
            <a:endParaRPr lang="en-US" dirty="0" smtClean="0"/>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8229600" cy="5135563"/>
          </a:xfrm>
        </p:spPr>
        <p:txBody>
          <a:bodyPr>
            <a:normAutofit/>
          </a:bodyPr>
          <a:lstStyle/>
          <a:p>
            <a:pPr algn="just">
              <a:lnSpc>
                <a:spcPct val="150000"/>
              </a:lnSpc>
              <a:buNone/>
            </a:pPr>
            <a:r>
              <a:rPr lang="en-US" sz="2400" dirty="0" smtClean="0">
                <a:latin typeface="Times New Roman" pitchFamily="18" charset="0"/>
                <a:cs typeface="Times New Roman" pitchFamily="18" charset="0"/>
              </a:rPr>
              <a:t>2. The </a:t>
            </a:r>
            <a:r>
              <a:rPr lang="en-US" sz="2400" dirty="0" smtClean="0">
                <a:latin typeface="Times New Roman" pitchFamily="18" charset="0"/>
                <a:cs typeface="Times New Roman" pitchFamily="18" charset="0"/>
              </a:rPr>
              <a:t>cellular response to injurious stimuli depends on the type of injury, its duration, and its severity.  </a:t>
            </a:r>
          </a:p>
          <a:p>
            <a:pPr algn="just">
              <a:lnSpc>
                <a:spcPct val="150000"/>
              </a:lnSpc>
              <a:buNone/>
            </a:pPr>
            <a:r>
              <a:rPr lang="en-US" sz="2400" dirty="0" smtClean="0">
                <a:latin typeface="Times New Roman" pitchFamily="18" charset="0"/>
                <a:cs typeface="Times New Roman" pitchFamily="18" charset="0"/>
              </a:rPr>
              <a:t>3. The results of an injurious stimulus depend on the type, status, adaptability, and genetic make-up of the injured cell. The same injury has different result depending on the cell type. </a:t>
            </a:r>
          </a:p>
          <a:p>
            <a:pPr algn="just">
              <a:lnSpc>
                <a:spcPct val="150000"/>
              </a:lnSpc>
              <a:buNone/>
            </a:pPr>
            <a:r>
              <a:rPr lang="en-US" sz="2400" dirty="0" smtClean="0">
                <a:latin typeface="Times New Roman" pitchFamily="18" charset="0"/>
                <a:cs typeface="Times New Roman" pitchFamily="18" charset="0"/>
              </a:rPr>
              <a:t>4. Although the exact biochemical site of action for many injurious agents is difficult to determine, four intracellular systems are particularly exposed to attack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40363"/>
          </a:xfrm>
        </p:spPr>
        <p:txBody>
          <a:bodyPr>
            <a:normAutofit fontScale="92500" lnSpcReduction="10000"/>
          </a:bodyPr>
          <a:lstStyle/>
          <a:p>
            <a:pPr algn="just">
              <a:lnSpc>
                <a:spcPct val="150000"/>
              </a:lnSpc>
              <a:buNone/>
            </a:pPr>
            <a:r>
              <a:rPr lang="en-US" sz="26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1) Cell membrane. It is on the maintenance of the integrity of cell membrane that the ionic and osmotic homeostasis of the cell and its organelles depends,</a:t>
            </a:r>
          </a:p>
          <a:p>
            <a:pPr algn="just">
              <a:lnSpc>
                <a:spcPct val="150000"/>
              </a:lnSpc>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2) Oxidative </a:t>
            </a:r>
            <a:r>
              <a:rPr lang="en-US" sz="2400" dirty="0" err="1" smtClean="0">
                <a:latin typeface="Times New Roman" pitchFamily="18" charset="0"/>
                <a:cs typeface="Times New Roman" pitchFamily="18" charset="0"/>
              </a:rPr>
              <a:t>phosphorylation</a:t>
            </a:r>
            <a:r>
              <a:rPr lang="en-US" sz="2400" dirty="0" smtClean="0">
                <a:latin typeface="Times New Roman" pitchFamily="18" charset="0"/>
                <a:cs typeface="Times New Roman" pitchFamily="18" charset="0"/>
              </a:rPr>
              <a:t> and production of adenosine </a:t>
            </a:r>
            <a:r>
              <a:rPr lang="en-US" sz="2400" dirty="0" err="1" smtClean="0">
                <a:latin typeface="Times New Roman" pitchFamily="18" charset="0"/>
                <a:cs typeface="Times New Roman" pitchFamily="18" charset="0"/>
              </a:rPr>
              <a:t>triphosphate</a:t>
            </a:r>
            <a:r>
              <a:rPr lang="en-US" sz="2400" dirty="0" smtClean="0">
                <a:latin typeface="Times New Roman" pitchFamily="18" charset="0"/>
                <a:cs typeface="Times New Roman" pitchFamily="18" charset="0"/>
              </a:rPr>
              <a:t> (ATP), </a:t>
            </a:r>
          </a:p>
          <a:p>
            <a:pPr algn="just">
              <a:lnSpc>
                <a:spcPct val="150000"/>
              </a:lnSpc>
              <a:buNone/>
            </a:pPr>
            <a:r>
              <a:rPr lang="en-US" sz="2400"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Synthesis of </a:t>
            </a:r>
            <a:r>
              <a:rPr lang="en-US" sz="2400" dirty="0" err="1" smtClean="0">
                <a:latin typeface="Times New Roman" pitchFamily="18" charset="0"/>
                <a:cs typeface="Times New Roman" pitchFamily="18" charset="0"/>
              </a:rPr>
              <a:t>enzymic</a:t>
            </a:r>
            <a:r>
              <a:rPr lang="en-US" sz="2400" dirty="0" smtClean="0">
                <a:latin typeface="Times New Roman" pitchFamily="18" charset="0"/>
                <a:cs typeface="Times New Roman" pitchFamily="18" charset="0"/>
              </a:rPr>
              <a:t> and structural proteins, and </a:t>
            </a:r>
          </a:p>
          <a:p>
            <a:pPr algn="just">
              <a:lnSpc>
                <a:spcPct val="150000"/>
              </a:lnSpc>
              <a:buNone/>
            </a:pPr>
            <a:r>
              <a:rPr lang="en-US" sz="2400" dirty="0" smtClean="0">
                <a:latin typeface="Times New Roman" pitchFamily="18" charset="0"/>
                <a:cs typeface="Times New Roman" pitchFamily="18" charset="0"/>
              </a:rPr>
              <a:t>(4) </a:t>
            </a:r>
            <a:r>
              <a:rPr lang="en-US" sz="2400" dirty="0" smtClean="0">
                <a:latin typeface="Times New Roman" pitchFamily="18" charset="0"/>
                <a:cs typeface="Times New Roman" pitchFamily="18" charset="0"/>
              </a:rPr>
              <a:t> Preservation </a:t>
            </a:r>
            <a:r>
              <a:rPr lang="en-US" sz="2400" dirty="0" smtClean="0">
                <a:latin typeface="Times New Roman" pitchFamily="18" charset="0"/>
                <a:cs typeface="Times New Roman" pitchFamily="18" charset="0"/>
              </a:rPr>
              <a:t>of the integrity of genetic apparatus of the cell. </a:t>
            </a:r>
          </a:p>
          <a:p>
            <a:pPr algn="just">
              <a:lnSpc>
                <a:spcPct val="150000"/>
              </a:lnSpc>
              <a:buNone/>
            </a:pPr>
            <a:r>
              <a:rPr lang="en-US" sz="2400" dirty="0" smtClean="0">
                <a:latin typeface="Times New Roman" pitchFamily="18" charset="0"/>
                <a:cs typeface="Times New Roman" pitchFamily="18" charset="0"/>
              </a:rPr>
              <a:t>The structural and biochemical components of a cell are so closely inter-related that, whatever the exact point of initial attack, injury at one site leads to wide-ranging secondary effects. </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normAutofit fontScale="90000"/>
          </a:bodyPr>
          <a:lstStyle/>
          <a:p>
            <a:r>
              <a:rPr lang="en-US" sz="3600" b="1" dirty="0" smtClean="0">
                <a:solidFill>
                  <a:srgbClr val="00B0F0"/>
                </a:solidFill>
              </a:rPr>
              <a:t>Common Biochemical </a:t>
            </a:r>
            <a:r>
              <a:rPr lang="en-US" sz="3600" b="1" dirty="0" smtClean="0">
                <a:solidFill>
                  <a:srgbClr val="00B0F0"/>
                </a:solidFill>
              </a:rPr>
              <a:t>Mechanisms</a:t>
            </a:r>
            <a:r>
              <a:rPr lang="en-US" dirty="0" smtClean="0"/>
              <a:t/>
            </a:r>
            <a:br>
              <a:rPr lang="en-US" dirty="0" smtClean="0"/>
            </a:br>
            <a:r>
              <a:rPr lang="en-US" dirty="0" smtClean="0"/>
              <a:t> </a:t>
            </a:r>
          </a:p>
        </p:txBody>
      </p:sp>
      <p:sp>
        <p:nvSpPr>
          <p:cNvPr id="3" name="Content Placeholder 2"/>
          <p:cNvSpPr>
            <a:spLocks noGrp="1"/>
          </p:cNvSpPr>
          <p:nvPr>
            <p:ph sz="quarter" idx="1"/>
          </p:nvPr>
        </p:nvSpPr>
        <p:spPr>
          <a:xfrm>
            <a:off x="457200" y="838200"/>
            <a:ext cx="8229600" cy="6019800"/>
          </a:xfrm>
        </p:spPr>
        <p:txBody>
          <a:bodyPr>
            <a:normAutofit fontScale="47500" lnSpcReduction="20000"/>
          </a:bodyPr>
          <a:lstStyle/>
          <a:p>
            <a:pPr>
              <a:lnSpc>
                <a:spcPct val="170000"/>
              </a:lnSpc>
            </a:pPr>
            <a:r>
              <a:rPr lang="en-US" sz="3400" dirty="0" smtClean="0">
                <a:latin typeface="Times New Roman" pitchFamily="18" charset="0"/>
                <a:cs typeface="Times New Roman" pitchFamily="18" charset="0"/>
              </a:rPr>
              <a:t>With </a:t>
            </a:r>
            <a:r>
              <a:rPr lang="en-US" sz="3400" dirty="0" smtClean="0">
                <a:latin typeface="Times New Roman" pitchFamily="18" charset="0"/>
                <a:cs typeface="Times New Roman" pitchFamily="18" charset="0"/>
              </a:rPr>
              <a:t>many injurious stimuli the exact pathogenic mechanisms that lead to cell death are incompletely understood. In spite of this, there are several common biochemical pathways in the mediation of cell injury and cell death, whatever the causative agent. These include: </a:t>
            </a:r>
            <a:endParaRPr lang="en-US" sz="3400" dirty="0" smtClean="0">
              <a:latin typeface="Times New Roman" pitchFamily="18" charset="0"/>
              <a:cs typeface="Times New Roman" pitchFamily="18" charset="0"/>
            </a:endParaRPr>
          </a:p>
          <a:p>
            <a:pPr>
              <a:lnSpc>
                <a:spcPct val="170000"/>
              </a:lnSpc>
              <a:buNone/>
            </a:pPr>
            <a:endParaRPr lang="en-US" sz="3400" dirty="0" smtClean="0">
              <a:latin typeface="Times New Roman" pitchFamily="18" charset="0"/>
              <a:cs typeface="Times New Roman" pitchFamily="18" charset="0"/>
            </a:endParaRPr>
          </a:p>
          <a:p>
            <a:pPr marL="514350" indent="-514350">
              <a:lnSpc>
                <a:spcPct val="170000"/>
              </a:lnSpc>
              <a:buAutoNum type="arabicPeriod"/>
            </a:pPr>
            <a:r>
              <a:rPr lang="en-US" sz="3400" dirty="0" smtClean="0">
                <a:solidFill>
                  <a:srgbClr val="00B0F0"/>
                </a:solidFill>
                <a:latin typeface="Times New Roman" pitchFamily="18" charset="0"/>
                <a:cs typeface="Times New Roman" pitchFamily="18" charset="0"/>
              </a:rPr>
              <a:t>ATP </a:t>
            </a:r>
            <a:r>
              <a:rPr lang="en-US" sz="3400" dirty="0" smtClean="0">
                <a:solidFill>
                  <a:srgbClr val="00B0F0"/>
                </a:solidFill>
                <a:latin typeface="Times New Roman" pitchFamily="18" charset="0"/>
                <a:cs typeface="Times New Roman" pitchFamily="18" charset="0"/>
              </a:rPr>
              <a:t>depletion</a:t>
            </a:r>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 High-energy </a:t>
            </a:r>
            <a:r>
              <a:rPr lang="en-US" sz="3400" dirty="0" smtClean="0">
                <a:latin typeface="Times New Roman" pitchFamily="18" charset="0"/>
                <a:cs typeface="Times New Roman" pitchFamily="18" charset="0"/>
              </a:rPr>
              <a:t>phosphate in the form of ATP is required for many processes within the cell. ATP is produced in two ways: </a:t>
            </a:r>
            <a:endParaRPr lang="en-US" sz="3400" dirty="0" smtClean="0">
              <a:latin typeface="Times New Roman" pitchFamily="18" charset="0"/>
              <a:cs typeface="Times New Roman" pitchFamily="18" charset="0"/>
            </a:endParaRPr>
          </a:p>
          <a:p>
            <a:pPr marL="514350" indent="-514350">
              <a:lnSpc>
                <a:spcPct val="170000"/>
              </a:lnSpc>
              <a:buAutoNum type="arabicPeriod"/>
            </a:pPr>
            <a:endParaRPr lang="en-US" sz="3400" dirty="0" smtClean="0">
              <a:latin typeface="Times New Roman" pitchFamily="18" charset="0"/>
              <a:cs typeface="Times New Roman" pitchFamily="18" charset="0"/>
            </a:endParaRPr>
          </a:p>
          <a:p>
            <a:pPr marL="571500" indent="-571500">
              <a:lnSpc>
                <a:spcPct val="170000"/>
              </a:lnSpc>
              <a:buAutoNum type="romanLcPeriod"/>
            </a:pPr>
            <a:r>
              <a:rPr lang="en-US" sz="3400" dirty="0" smtClean="0">
                <a:latin typeface="Times New Roman" pitchFamily="18" charset="0"/>
                <a:cs typeface="Times New Roman" pitchFamily="18" charset="0"/>
              </a:rPr>
              <a:t>The </a:t>
            </a:r>
            <a:r>
              <a:rPr lang="en-US" sz="3400" dirty="0" smtClean="0">
                <a:latin typeface="Times New Roman" pitchFamily="18" charset="0"/>
                <a:cs typeface="Times New Roman" pitchFamily="18" charset="0"/>
              </a:rPr>
              <a:t>major route is oxidative </a:t>
            </a:r>
            <a:r>
              <a:rPr lang="en-US" sz="3400" dirty="0" err="1" smtClean="0">
                <a:latin typeface="Times New Roman" pitchFamily="18" charset="0"/>
                <a:cs typeface="Times New Roman" pitchFamily="18" charset="0"/>
              </a:rPr>
              <a:t>phosphorylation</a:t>
            </a:r>
            <a:r>
              <a:rPr lang="en-US" sz="3400" dirty="0" smtClean="0">
                <a:latin typeface="Times New Roman" pitchFamily="18" charset="0"/>
                <a:cs typeface="Times New Roman" pitchFamily="18" charset="0"/>
              </a:rPr>
              <a:t> of ADP, a reaction that requires oxygen, and </a:t>
            </a:r>
            <a:endParaRPr lang="en-US" sz="3400" dirty="0" smtClean="0">
              <a:latin typeface="Times New Roman" pitchFamily="18" charset="0"/>
              <a:cs typeface="Times New Roman" pitchFamily="18" charset="0"/>
            </a:endParaRPr>
          </a:p>
          <a:p>
            <a:pPr marL="571500" indent="-571500">
              <a:lnSpc>
                <a:spcPct val="170000"/>
              </a:lnSpc>
              <a:buNone/>
            </a:pPr>
            <a:endParaRPr lang="en-US" sz="3400" dirty="0" smtClean="0">
              <a:latin typeface="Times New Roman" pitchFamily="18" charset="0"/>
              <a:cs typeface="Times New Roman" pitchFamily="18" charset="0"/>
            </a:endParaRPr>
          </a:p>
          <a:p>
            <a:pPr>
              <a:lnSpc>
                <a:spcPct val="170000"/>
              </a:lnSpc>
              <a:buNone/>
            </a:pPr>
            <a:r>
              <a:rPr lang="en-US" sz="3400" dirty="0" smtClean="0">
                <a:latin typeface="Times New Roman" pitchFamily="18" charset="0"/>
                <a:cs typeface="Times New Roman" pitchFamily="18" charset="0"/>
              </a:rPr>
              <a:t>ii. </a:t>
            </a:r>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t</a:t>
            </a:r>
            <a:r>
              <a:rPr lang="en-US" sz="3400" dirty="0" smtClean="0">
                <a:latin typeface="Times New Roman" pitchFamily="18" charset="0"/>
                <a:cs typeface="Times New Roman" pitchFamily="18" charset="0"/>
              </a:rPr>
              <a:t>he </a:t>
            </a:r>
            <a:r>
              <a:rPr lang="en-US" sz="3400" dirty="0" smtClean="0">
                <a:latin typeface="Times New Roman" pitchFamily="18" charset="0"/>
                <a:cs typeface="Times New Roman" pitchFamily="18" charset="0"/>
              </a:rPr>
              <a:t>second is the </a:t>
            </a:r>
            <a:r>
              <a:rPr lang="en-US" sz="3400" dirty="0" err="1" smtClean="0">
                <a:latin typeface="Times New Roman" pitchFamily="18" charset="0"/>
                <a:cs typeface="Times New Roman" pitchFamily="18" charset="0"/>
              </a:rPr>
              <a:t>glycolytic</a:t>
            </a:r>
            <a:r>
              <a:rPr lang="en-US" sz="3400" dirty="0" smtClean="0">
                <a:latin typeface="Times New Roman" pitchFamily="18" charset="0"/>
                <a:cs typeface="Times New Roman" pitchFamily="18" charset="0"/>
              </a:rPr>
              <a:t> pathway that can generate ATP in the absence of oxygen using glucose obtained either from body fluids, or from hydrolysis of glycogen. ATP depletion and decreased ATP synthesis are common consequences of both </a:t>
            </a:r>
            <a:r>
              <a:rPr lang="en-US" sz="3400" dirty="0" err="1" smtClean="0">
                <a:latin typeface="Times New Roman" pitchFamily="18" charset="0"/>
                <a:cs typeface="Times New Roman" pitchFamily="18" charset="0"/>
              </a:rPr>
              <a:t>ischaemic</a:t>
            </a:r>
            <a:r>
              <a:rPr lang="en-US" sz="3400" dirty="0" smtClean="0">
                <a:latin typeface="Times New Roman" pitchFamily="18" charset="0"/>
                <a:cs typeface="Times New Roman" pitchFamily="18" charset="0"/>
              </a:rPr>
              <a:t> and toxic injury.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6324600"/>
          </a:xfrm>
        </p:spPr>
        <p:txBody>
          <a:bodyPr>
            <a:normAutofit fontScale="55000" lnSpcReduction="20000"/>
          </a:bodyPr>
          <a:lstStyle/>
          <a:p>
            <a:pPr algn="just">
              <a:lnSpc>
                <a:spcPct val="170000"/>
              </a:lnSpc>
              <a:buNone/>
            </a:pPr>
            <a:r>
              <a:rPr lang="en-US" dirty="0" smtClean="0"/>
              <a:t>2. </a:t>
            </a:r>
            <a:r>
              <a:rPr lang="en-US" sz="3400" dirty="0" smtClean="0">
                <a:solidFill>
                  <a:srgbClr val="00B0F0"/>
                </a:solidFill>
                <a:latin typeface="Times New Roman" pitchFamily="18" charset="0"/>
                <a:cs typeface="Times New Roman" pitchFamily="18" charset="0"/>
              </a:rPr>
              <a:t>Lack of oxygen or generation of oxygen-derived free radicals</a:t>
            </a:r>
            <a:r>
              <a:rPr lang="en-US" sz="3400" dirty="0" smtClean="0">
                <a:latin typeface="Times New Roman" pitchFamily="18" charset="0"/>
                <a:cs typeface="Times New Roman" pitchFamily="18" charset="0"/>
              </a:rPr>
              <a:t>: Partially reduced activated oxygen species are also important mediators of cell death. They are highly toxic molecules that can damage lipids, proteins, and nucleic acids. These molecules are referred to as activated or reactive oxygen species. </a:t>
            </a:r>
          </a:p>
          <a:p>
            <a:pPr algn="just">
              <a:lnSpc>
                <a:spcPct val="170000"/>
              </a:lnSpc>
              <a:buNone/>
            </a:pPr>
            <a:r>
              <a:rPr lang="en-US" sz="3400" dirty="0" smtClean="0">
                <a:latin typeface="Times New Roman" pitchFamily="18" charset="0"/>
                <a:cs typeface="Times New Roman" pitchFamily="18" charset="0"/>
              </a:rPr>
              <a:t>3. </a:t>
            </a:r>
            <a:r>
              <a:rPr lang="en-US" sz="3400" dirty="0" smtClean="0">
                <a:solidFill>
                  <a:srgbClr val="00B0F0"/>
                </a:solidFill>
                <a:latin typeface="Times New Roman" pitchFamily="18" charset="0"/>
                <a:cs typeface="Times New Roman" pitchFamily="18" charset="0"/>
              </a:rPr>
              <a:t>Loss of calcium homeostasis</a:t>
            </a:r>
            <a:r>
              <a:rPr lang="en-US" sz="3400" dirty="0" smtClean="0">
                <a:latin typeface="Times New Roman" pitchFamily="18" charset="0"/>
                <a:cs typeface="Times New Roman" pitchFamily="18" charset="0"/>
              </a:rPr>
              <a:t>: Calcium (Ca++) in </a:t>
            </a:r>
            <a:r>
              <a:rPr lang="en-US" sz="3400" dirty="0" err="1" smtClean="0">
                <a:latin typeface="Times New Roman" pitchFamily="18" charset="0"/>
                <a:cs typeface="Times New Roman" pitchFamily="18" charset="0"/>
              </a:rPr>
              <a:t>cytosol</a:t>
            </a:r>
            <a:r>
              <a:rPr lang="en-US" sz="3400" dirty="0" smtClean="0">
                <a:latin typeface="Times New Roman" pitchFamily="18" charset="0"/>
                <a:cs typeface="Times New Roman" pitchFamily="18" charset="0"/>
              </a:rPr>
              <a:t> is normally maintained at extremely low concentrations. Concentration of calcium in </a:t>
            </a:r>
            <a:r>
              <a:rPr lang="en-US" sz="3400" dirty="0" err="1" smtClean="0">
                <a:latin typeface="Times New Roman" pitchFamily="18" charset="0"/>
                <a:cs typeface="Times New Roman" pitchFamily="18" charset="0"/>
              </a:rPr>
              <a:t>cytosol</a:t>
            </a:r>
            <a:r>
              <a:rPr lang="en-US" sz="3400" dirty="0" smtClean="0">
                <a:latin typeface="Times New Roman" pitchFamily="18" charset="0"/>
                <a:cs typeface="Times New Roman" pitchFamily="18" charset="0"/>
              </a:rPr>
              <a:t> is up to 10,000 times lower than the concentration of extracellular calcium, or of calcium sequestered (isolated) within mitochondria and endoplasmic reticulum. </a:t>
            </a:r>
            <a:r>
              <a:rPr lang="en-US" sz="3400" dirty="0" err="1" smtClean="0">
                <a:latin typeface="Times New Roman" pitchFamily="18" charset="0"/>
                <a:cs typeface="Times New Roman" pitchFamily="18" charset="0"/>
              </a:rPr>
              <a:t>Ischaemia</a:t>
            </a:r>
            <a:r>
              <a:rPr lang="en-US" sz="3400" dirty="0" smtClean="0">
                <a:latin typeface="Times New Roman" pitchFamily="18" charset="0"/>
                <a:cs typeface="Times New Roman" pitchFamily="18" charset="0"/>
              </a:rPr>
              <a:t> and toxins increase </a:t>
            </a:r>
            <a:r>
              <a:rPr lang="en-US" sz="3400" dirty="0" err="1" smtClean="0">
                <a:latin typeface="Times New Roman" pitchFamily="18" charset="0"/>
                <a:cs typeface="Times New Roman" pitchFamily="18" charset="0"/>
              </a:rPr>
              <a:t>cytosolic</a:t>
            </a:r>
            <a:r>
              <a:rPr lang="en-US" sz="3400" dirty="0" smtClean="0">
                <a:latin typeface="Times New Roman" pitchFamily="18" charset="0"/>
                <a:cs typeface="Times New Roman" pitchFamily="18" charset="0"/>
              </a:rPr>
              <a:t> calcium concentration due to a net influx (entry) of extracellular calcium (Ca++) through the plasma membrane, and also because of the release of Ca++ from mitochondria and endoplasmic reticulum. Increased </a:t>
            </a:r>
            <a:r>
              <a:rPr lang="en-US" sz="3400" dirty="0" err="1" smtClean="0">
                <a:latin typeface="Times New Roman" pitchFamily="18" charset="0"/>
                <a:cs typeface="Times New Roman" pitchFamily="18" charset="0"/>
              </a:rPr>
              <a:t>cytosolic</a:t>
            </a:r>
            <a:r>
              <a:rPr lang="en-US" sz="3400" dirty="0" smtClean="0">
                <a:latin typeface="Times New Roman" pitchFamily="18" charset="0"/>
                <a:cs typeface="Times New Roman" pitchFamily="18" charset="0"/>
              </a:rPr>
              <a:t> calcium, in turn, activates a number of enzymes, with harmful cellular effects. </a:t>
            </a:r>
            <a:endParaRPr lang="en-US" sz="3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fontScale="77500" lnSpcReduction="20000"/>
          </a:bodyPr>
          <a:lstStyle/>
          <a:p>
            <a:pPr algn="just">
              <a:lnSpc>
                <a:spcPct val="170000"/>
              </a:lnSpc>
            </a:pPr>
            <a:r>
              <a:rPr lang="en-US" sz="2800" dirty="0" smtClean="0">
                <a:latin typeface="Times New Roman" pitchFamily="18" charset="0"/>
                <a:cs typeface="Times New Roman" pitchFamily="18" charset="0"/>
              </a:rPr>
              <a:t>The enzymes activated by calcium include: </a:t>
            </a:r>
          </a:p>
          <a:p>
            <a:pPr lvl="2" algn="just">
              <a:lnSpc>
                <a:spcPct val="170000"/>
              </a:lnSpc>
              <a:buNone/>
            </a:pP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phospholipases</a:t>
            </a:r>
            <a:r>
              <a:rPr lang="en-US" sz="2000" dirty="0" smtClean="0">
                <a:latin typeface="Times New Roman" pitchFamily="18" charset="0"/>
                <a:cs typeface="Times New Roman" pitchFamily="18" charset="0"/>
              </a:rPr>
              <a:t>, which cause membrane damage, </a:t>
            </a:r>
          </a:p>
          <a:p>
            <a:pPr lvl="2" algn="just">
              <a:lnSpc>
                <a:spcPct val="170000"/>
              </a:lnSpc>
              <a:buNone/>
            </a:pPr>
            <a:r>
              <a:rPr lang="en-US" sz="2000" dirty="0" smtClean="0">
                <a:latin typeface="Times New Roman" pitchFamily="18" charset="0"/>
                <a:cs typeface="Times New Roman" pitchFamily="18" charset="0"/>
              </a:rPr>
              <a:t>ii. proteases, which break down structural and membrane proteins, </a:t>
            </a:r>
          </a:p>
          <a:p>
            <a:pPr lvl="2" algn="just">
              <a:lnSpc>
                <a:spcPct val="170000"/>
              </a:lnSpc>
              <a:buNone/>
            </a:pPr>
            <a:r>
              <a:rPr lang="en-US" sz="2000" dirty="0" smtClean="0">
                <a:latin typeface="Times New Roman" pitchFamily="18" charset="0"/>
                <a:cs typeface="Times New Roman" pitchFamily="18" charset="0"/>
              </a:rPr>
              <a:t>iii. </a:t>
            </a:r>
            <a:r>
              <a:rPr lang="en-US" sz="2000" dirty="0" err="1" smtClean="0">
                <a:latin typeface="Times New Roman" pitchFamily="18" charset="0"/>
                <a:cs typeface="Times New Roman" pitchFamily="18" charset="0"/>
              </a:rPr>
              <a:t>ATPases</a:t>
            </a:r>
            <a:r>
              <a:rPr lang="en-US" sz="2000" dirty="0" smtClean="0">
                <a:latin typeface="Times New Roman" pitchFamily="18" charset="0"/>
                <a:cs typeface="Times New Roman" pitchFamily="18" charset="0"/>
              </a:rPr>
              <a:t>, which accelerate ATP depletion, and </a:t>
            </a:r>
          </a:p>
          <a:p>
            <a:pPr lvl="2" algn="just">
              <a:lnSpc>
                <a:spcPct val="170000"/>
              </a:lnSpc>
              <a:buNone/>
            </a:pPr>
            <a:r>
              <a:rPr lang="en-US" sz="2000" dirty="0" smtClean="0">
                <a:latin typeface="Times New Roman" pitchFamily="18" charset="0"/>
                <a:cs typeface="Times New Roman" pitchFamily="18" charset="0"/>
              </a:rPr>
              <a:t>iv. </a:t>
            </a:r>
            <a:r>
              <a:rPr lang="en-US" sz="2000" dirty="0" err="1" smtClean="0">
                <a:latin typeface="Times New Roman" pitchFamily="18" charset="0"/>
                <a:cs typeface="Times New Roman" pitchFamily="18" charset="0"/>
              </a:rPr>
              <a:t>endonucleases</a:t>
            </a:r>
            <a:r>
              <a:rPr lang="en-US" sz="2000" dirty="0" smtClean="0">
                <a:latin typeface="Times New Roman" pitchFamily="18" charset="0"/>
                <a:cs typeface="Times New Roman" pitchFamily="18" charset="0"/>
              </a:rPr>
              <a:t>, which break down nuclear chromatin. </a:t>
            </a:r>
          </a:p>
          <a:p>
            <a:pPr algn="just">
              <a:lnSpc>
                <a:spcPct val="170000"/>
              </a:lnSpc>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4</a:t>
            </a:r>
            <a:r>
              <a:rPr lang="en-US" sz="2800" dirty="0" smtClean="0">
                <a:latin typeface="Times New Roman" pitchFamily="18" charset="0"/>
                <a:cs typeface="Times New Roman" pitchFamily="18" charset="0"/>
              </a:rPr>
              <a:t>. Defects in membrane permeability: The plasma membrane may be directly damaged by certain bacterial toxins, viral proteins, complement components, </a:t>
            </a:r>
            <a:r>
              <a:rPr lang="en-US" sz="2800" dirty="0" err="1" smtClean="0">
                <a:latin typeface="Times New Roman" pitchFamily="18" charset="0"/>
                <a:cs typeface="Times New Roman" pitchFamily="18" charset="0"/>
              </a:rPr>
              <a:t>cytotoxic</a:t>
            </a:r>
            <a:r>
              <a:rPr lang="en-US" sz="2800" dirty="0" smtClean="0">
                <a:latin typeface="Times New Roman" pitchFamily="18" charset="0"/>
                <a:cs typeface="Times New Roman" pitchFamily="18" charset="0"/>
              </a:rPr>
              <a:t> lymphocytes, and a number of physical or chemical agents. Changes in membrane permeability may also be secondary to a loss of ATP synthesis, or may result from calcium-mediated activation of </a:t>
            </a:r>
            <a:r>
              <a:rPr lang="en-US" sz="2800" dirty="0" err="1" smtClean="0">
                <a:latin typeface="Times New Roman" pitchFamily="18" charset="0"/>
                <a:cs typeface="Times New Roman" pitchFamily="18" charset="0"/>
              </a:rPr>
              <a:t>phospholipases</a:t>
            </a:r>
            <a:r>
              <a:rPr lang="en-US" sz="2800" dirty="0" smtClean="0">
                <a:latin typeface="Times New Roman" pitchFamily="18" charset="0"/>
                <a:cs typeface="Times New Roman" pitchFamily="18" charset="0"/>
              </a:rPr>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lnSpc>
                <a:spcPct val="200000"/>
              </a:lnSpc>
              <a:buNone/>
            </a:pPr>
            <a:r>
              <a:rPr lang="en-US" sz="2400" dirty="0" smtClean="0">
                <a:latin typeface="Times New Roman" pitchFamily="18" charset="0"/>
                <a:cs typeface="Times New Roman" pitchFamily="18" charset="0"/>
              </a:rPr>
              <a:t>5. </a:t>
            </a:r>
            <a:r>
              <a:rPr lang="en-US" sz="2400" dirty="0" smtClean="0">
                <a:solidFill>
                  <a:srgbClr val="00B0F0"/>
                </a:solidFill>
                <a:latin typeface="Times New Roman" pitchFamily="18" charset="0"/>
                <a:cs typeface="Times New Roman" pitchFamily="18" charset="0"/>
              </a:rPr>
              <a:t>Mitochondrial damage: </a:t>
            </a:r>
            <a:r>
              <a:rPr lang="en-US" sz="2400" dirty="0" smtClean="0">
                <a:latin typeface="Times New Roman" pitchFamily="18" charset="0"/>
                <a:cs typeface="Times New Roman" pitchFamily="18" charset="0"/>
              </a:rPr>
              <a:t>Since all cells depend on oxidative metabolism, mitochondrial integrity is most important for cell survival. Irreparable damage to mitochondria will ultimately kill cells.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52600" y="1600201"/>
            <a:ext cx="5562600" cy="1600200"/>
          </a:xfrm>
          <a:solidFill>
            <a:schemeClr val="accent2"/>
          </a:solidFill>
        </p:spPr>
        <p:txBody>
          <a:bodyPr>
            <a:normAutofit/>
          </a:bodyPr>
          <a:lstStyle/>
          <a:p>
            <a:pPr algn="ctr">
              <a:buNone/>
            </a:pPr>
            <a:r>
              <a:rPr lang="en-US" sz="6600" dirty="0" smtClean="0">
                <a:solidFill>
                  <a:srgbClr val="00B0F0"/>
                </a:solidFill>
              </a:rPr>
              <a:t>Thank you</a:t>
            </a:r>
            <a:endParaRPr lang="en-US" sz="66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B0F0"/>
                </a:solidFill>
              </a:rPr>
              <a:t>INTRODUCTION</a:t>
            </a:r>
            <a:endParaRPr lang="en-US" sz="3200" dirty="0">
              <a:solidFill>
                <a:srgbClr val="00B0F0"/>
              </a:solidFill>
            </a:endParaRPr>
          </a:p>
        </p:txBody>
      </p:sp>
      <p:sp>
        <p:nvSpPr>
          <p:cNvPr id="3" name="Content Placeholder 2"/>
          <p:cNvSpPr>
            <a:spLocks noGrp="1"/>
          </p:cNvSpPr>
          <p:nvPr>
            <p:ph sz="quarter" idx="1"/>
          </p:nvPr>
        </p:nvSpPr>
        <p:spPr>
          <a:xfrm>
            <a:off x="533400" y="1371600"/>
            <a:ext cx="8229600" cy="4525963"/>
          </a:xfrm>
        </p:spPr>
        <p:txBody>
          <a:bodyPr>
            <a:normAutofit lnSpcReduction="10000"/>
          </a:bodyPr>
          <a:lstStyle/>
          <a:p>
            <a:pPr algn="just">
              <a:lnSpc>
                <a:spcPct val="150000"/>
              </a:lnSpc>
            </a:pPr>
            <a:r>
              <a:rPr lang="en-US" sz="2400" dirty="0" smtClean="0">
                <a:latin typeface="Times New Roman" pitchFamily="18" charset="0"/>
                <a:cs typeface="Times New Roman" pitchFamily="18" charset="0"/>
              </a:rPr>
              <a:t>Rudolph Virchow, 'Father of Cellular Pathology', put forward the concept that disease begins at the cellular level. </a:t>
            </a:r>
          </a:p>
          <a:p>
            <a:pPr algn="just">
              <a:lnSpc>
                <a:spcPct val="150000"/>
              </a:lnSpc>
            </a:pPr>
            <a:r>
              <a:rPr lang="en-US" sz="2400" dirty="0" smtClean="0">
                <a:latin typeface="Times New Roman" pitchFamily="18" charset="0"/>
                <a:cs typeface="Times New Roman" pitchFamily="18" charset="0"/>
              </a:rPr>
              <a:t>The normal cell lives in a hostile environment In other words, it exists in a state of striking disequilibrium with its external environment. For example, the concentration of calcium ions outside the cell is 10,000 times higher than that inside. If all this calcium were to enter the cell, it will prove toxic, and kill the cell. This can happen during cell injury. </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lnSpc>
                <a:spcPct val="150000"/>
              </a:lnSpc>
            </a:pPr>
            <a:r>
              <a:rPr lang="en-US" sz="2400" dirty="0" smtClean="0">
                <a:latin typeface="Times New Roman" pitchFamily="18" charset="0"/>
                <a:cs typeface="Times New Roman" pitchFamily="18" charset="0"/>
              </a:rPr>
              <a:t>It is the plasma membrane of the cell that constitutes the structural and functional barrier, which separates the intracellular from the hostile extracellular environment.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rPr>
              <a:t>DEFINITIONS</a:t>
            </a:r>
            <a:br>
              <a:rPr lang="en-US" sz="3200" dirty="0" smtClean="0">
                <a:solidFill>
                  <a:srgbClr val="0070C0"/>
                </a:solidFill>
              </a:rPr>
            </a:br>
            <a:endParaRPr lang="en-US" sz="3200" dirty="0">
              <a:solidFill>
                <a:srgbClr val="0070C0"/>
              </a:solidFill>
            </a:endParaRPr>
          </a:p>
        </p:txBody>
      </p:sp>
      <p:sp>
        <p:nvSpPr>
          <p:cNvPr id="3" name="Content Placeholder 2"/>
          <p:cNvSpPr>
            <a:spLocks noGrp="1"/>
          </p:cNvSpPr>
          <p:nvPr>
            <p:ph sz="quarter" idx="1"/>
          </p:nvPr>
        </p:nvSpPr>
        <p:spPr/>
        <p:txBody>
          <a:bodyPr>
            <a:normAutofit lnSpcReduction="10000"/>
          </a:bodyPr>
          <a:lstStyle/>
          <a:p>
            <a:pPr>
              <a:lnSpc>
                <a:spcPct val="150000"/>
              </a:lnSpc>
            </a:pPr>
            <a:r>
              <a:rPr lang="en-US" sz="2400" dirty="0" smtClean="0">
                <a:latin typeface="Times New Roman" pitchFamily="18" charset="0"/>
                <a:cs typeface="Times New Roman" pitchFamily="18" charset="0"/>
              </a:rPr>
              <a:t>The normal cell has to live within a fairly narrow range of function and structure. </a:t>
            </a:r>
          </a:p>
          <a:p>
            <a:pPr>
              <a:lnSpc>
                <a:spcPct val="150000"/>
              </a:lnSpc>
            </a:pPr>
            <a:r>
              <a:rPr lang="en-US" sz="2400" dirty="0" smtClean="0">
                <a:latin typeface="Times New Roman" pitchFamily="18" charset="0"/>
                <a:cs typeface="Times New Roman" pitchFamily="18" charset="0"/>
              </a:rPr>
              <a:t>Even then, 1t is able to handle normal physiological demands, so-called normal homeostasis (L. staying same). </a:t>
            </a:r>
          </a:p>
          <a:p>
            <a:pPr>
              <a:lnSpc>
                <a:spcPct val="150000"/>
              </a:lnSpc>
            </a:pPr>
            <a:r>
              <a:rPr lang="en-US" sz="2400" dirty="0" smtClean="0">
                <a:latin typeface="Times New Roman" pitchFamily="18" charset="0"/>
                <a:cs typeface="Times New Roman" pitchFamily="18" charset="0"/>
              </a:rPr>
              <a:t>Somewhat more excessive physiological stresses, or some pathological stimuli, bring about adaptation. </a:t>
            </a:r>
            <a:endParaRPr lang="en-US" sz="2400"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That is, the cell modifies its structure and function in response to changing demands and stresses. </a:t>
            </a:r>
          </a:p>
          <a:p>
            <a:pPr>
              <a:lnSpc>
                <a:spcPct val="150000"/>
              </a:lnSpc>
            </a:pPr>
            <a:endParaRPr lang="en-US" sz="24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990600"/>
            <a:ext cx="8229600" cy="4525963"/>
          </a:xfrm>
        </p:spPr>
        <p:txBody>
          <a:bodyPr>
            <a:normAutofit lnSpcReduction="10000"/>
          </a:bodyPr>
          <a:lstStyle/>
          <a:p>
            <a:pPr algn="just"/>
            <a:r>
              <a:rPr lang="en-US" sz="2400" dirty="0" smtClean="0">
                <a:latin typeface="Times New Roman" pitchFamily="18" charset="0"/>
                <a:cs typeface="Times New Roman" pitchFamily="18" charset="0"/>
              </a:rPr>
              <a:t>It </a:t>
            </a:r>
            <a:r>
              <a:rPr lang="en-US" sz="2400" dirty="0" smtClean="0">
                <a:latin typeface="Times New Roman" pitchFamily="18" charset="0"/>
                <a:cs typeface="Times New Roman" pitchFamily="18" charset="0"/>
              </a:rPr>
              <a:t>then acquires a new but steady state and preserves its health</a:t>
            </a:r>
            <a:r>
              <a:rPr lang="en-US" sz="2400" dirty="0" smtClean="0">
                <a:latin typeface="Times New Roman" pitchFamily="18" charset="0"/>
                <a:cs typeface="Times New Roman" pitchFamily="18" charset="0"/>
              </a:rPr>
              <a:t>.</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If the adaptive capability is exceeded, or in certain cases when adaptation is not possible, a sequence of regressive changes occurs, collectively known as cell injury (L. re, retro = back; </a:t>
            </a:r>
            <a:r>
              <a:rPr lang="en-US" sz="2400" dirty="0" err="1" smtClean="0">
                <a:latin typeface="Times New Roman" pitchFamily="18" charset="0"/>
                <a:cs typeface="Times New Roman" pitchFamily="18" charset="0"/>
              </a:rPr>
              <a:t>gress</a:t>
            </a:r>
            <a:r>
              <a:rPr lang="en-US" sz="2400" dirty="0" smtClean="0">
                <a:latin typeface="Times New Roman" pitchFamily="18" charset="0"/>
                <a:cs typeface="Times New Roman" pitchFamily="18" charset="0"/>
              </a:rPr>
              <a:t> = step, i.e., step back, go back, fall in health; also called retrogressive or degenerative changes). </a:t>
            </a: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Within certain limits, injury is reversible and cells return to a normal state, but with severe and persistent stress, the cell reaches a 'point of no return', suffers irreversible injury and then dies. </a:t>
            </a:r>
          </a:p>
          <a:p>
            <a:pPr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lnSpc>
                <a:spcPct val="200000"/>
              </a:lnSpc>
            </a:pPr>
            <a:r>
              <a:rPr lang="en-US" sz="2400" i="1" u="sng" dirty="0" smtClean="0">
                <a:latin typeface="Times New Roman" pitchFamily="18" charset="0"/>
                <a:cs typeface="Times New Roman" pitchFamily="18" charset="0"/>
              </a:rPr>
              <a:t>Adaptation</a:t>
            </a:r>
            <a:r>
              <a:rPr lang="en-US" sz="2400" i="1" u="sng" dirty="0" smtClean="0">
                <a:latin typeface="Times New Roman" pitchFamily="18" charset="0"/>
                <a:cs typeface="Times New Roman" pitchFamily="18" charset="0"/>
              </a:rPr>
              <a:t>, reversible injury, irreversible injury, and cell death</a:t>
            </a:r>
            <a:r>
              <a:rPr lang="en-US" sz="2400" dirty="0" smtClean="0">
                <a:latin typeface="Times New Roman" pitchFamily="18" charset="0"/>
                <a:cs typeface="Times New Roman" pitchFamily="18" charset="0"/>
              </a:rPr>
              <a:t> are states of progressive encroachment on the cell's normal function and structure.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B0F0"/>
                </a:solidFill>
                <a:latin typeface="Times New Roman" pitchFamily="18" charset="0"/>
                <a:cs typeface="Times New Roman" pitchFamily="18" charset="0"/>
              </a:rPr>
              <a:t>Causes of Cell Injury </a:t>
            </a:r>
            <a:br>
              <a:rPr lang="en-US" sz="3200" dirty="0" smtClean="0">
                <a:solidFill>
                  <a:srgbClr val="00B0F0"/>
                </a:solidFill>
                <a:latin typeface="Times New Roman" pitchFamily="18" charset="0"/>
                <a:cs typeface="Times New Roman" pitchFamily="18" charset="0"/>
              </a:rPr>
            </a:br>
            <a:endParaRPr lang="en-US" sz="3200" dirty="0">
              <a:solidFill>
                <a:srgbClr val="00B0F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lvl="0" algn="just"/>
            <a:r>
              <a:rPr lang="en-US" sz="2400" dirty="0" smtClean="0">
                <a:solidFill>
                  <a:srgbClr val="00B0F0"/>
                </a:solidFill>
                <a:latin typeface="Times New Roman" pitchFamily="18" charset="0"/>
                <a:cs typeface="Times New Roman" pitchFamily="18" charset="0"/>
              </a:rPr>
              <a:t>Hypoxia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Hypoxia </a:t>
            </a:r>
            <a:r>
              <a:rPr lang="en-US" sz="2400" dirty="0" smtClean="0">
                <a:latin typeface="Times New Roman" pitchFamily="18" charset="0"/>
                <a:cs typeface="Times New Roman" pitchFamily="18" charset="0"/>
              </a:rPr>
              <a:t>(loss of oxygen supply) is an extremely important and common cause of cell injury and cell death. It affects cells aerobic oxidative respiration. </a:t>
            </a:r>
          </a:p>
          <a:p>
            <a:pPr algn="just">
              <a:buNone/>
            </a:pPr>
            <a:endParaRPr lang="en-US" sz="2400" dirty="0" smtClean="0">
              <a:latin typeface="Times New Roman" pitchFamily="18" charset="0"/>
              <a:cs typeface="Times New Roman" pitchFamily="18" charset="0"/>
            </a:endParaRPr>
          </a:p>
          <a:p>
            <a:pPr lvl="0" algn="just"/>
            <a:r>
              <a:rPr lang="en-US" sz="2400" dirty="0" smtClean="0">
                <a:solidFill>
                  <a:srgbClr val="00B0F0"/>
                </a:solidFill>
                <a:latin typeface="Times New Roman" pitchFamily="18" charset="0"/>
                <a:cs typeface="Times New Roman" pitchFamily="18" charset="0"/>
              </a:rPr>
              <a:t>Physical agents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Physical </a:t>
            </a:r>
            <a:r>
              <a:rPr lang="en-US" sz="2400" dirty="0" smtClean="0">
                <a:latin typeface="Times New Roman" pitchFamily="18" charset="0"/>
                <a:cs typeface="Times New Roman" pitchFamily="18" charset="0"/>
              </a:rPr>
              <a:t>agents include mechanical trauma, extremes of temperatures (burns and deep cold), radiation, electric shock, and sudden changes in atmospheric pressure. </a:t>
            </a:r>
            <a:endParaRPr lang="en-US" sz="2400" dirty="0" smtClean="0">
              <a:latin typeface="Times New Roman" pitchFamily="18" charset="0"/>
              <a:cs typeface="Times New Roman" pitchFamily="18" charset="0"/>
            </a:endParaRPr>
          </a:p>
          <a:p>
            <a:pPr lvl="0" algn="just"/>
            <a:endParaRPr lang="en-US" sz="2400" dirty="0" smtClean="0">
              <a:latin typeface="Times New Roman" pitchFamily="18" charset="0"/>
              <a:cs typeface="Times New Roman" pitchFamily="18" charset="0"/>
            </a:endParaRPr>
          </a:p>
          <a:p>
            <a:pPr lvl="0"/>
            <a:r>
              <a:rPr lang="en-US" sz="2400" dirty="0" smtClean="0">
                <a:solidFill>
                  <a:srgbClr val="00B0F0"/>
                </a:solidFill>
                <a:latin typeface="Times New Roman" pitchFamily="18" charset="0"/>
                <a:cs typeface="Times New Roman" pitchFamily="18" charset="0"/>
              </a:rPr>
              <a:t>Chemical agents and drugs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Virtually </a:t>
            </a:r>
            <a:r>
              <a:rPr lang="en-US" sz="2400" dirty="0" smtClean="0">
                <a:latin typeface="Times New Roman" pitchFamily="18" charset="0"/>
                <a:cs typeface="Times New Roman" pitchFamily="18" charset="0"/>
              </a:rPr>
              <a:t>any chemical substance or drug can cause cell injury. </a:t>
            </a:r>
          </a:p>
          <a:p>
            <a:pPr lvl="0" algn="just">
              <a:buNone/>
            </a:pP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09601"/>
            <a:ext cx="8229600" cy="5638800"/>
          </a:xfrm>
        </p:spPr>
        <p:txBody>
          <a:bodyPr>
            <a:normAutofit fontScale="32500" lnSpcReduction="20000"/>
          </a:bodyPr>
          <a:lstStyle/>
          <a:p>
            <a:pPr lvl="0" algn="just">
              <a:lnSpc>
                <a:spcPct val="170000"/>
              </a:lnSpc>
            </a:pPr>
            <a:r>
              <a:rPr lang="en-US" sz="5100" dirty="0" smtClean="0">
                <a:solidFill>
                  <a:srgbClr val="00B0F0"/>
                </a:solidFill>
                <a:latin typeface="Times New Roman" pitchFamily="18" charset="0"/>
                <a:cs typeface="Times New Roman" pitchFamily="18" charset="0"/>
              </a:rPr>
              <a:t>Infectious agents:</a:t>
            </a:r>
            <a:r>
              <a:rPr lang="en-U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These </a:t>
            </a:r>
            <a:r>
              <a:rPr lang="en-US" sz="5100" dirty="0" smtClean="0">
                <a:latin typeface="Times New Roman" pitchFamily="18" charset="0"/>
                <a:cs typeface="Times New Roman" pitchFamily="18" charset="0"/>
              </a:rPr>
              <a:t>agents range from the submicroscopic viruses to the large tapeworms. In between are the bacteria, fungi, </a:t>
            </a:r>
            <a:r>
              <a:rPr lang="en-US" sz="5100" dirty="0" err="1" smtClean="0">
                <a:latin typeface="Times New Roman" pitchFamily="18" charset="0"/>
                <a:cs typeface="Times New Roman" pitchFamily="18" charset="0"/>
              </a:rPr>
              <a:t>rickettsiae</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chlamydiae</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mycoplasma</a:t>
            </a:r>
            <a:r>
              <a:rPr lang="en-US" sz="5100" dirty="0" smtClean="0">
                <a:latin typeface="Times New Roman" pitchFamily="18" charset="0"/>
                <a:cs typeface="Times New Roman" pitchFamily="18" charset="0"/>
              </a:rPr>
              <a:t>, protozoa, and higher forms of parasites. </a:t>
            </a:r>
            <a:endParaRPr lang="en-US" sz="5100" dirty="0" smtClean="0">
              <a:latin typeface="Times New Roman" pitchFamily="18" charset="0"/>
              <a:cs typeface="Times New Roman" pitchFamily="18" charset="0"/>
            </a:endParaRPr>
          </a:p>
          <a:p>
            <a:pPr lvl="0" algn="just">
              <a:lnSpc>
                <a:spcPct val="170000"/>
              </a:lnSpc>
            </a:pPr>
            <a:r>
              <a:rPr lang="en-US" sz="5100" dirty="0" smtClean="0">
                <a:solidFill>
                  <a:srgbClr val="00B0F0"/>
                </a:solidFill>
                <a:latin typeface="Times New Roman" pitchFamily="18" charset="0"/>
                <a:cs typeface="Times New Roman" pitchFamily="18" charset="0"/>
              </a:rPr>
              <a:t>Immunological </a:t>
            </a:r>
            <a:r>
              <a:rPr lang="en-US" sz="5100" dirty="0" smtClean="0">
                <a:solidFill>
                  <a:srgbClr val="00B0F0"/>
                </a:solidFill>
                <a:latin typeface="Times New Roman" pitchFamily="18" charset="0"/>
                <a:cs typeface="Times New Roman" pitchFamily="18" charset="0"/>
              </a:rPr>
              <a:t>reactions: </a:t>
            </a:r>
            <a:r>
              <a:rPr lang="en-US" sz="5100" dirty="0" smtClean="0">
                <a:latin typeface="Times New Roman" pitchFamily="18" charset="0"/>
                <a:cs typeface="Times New Roman" pitchFamily="18" charset="0"/>
              </a:rPr>
              <a:t>Although </a:t>
            </a:r>
            <a:r>
              <a:rPr lang="en-US" sz="5100" dirty="0" smtClean="0">
                <a:latin typeface="Times New Roman" pitchFamily="18" charset="0"/>
                <a:cs typeface="Times New Roman" pitchFamily="18" charset="0"/>
              </a:rPr>
              <a:t>the immune system serves in the </a:t>
            </a:r>
            <a:r>
              <a:rPr lang="en-US" sz="5100" dirty="0" err="1" smtClean="0">
                <a:latin typeface="Times New Roman" pitchFamily="18" charset="0"/>
                <a:cs typeface="Times New Roman" pitchFamily="18" charset="0"/>
              </a:rPr>
              <a:t>defence</a:t>
            </a:r>
            <a:r>
              <a:rPr lang="en-US" sz="5100" dirty="0" smtClean="0">
                <a:latin typeface="Times New Roman" pitchFamily="18" charset="0"/>
                <a:cs typeface="Times New Roman" pitchFamily="18" charset="0"/>
              </a:rPr>
              <a:t> against infectious agents, immune reactions may also cause cell injury. Examples include anaphylactic reaction to a foreign protein or a drug, and autoimmune diseases. </a:t>
            </a:r>
          </a:p>
          <a:p>
            <a:pPr lvl="0" algn="just">
              <a:lnSpc>
                <a:spcPct val="170000"/>
              </a:lnSpc>
            </a:pPr>
            <a:r>
              <a:rPr lang="en-US" sz="5100" dirty="0" smtClean="0">
                <a:solidFill>
                  <a:srgbClr val="00B0F0"/>
                </a:solidFill>
                <a:latin typeface="Times New Roman" pitchFamily="18" charset="0"/>
                <a:cs typeface="Times New Roman" pitchFamily="18" charset="0"/>
              </a:rPr>
              <a:t>Nutritional </a:t>
            </a:r>
            <a:r>
              <a:rPr lang="en-US" sz="5100" dirty="0" smtClean="0">
                <a:solidFill>
                  <a:srgbClr val="00B0F0"/>
                </a:solidFill>
                <a:latin typeface="Times New Roman" pitchFamily="18" charset="0"/>
                <a:cs typeface="Times New Roman" pitchFamily="18" charset="0"/>
              </a:rPr>
              <a:t>imbalances: </a:t>
            </a:r>
            <a:r>
              <a:rPr lang="en-US" sz="5100" dirty="0" smtClean="0">
                <a:latin typeface="Times New Roman" pitchFamily="18" charset="0"/>
                <a:cs typeface="Times New Roman" pitchFamily="18" charset="0"/>
              </a:rPr>
              <a:t>Nutritional </a:t>
            </a:r>
            <a:r>
              <a:rPr lang="en-US" sz="5100" dirty="0" smtClean="0">
                <a:latin typeface="Times New Roman" pitchFamily="18" charset="0"/>
                <a:cs typeface="Times New Roman" pitchFamily="18" charset="0"/>
              </a:rPr>
              <a:t>deficiencies such as </a:t>
            </a:r>
            <a:r>
              <a:rPr lang="en-US" sz="5100" dirty="0" err="1" smtClean="0">
                <a:latin typeface="Times New Roman" pitchFamily="18" charset="0"/>
                <a:cs typeface="Times New Roman" pitchFamily="18" charset="0"/>
              </a:rPr>
              <a:t>avitaminoses</a:t>
            </a:r>
            <a:r>
              <a:rPr lang="en-US" sz="5100" dirty="0" smtClean="0">
                <a:latin typeface="Times New Roman" pitchFamily="18" charset="0"/>
                <a:cs typeface="Times New Roman" pitchFamily="18" charset="0"/>
              </a:rPr>
              <a:t> and others are important causes of cell injury. Ironically, excesses of nutrition are also important causes of morbidity and mortality.</a:t>
            </a:r>
          </a:p>
          <a:p>
            <a:pPr lvl="0" algn="just">
              <a:lnSpc>
                <a:spcPct val="170000"/>
              </a:lnSpc>
            </a:pPr>
            <a:r>
              <a:rPr lang="en-US" sz="5100" dirty="0" smtClean="0">
                <a:solidFill>
                  <a:srgbClr val="00B0F0"/>
                </a:solidFill>
                <a:latin typeface="Times New Roman" pitchFamily="18" charset="0"/>
                <a:cs typeface="Times New Roman" pitchFamily="18" charset="0"/>
              </a:rPr>
              <a:t>Genetic </a:t>
            </a:r>
            <a:r>
              <a:rPr lang="en-US" sz="5100" dirty="0" smtClean="0">
                <a:solidFill>
                  <a:srgbClr val="00B0F0"/>
                </a:solidFill>
                <a:latin typeface="Times New Roman" pitchFamily="18" charset="0"/>
                <a:cs typeface="Times New Roman" pitchFamily="18" charset="0"/>
              </a:rPr>
              <a:t>defects: </a:t>
            </a:r>
            <a:r>
              <a:rPr lang="en-US" sz="5100" dirty="0" smtClean="0">
                <a:latin typeface="Times New Roman" pitchFamily="18" charset="0"/>
                <a:cs typeface="Times New Roman" pitchFamily="18" charset="0"/>
              </a:rPr>
              <a:t>Genetic </a:t>
            </a:r>
            <a:r>
              <a:rPr lang="en-US" sz="5100" dirty="0" smtClean="0">
                <a:latin typeface="Times New Roman" pitchFamily="18" charset="0"/>
                <a:cs typeface="Times New Roman" pitchFamily="18" charset="0"/>
              </a:rPr>
              <a:t>defects may cause cell injury. The genetic injury may result in a defect as gross as congenital malformations, or in as subtle a change as the single amino acid substitution in </a:t>
            </a:r>
            <a:r>
              <a:rPr lang="en-US" sz="5100" dirty="0" err="1" smtClean="0">
                <a:latin typeface="Times New Roman" pitchFamily="18" charset="0"/>
                <a:cs typeface="Times New Roman" pitchFamily="18" charset="0"/>
              </a:rPr>
              <a:t>haemoglobinS</a:t>
            </a:r>
            <a:r>
              <a:rPr lang="en-US" sz="5100" dirty="0" smtClean="0">
                <a:latin typeface="Times New Roman" pitchFamily="18" charset="0"/>
                <a:cs typeface="Times New Roman" pitchFamily="18" charset="0"/>
              </a:rPr>
              <a:t> in sickle cell </a:t>
            </a:r>
            <a:r>
              <a:rPr lang="en-US" sz="5100" dirty="0" err="1" smtClean="0">
                <a:latin typeface="Times New Roman" pitchFamily="18" charset="0"/>
                <a:cs typeface="Times New Roman" pitchFamily="18" charset="0"/>
              </a:rPr>
              <a:t>anaemia</a:t>
            </a:r>
            <a:r>
              <a:rPr lang="en-US" sz="5100" dirty="0" smtClean="0">
                <a:latin typeface="Times New Roman" pitchFamily="18" charset="0"/>
                <a:cs typeface="Times New Roman" pitchFamily="18" charset="0"/>
              </a:rPr>
              <a:t>. </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B0F0"/>
                </a:solidFill>
                <a:latin typeface="Times New Roman" pitchFamily="18" charset="0"/>
                <a:cs typeface="Times New Roman" pitchFamily="18" charset="0"/>
              </a:rPr>
              <a:t>GENERAL CONSIDERATIONS</a:t>
            </a:r>
            <a:r>
              <a:rPr lang="en-US" sz="2800" dirty="0" smtClean="0">
                <a:solidFill>
                  <a:srgbClr val="00B0F0"/>
                </a:solidFill>
                <a:latin typeface="Times New Roman" pitchFamily="18" charset="0"/>
                <a:cs typeface="Times New Roman" pitchFamily="18" charset="0"/>
              </a:rPr>
              <a:t/>
            </a:r>
            <a:br>
              <a:rPr lang="en-US" sz="2800" dirty="0" smtClean="0">
                <a:solidFill>
                  <a:srgbClr val="00B0F0"/>
                </a:solidFill>
                <a:latin typeface="Times New Roman" pitchFamily="18" charset="0"/>
                <a:cs typeface="Times New Roman" pitchFamily="18" charset="0"/>
              </a:rPr>
            </a:br>
            <a:r>
              <a:rPr lang="en-US" sz="2800" dirty="0" smtClean="0">
                <a:solidFill>
                  <a:srgbClr val="00B0F0"/>
                </a:solidFill>
                <a:latin typeface="Times New Roman" pitchFamily="18" charset="0"/>
                <a:cs typeface="Times New Roman" pitchFamily="18" charset="0"/>
              </a:rPr>
              <a:t>Biochemical mechanisms of cell </a:t>
            </a:r>
            <a:r>
              <a:rPr lang="en-US" sz="2800" dirty="0" smtClean="0">
                <a:solidFill>
                  <a:srgbClr val="00B0F0"/>
                </a:solidFill>
                <a:latin typeface="Times New Roman" pitchFamily="18" charset="0"/>
                <a:cs typeface="Times New Roman" pitchFamily="18" charset="0"/>
              </a:rPr>
              <a:t>injury</a:t>
            </a:r>
            <a:endParaRPr lang="en-US" sz="2800" dirty="0">
              <a:solidFill>
                <a:srgbClr val="00B0F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229600" cy="4953000"/>
          </a:xfrm>
        </p:spPr>
        <p:txBody>
          <a:bodyPr>
            <a:normAutofit fontScale="62500" lnSpcReduction="20000"/>
          </a:bodyPr>
          <a:lstStyle/>
          <a:p>
            <a:endParaRPr lang="en-US" dirty="0" smtClean="0"/>
          </a:p>
          <a:p>
            <a:pPr algn="just">
              <a:lnSpc>
                <a:spcPct val="170000"/>
              </a:lnSpc>
            </a:pPr>
            <a:r>
              <a:rPr lang="en-US" sz="3100" dirty="0" smtClean="0">
                <a:latin typeface="Times New Roman" pitchFamily="18" charset="0"/>
                <a:cs typeface="Times New Roman" pitchFamily="18" charset="0"/>
              </a:rPr>
              <a:t>The biochemical mechanisms responsible for cell injury and cell death are complex. All the same, there are certain principles that are applicable to most forms of cell injury. </a:t>
            </a:r>
            <a:endParaRPr lang="en-US" sz="3100" dirty="0" smtClean="0">
              <a:latin typeface="Times New Roman" pitchFamily="18" charset="0"/>
              <a:cs typeface="Times New Roman" pitchFamily="18" charset="0"/>
            </a:endParaRPr>
          </a:p>
          <a:p>
            <a:pPr algn="just">
              <a:lnSpc>
                <a:spcPct val="170000"/>
              </a:lnSpc>
              <a:buNone/>
            </a:pPr>
            <a:endParaRPr lang="en-US" sz="3100" dirty="0" smtClean="0">
              <a:latin typeface="Times New Roman" pitchFamily="18" charset="0"/>
              <a:cs typeface="Times New Roman" pitchFamily="18" charset="0"/>
            </a:endParaRPr>
          </a:p>
          <a:p>
            <a:pPr algn="just">
              <a:lnSpc>
                <a:spcPct val="170000"/>
              </a:lnSpc>
              <a:buNone/>
            </a:pPr>
            <a:r>
              <a:rPr lang="en-US" sz="3100" dirty="0" smtClean="0">
                <a:latin typeface="Times New Roman" pitchFamily="18" charset="0"/>
                <a:cs typeface="Times New Roman" pitchFamily="18" charset="0"/>
              </a:rPr>
              <a:t>1. The morphological changes of cell injury become noticeable only after some critical biochemical system within the cell has been deranged. Thus, the first lesion to develop is biochemical (molecular) in nature. This, in turn, causes structural changes first at an electron </a:t>
            </a:r>
            <a:r>
              <a:rPr lang="en-US" sz="3100" dirty="0" err="1" smtClean="0">
                <a:latin typeface="Times New Roman" pitchFamily="18" charset="0"/>
                <a:cs typeface="Times New Roman" pitchFamily="18" charset="0"/>
              </a:rPr>
              <a:t>microscopicallevel</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ultrastructural</a:t>
            </a:r>
            <a:r>
              <a:rPr lang="en-US" sz="3100" dirty="0" smtClean="0">
                <a:latin typeface="Times New Roman" pitchFamily="18" charset="0"/>
                <a:cs typeface="Times New Roman" pitchFamily="18" charset="0"/>
              </a:rPr>
              <a:t> lesion), then light microscopic lesions develop, and these, when extensive, produce gross lesio</a:t>
            </a:r>
            <a:r>
              <a:rPr lang="en-US" dirty="0" smtClean="0"/>
              <a:t>ns. </a:t>
            </a:r>
          </a:p>
          <a:p>
            <a:pPr>
              <a:buNone/>
            </a:pP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TotalTime>
  <Words>1181</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      CELL INJURY  Part – I    </vt:lpstr>
      <vt:lpstr>INTRODUCTION</vt:lpstr>
      <vt:lpstr>Slide 3</vt:lpstr>
      <vt:lpstr>DEFINITIONS </vt:lpstr>
      <vt:lpstr>Slide 5</vt:lpstr>
      <vt:lpstr>Slide 6</vt:lpstr>
      <vt:lpstr>Causes of Cell Injury  </vt:lpstr>
      <vt:lpstr>Slide 8</vt:lpstr>
      <vt:lpstr>GENERAL CONSIDERATIONS Biochemical mechanisms of cell injury</vt:lpstr>
      <vt:lpstr>Slide 10</vt:lpstr>
      <vt:lpstr>Slide 11</vt:lpstr>
      <vt:lpstr>Common Biochemical Mechanisms  </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11</cp:revision>
  <dcterms:created xsi:type="dcterms:W3CDTF">2006-08-16T00:00:00Z</dcterms:created>
  <dcterms:modified xsi:type="dcterms:W3CDTF">2020-11-07T10:15:24Z</dcterms:modified>
</cp:coreProperties>
</file>