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8" r:id="rId3"/>
    <p:sldId id="259" r:id="rId4"/>
    <p:sldId id="260" r:id="rId5"/>
    <p:sldId id="266" r:id="rId6"/>
    <p:sldId id="261" r:id="rId7"/>
    <p:sldId id="262" r:id="rId8"/>
    <p:sldId id="263" r:id="rId9"/>
    <p:sldId id="264" r:id="rId10"/>
    <p:sldId id="265" r:id="rId11"/>
    <p:sldId id="267" r:id="rId12"/>
    <p:sldId id="268" r:id="rId13"/>
    <p:sldId id="269" r:id="rId14"/>
    <p:sldId id="270" r:id="rId15"/>
    <p:sldId id="274" r:id="rId16"/>
    <p:sldId id="277" r:id="rId17"/>
    <p:sldId id="278" r:id="rId18"/>
    <p:sldId id="279" r:id="rId19"/>
    <p:sldId id="280" r:id="rId20"/>
    <p:sldId id="281" r:id="rId21"/>
    <p:sldId id="271" r:id="rId22"/>
    <p:sldId id="272" r:id="rId23"/>
    <p:sldId id="273" r:id="rId24"/>
    <p:sldId id="275" r:id="rId25"/>
    <p:sldId id="27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9D07A4-7D08-4992-9E08-C1E259BD4DD2}" type="datetimeFigureOut">
              <a:rPr lang="en-US" smtClean="0"/>
              <a:t>11/25/2020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7E098-062B-41F2-ABF0-734BAD9E95D5}" type="slidenum">
              <a:rPr lang="en-US" smtClean="0"/>
              <a:t>‹#›</a:t>
            </a:fld>
            <a:endParaRPr lang="en-US"/>
          </a:p>
        </p:txBody>
      </p:sp>
    </p:spTree>
    <p:extLst>
      <p:ext uri="{BB962C8B-B14F-4D97-AF65-F5344CB8AC3E}">
        <p14:creationId xmlns:p14="http://schemas.microsoft.com/office/powerpoint/2010/main" val="458360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D03494-308C-4DDC-AD8B-D6E3D8E969BA}" type="slidenum">
              <a:rPr lang="en-IN" smtClean="0"/>
              <a:t>1</a:t>
            </a:fld>
            <a:endParaRPr lang="en-IN"/>
          </a:p>
        </p:txBody>
      </p:sp>
    </p:spTree>
    <p:extLst>
      <p:ext uri="{BB962C8B-B14F-4D97-AF65-F5344CB8AC3E}">
        <p14:creationId xmlns:p14="http://schemas.microsoft.com/office/powerpoint/2010/main" val="1856441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74BFA3-D0D5-474C-A860-23136D938543}" type="datetimeFigureOut">
              <a:rPr lang="en-US" smtClean="0"/>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D0075-D745-4EE3-AEBC-439E0E8ACA6E}" type="slidenum">
              <a:rPr lang="en-US" smtClean="0"/>
              <a:t>‹#›</a:t>
            </a:fld>
            <a:endParaRPr lang="en-US"/>
          </a:p>
        </p:txBody>
      </p:sp>
    </p:spTree>
    <p:extLst>
      <p:ext uri="{BB962C8B-B14F-4D97-AF65-F5344CB8AC3E}">
        <p14:creationId xmlns:p14="http://schemas.microsoft.com/office/powerpoint/2010/main" val="779374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4BFA3-D0D5-474C-A860-23136D938543}" type="datetimeFigureOut">
              <a:rPr lang="en-US" smtClean="0"/>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D0075-D745-4EE3-AEBC-439E0E8ACA6E}" type="slidenum">
              <a:rPr lang="en-US" smtClean="0"/>
              <a:t>‹#›</a:t>
            </a:fld>
            <a:endParaRPr lang="en-US"/>
          </a:p>
        </p:txBody>
      </p:sp>
    </p:spTree>
    <p:extLst>
      <p:ext uri="{BB962C8B-B14F-4D97-AF65-F5344CB8AC3E}">
        <p14:creationId xmlns:p14="http://schemas.microsoft.com/office/powerpoint/2010/main" val="518838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4BFA3-D0D5-474C-A860-23136D938543}" type="datetimeFigureOut">
              <a:rPr lang="en-US" smtClean="0"/>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D0075-D745-4EE3-AEBC-439E0E8ACA6E}" type="slidenum">
              <a:rPr lang="en-US" smtClean="0"/>
              <a:t>‹#›</a:t>
            </a:fld>
            <a:endParaRPr lang="en-US"/>
          </a:p>
        </p:txBody>
      </p:sp>
    </p:spTree>
    <p:extLst>
      <p:ext uri="{BB962C8B-B14F-4D97-AF65-F5344CB8AC3E}">
        <p14:creationId xmlns:p14="http://schemas.microsoft.com/office/powerpoint/2010/main" val="2923701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4BFA3-D0D5-474C-A860-23136D938543}" type="datetimeFigureOut">
              <a:rPr lang="en-US" smtClean="0"/>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D0075-D745-4EE3-AEBC-439E0E8ACA6E}" type="slidenum">
              <a:rPr lang="en-US" smtClean="0"/>
              <a:t>‹#›</a:t>
            </a:fld>
            <a:endParaRPr lang="en-US"/>
          </a:p>
        </p:txBody>
      </p:sp>
    </p:spTree>
    <p:extLst>
      <p:ext uri="{BB962C8B-B14F-4D97-AF65-F5344CB8AC3E}">
        <p14:creationId xmlns:p14="http://schemas.microsoft.com/office/powerpoint/2010/main" val="1071290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74BFA3-D0D5-474C-A860-23136D938543}" type="datetimeFigureOut">
              <a:rPr lang="en-US" smtClean="0"/>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D0075-D745-4EE3-AEBC-439E0E8ACA6E}" type="slidenum">
              <a:rPr lang="en-US" smtClean="0"/>
              <a:t>‹#›</a:t>
            </a:fld>
            <a:endParaRPr lang="en-US"/>
          </a:p>
        </p:txBody>
      </p:sp>
    </p:spTree>
    <p:extLst>
      <p:ext uri="{BB962C8B-B14F-4D97-AF65-F5344CB8AC3E}">
        <p14:creationId xmlns:p14="http://schemas.microsoft.com/office/powerpoint/2010/main" val="2568446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74BFA3-D0D5-474C-A860-23136D938543}" type="datetimeFigureOut">
              <a:rPr lang="en-US" smtClean="0"/>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3D0075-D745-4EE3-AEBC-439E0E8ACA6E}" type="slidenum">
              <a:rPr lang="en-US" smtClean="0"/>
              <a:t>‹#›</a:t>
            </a:fld>
            <a:endParaRPr lang="en-US"/>
          </a:p>
        </p:txBody>
      </p:sp>
    </p:spTree>
    <p:extLst>
      <p:ext uri="{BB962C8B-B14F-4D97-AF65-F5344CB8AC3E}">
        <p14:creationId xmlns:p14="http://schemas.microsoft.com/office/powerpoint/2010/main" val="3950512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74BFA3-D0D5-474C-A860-23136D938543}" type="datetimeFigureOut">
              <a:rPr lang="en-US" smtClean="0"/>
              <a:t>11/25/2020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3D0075-D745-4EE3-AEBC-439E0E8ACA6E}" type="slidenum">
              <a:rPr lang="en-US" smtClean="0"/>
              <a:t>‹#›</a:t>
            </a:fld>
            <a:endParaRPr lang="en-US"/>
          </a:p>
        </p:txBody>
      </p:sp>
    </p:spTree>
    <p:extLst>
      <p:ext uri="{BB962C8B-B14F-4D97-AF65-F5344CB8AC3E}">
        <p14:creationId xmlns:p14="http://schemas.microsoft.com/office/powerpoint/2010/main" val="1032753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74BFA3-D0D5-474C-A860-23136D938543}" type="datetimeFigureOut">
              <a:rPr lang="en-US" smtClean="0"/>
              <a:t>11/25/2020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3D0075-D745-4EE3-AEBC-439E0E8ACA6E}" type="slidenum">
              <a:rPr lang="en-US" smtClean="0"/>
              <a:t>‹#›</a:t>
            </a:fld>
            <a:endParaRPr lang="en-US"/>
          </a:p>
        </p:txBody>
      </p:sp>
    </p:spTree>
    <p:extLst>
      <p:ext uri="{BB962C8B-B14F-4D97-AF65-F5344CB8AC3E}">
        <p14:creationId xmlns:p14="http://schemas.microsoft.com/office/powerpoint/2010/main" val="1980774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74BFA3-D0D5-474C-A860-23136D938543}" type="datetimeFigureOut">
              <a:rPr lang="en-US" smtClean="0"/>
              <a:t>11/25/2020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3D0075-D745-4EE3-AEBC-439E0E8ACA6E}" type="slidenum">
              <a:rPr lang="en-US" smtClean="0"/>
              <a:t>‹#›</a:t>
            </a:fld>
            <a:endParaRPr lang="en-US"/>
          </a:p>
        </p:txBody>
      </p:sp>
    </p:spTree>
    <p:extLst>
      <p:ext uri="{BB962C8B-B14F-4D97-AF65-F5344CB8AC3E}">
        <p14:creationId xmlns:p14="http://schemas.microsoft.com/office/powerpoint/2010/main" val="122286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4BFA3-D0D5-474C-A860-23136D938543}" type="datetimeFigureOut">
              <a:rPr lang="en-US" smtClean="0"/>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3D0075-D745-4EE3-AEBC-439E0E8ACA6E}" type="slidenum">
              <a:rPr lang="en-US" smtClean="0"/>
              <a:t>‹#›</a:t>
            </a:fld>
            <a:endParaRPr lang="en-US"/>
          </a:p>
        </p:txBody>
      </p:sp>
    </p:spTree>
    <p:extLst>
      <p:ext uri="{BB962C8B-B14F-4D97-AF65-F5344CB8AC3E}">
        <p14:creationId xmlns:p14="http://schemas.microsoft.com/office/powerpoint/2010/main" val="513050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4BFA3-D0D5-474C-A860-23136D938543}" type="datetimeFigureOut">
              <a:rPr lang="en-US" smtClean="0"/>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3D0075-D745-4EE3-AEBC-439E0E8ACA6E}" type="slidenum">
              <a:rPr lang="en-US" smtClean="0"/>
              <a:t>‹#›</a:t>
            </a:fld>
            <a:endParaRPr lang="en-US"/>
          </a:p>
        </p:txBody>
      </p:sp>
    </p:spTree>
    <p:extLst>
      <p:ext uri="{BB962C8B-B14F-4D97-AF65-F5344CB8AC3E}">
        <p14:creationId xmlns:p14="http://schemas.microsoft.com/office/powerpoint/2010/main" val="3468934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4BFA3-D0D5-474C-A860-23136D938543}" type="datetimeFigureOut">
              <a:rPr lang="en-US" smtClean="0"/>
              <a:t>11/25/2020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3D0075-D745-4EE3-AEBC-439E0E8ACA6E}" type="slidenum">
              <a:rPr lang="en-US" smtClean="0"/>
              <a:t>‹#›</a:t>
            </a:fld>
            <a:endParaRPr lang="en-US"/>
          </a:p>
        </p:txBody>
      </p:sp>
    </p:spTree>
    <p:extLst>
      <p:ext uri="{BB962C8B-B14F-4D97-AF65-F5344CB8AC3E}">
        <p14:creationId xmlns:p14="http://schemas.microsoft.com/office/powerpoint/2010/main" val="179317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9162" y="328684"/>
            <a:ext cx="8153400" cy="5447645"/>
          </a:xfrm>
          <a:prstGeom prst="rect">
            <a:avLst/>
          </a:prstGeom>
        </p:spPr>
        <p:txBody>
          <a:bodyPr wrap="square">
            <a:spAutoFit/>
          </a:bodyPr>
          <a:lstStyle/>
          <a:p>
            <a:pPr algn="ctr"/>
            <a:r>
              <a:rPr lang="en-US" sz="2800" b="1" dirty="0">
                <a:solidFill>
                  <a:srgbClr val="FF0000"/>
                </a:solidFill>
                <a:latin typeface="Times New Roman" panose="02020603050405020304" pitchFamily="18" charset="0"/>
                <a:cs typeface="Times New Roman" panose="02020603050405020304" pitchFamily="18" charset="0"/>
              </a:rPr>
              <a:t>ANIMAL GENETICS &amp; BREEDING </a:t>
            </a:r>
            <a:br>
              <a:rPr lang="en-US" sz="2800" b="1" dirty="0">
                <a:solidFill>
                  <a:srgbClr val="FF0000"/>
                </a:solidFill>
                <a:latin typeface="Times New Roman" panose="02020603050405020304" pitchFamily="18" charset="0"/>
                <a:cs typeface="Times New Roman" panose="02020603050405020304" pitchFamily="18" charset="0"/>
              </a:rPr>
            </a:br>
            <a:r>
              <a:rPr lang="en-US" sz="2800" b="1" dirty="0">
                <a:solidFill>
                  <a:srgbClr val="002060"/>
                </a:solidFill>
                <a:latin typeface="Times New Roman" panose="02020603050405020304" pitchFamily="18" charset="0"/>
                <a:cs typeface="Times New Roman" panose="02020603050405020304" pitchFamily="18" charset="0"/>
              </a:rPr>
              <a:t>UNIT – I</a:t>
            </a:r>
            <a:r>
              <a:rPr lang="en-US" sz="2800" dirty="0">
                <a:solidFill>
                  <a:srgbClr val="FF0000"/>
                </a:solidFill>
                <a:latin typeface="Times New Roman" panose="02020603050405020304" pitchFamily="18" charset="0"/>
                <a:cs typeface="Times New Roman" panose="02020603050405020304" pitchFamily="18" charset="0"/>
              </a:rPr>
              <a:t/>
            </a:r>
            <a:br>
              <a:rPr lang="en-US" sz="28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
            </a:r>
            <a:br>
              <a:rPr lang="en-US" sz="2400" dirty="0">
                <a:solidFill>
                  <a:srgbClr val="FF0000"/>
                </a:solidFill>
                <a:latin typeface="Times New Roman" panose="02020603050405020304" pitchFamily="18" charset="0"/>
                <a:cs typeface="Times New Roman" panose="02020603050405020304" pitchFamily="18" charset="0"/>
              </a:rPr>
            </a:br>
            <a:r>
              <a:rPr lang="en-US" sz="2400" b="1" dirty="0">
                <a:solidFill>
                  <a:srgbClr val="7030A0"/>
                </a:solidFill>
                <a:latin typeface="Times New Roman" panose="02020603050405020304" pitchFamily="18" charset="0"/>
                <a:cs typeface="Times New Roman" panose="02020603050405020304" pitchFamily="18" charset="0"/>
              </a:rPr>
              <a:t>Biostatistics &amp; Computer Application</a:t>
            </a:r>
            <a:r>
              <a:rPr lang="en-US" sz="2000" b="1" dirty="0">
                <a:solidFill>
                  <a:srgbClr val="00B050"/>
                </a:solidFill>
                <a:latin typeface="Times New Roman" panose="02020603050405020304" pitchFamily="18" charset="0"/>
                <a:cs typeface="Times New Roman" panose="02020603050405020304" pitchFamily="18" charset="0"/>
              </a:rPr>
              <a:t> </a:t>
            </a:r>
            <a:r>
              <a:rPr lang="en-US" sz="2000" b="1" dirty="0">
                <a:solidFill>
                  <a:srgbClr val="C00000"/>
                </a:solidFill>
                <a:latin typeface="Times New Roman" panose="02020603050405020304" pitchFamily="18" charset="0"/>
                <a:cs typeface="Times New Roman" panose="02020603050405020304" pitchFamily="18" charset="0"/>
              </a:rPr>
              <a:t/>
            </a:r>
            <a:br>
              <a:rPr lang="en-US" sz="2000" b="1" dirty="0">
                <a:solidFill>
                  <a:srgbClr val="C00000"/>
                </a:solidFill>
                <a:latin typeface="Times New Roman" panose="02020603050405020304" pitchFamily="18" charset="0"/>
                <a:cs typeface="Times New Roman" panose="02020603050405020304" pitchFamily="18" charset="0"/>
              </a:rPr>
            </a:br>
            <a:r>
              <a:rPr lang="en-US" sz="2000" b="1" dirty="0">
                <a:solidFill>
                  <a:srgbClr val="0070C0"/>
                </a:solidFill>
                <a:latin typeface="Times New Roman" panose="02020603050405020304" pitchFamily="18" charset="0"/>
                <a:cs typeface="Times New Roman" panose="02020603050405020304" pitchFamily="18" charset="0"/>
              </a:rPr>
              <a:t>Lecture – </a:t>
            </a:r>
            <a:r>
              <a:rPr lang="en-US" sz="2000" b="1" dirty="0" smtClean="0">
                <a:solidFill>
                  <a:srgbClr val="0070C0"/>
                </a:solidFill>
                <a:latin typeface="Times New Roman" panose="02020603050405020304" pitchFamily="18" charset="0"/>
                <a:cs typeface="Times New Roman" panose="02020603050405020304" pitchFamily="18" charset="0"/>
              </a:rPr>
              <a:t>7</a:t>
            </a:r>
            <a:r>
              <a:rPr lang="en-US" dirty="0">
                <a:solidFill>
                  <a:srgbClr val="C00000"/>
                </a:solidFill>
                <a:latin typeface="Times New Roman" panose="02020603050405020304" pitchFamily="18" charset="0"/>
                <a:cs typeface="Times New Roman" panose="02020603050405020304" pitchFamily="18" charset="0"/>
              </a:rPr>
              <a:t/>
            </a:r>
            <a:br>
              <a:rPr lang="en-US" dirty="0">
                <a:solidFill>
                  <a:srgbClr val="C00000"/>
                </a:solidFill>
                <a:latin typeface="Times New Roman" panose="02020603050405020304" pitchFamily="18" charset="0"/>
                <a:cs typeface="Times New Roman" panose="02020603050405020304" pitchFamily="18" charset="0"/>
              </a:rPr>
            </a:br>
            <a:endParaRPr lang="en-US" dirty="0">
              <a:solidFill>
                <a:srgbClr val="C00000"/>
              </a:solidFill>
              <a:latin typeface="Times New Roman" panose="02020603050405020304" pitchFamily="18" charset="0"/>
              <a:cs typeface="Times New Roman" panose="02020603050405020304" pitchFamily="18" charset="0"/>
            </a:endParaRPr>
          </a:p>
          <a:p>
            <a:pPr algn="ctr"/>
            <a:endParaRPr lang="en-US" dirty="0">
              <a:solidFill>
                <a:srgbClr val="FF0000"/>
              </a:solidFill>
              <a:latin typeface="Times New Roman" panose="02020603050405020304" pitchFamily="18" charset="0"/>
              <a:cs typeface="Times New Roman" panose="02020603050405020304" pitchFamily="18" charset="0"/>
            </a:endParaRPr>
          </a:p>
          <a:p>
            <a:pPr algn="ctr"/>
            <a:r>
              <a:rPr lang="en-US" sz="3200" b="1" dirty="0" smtClean="0">
                <a:solidFill>
                  <a:srgbClr val="00B050"/>
                </a:solidFill>
                <a:latin typeface="Times New Roman" panose="02020603050405020304" pitchFamily="18" charset="0"/>
                <a:cs typeface="Times New Roman" panose="02020603050405020304" pitchFamily="18" charset="0"/>
              </a:rPr>
              <a:t>Chi-square Test of </a:t>
            </a:r>
            <a:r>
              <a:rPr lang="en-US" sz="3200" b="1" dirty="0">
                <a:solidFill>
                  <a:srgbClr val="00B050"/>
                </a:solidFill>
                <a:latin typeface="Times New Roman" panose="02020603050405020304" pitchFamily="18" charset="0"/>
                <a:cs typeface="Times New Roman" panose="02020603050405020304" pitchFamily="18" charset="0"/>
              </a:rPr>
              <a:t>S</a:t>
            </a:r>
            <a:r>
              <a:rPr lang="en-US" sz="3200" b="1" dirty="0" smtClean="0">
                <a:solidFill>
                  <a:srgbClr val="00B050"/>
                </a:solidFill>
                <a:latin typeface="Times New Roman" panose="02020603050405020304" pitchFamily="18" charset="0"/>
                <a:cs typeface="Times New Roman" panose="02020603050405020304" pitchFamily="18" charset="0"/>
              </a:rPr>
              <a:t>ignificance</a:t>
            </a:r>
            <a:endParaRPr lang="en-US" sz="2800" b="1" dirty="0">
              <a:solidFill>
                <a:srgbClr val="002060"/>
              </a:solidFill>
              <a:latin typeface="Times New Roman" panose="02020603050405020304" pitchFamily="18" charset="0"/>
              <a:cs typeface="Times New Roman" panose="02020603050405020304" pitchFamily="18" charset="0"/>
            </a:endParaRPr>
          </a:p>
          <a:p>
            <a:pPr algn="ctr"/>
            <a:endParaRPr lang="en-US" sz="2400" dirty="0">
              <a:solidFill>
                <a:srgbClr val="FF0000"/>
              </a:solidFill>
              <a:latin typeface="Times New Roman" panose="02020603050405020304" pitchFamily="18" charset="0"/>
              <a:cs typeface="Times New Roman" panose="02020603050405020304" pitchFamily="18" charset="0"/>
            </a:endParaRPr>
          </a:p>
          <a:p>
            <a:pPr algn="ctr"/>
            <a:endParaRPr lang="en-US" sz="2400" dirty="0">
              <a:solidFill>
                <a:srgbClr val="FF0000"/>
              </a:solidFill>
              <a:latin typeface="Times New Roman" panose="02020603050405020304" pitchFamily="18" charset="0"/>
              <a:cs typeface="Times New Roman" panose="02020603050405020304" pitchFamily="18" charset="0"/>
            </a:endParaRPr>
          </a:p>
          <a:p>
            <a:pPr algn="ctr"/>
            <a:r>
              <a:rPr lang="en-US" sz="2400" dirty="0">
                <a:solidFill>
                  <a:srgbClr val="FF0000"/>
                </a:solidFill>
                <a:latin typeface="Times New Roman" panose="02020603050405020304" pitchFamily="18" charset="0"/>
                <a:cs typeface="Times New Roman" panose="02020603050405020304" pitchFamily="18" charset="0"/>
              </a:rPr>
              <a:t> </a:t>
            </a:r>
            <a:br>
              <a:rPr lang="en-US" sz="2400" dirty="0">
                <a:solidFill>
                  <a:srgbClr val="FF0000"/>
                </a:solidFill>
                <a:latin typeface="Times New Roman" panose="02020603050405020304" pitchFamily="18" charset="0"/>
                <a:cs typeface="Times New Roman" panose="02020603050405020304" pitchFamily="18" charset="0"/>
              </a:rPr>
            </a:br>
            <a:r>
              <a:rPr lang="en-US" sz="2400" b="1" dirty="0">
                <a:solidFill>
                  <a:srgbClr val="7030A0"/>
                </a:solidFill>
                <a:latin typeface="Times New Roman" panose="02020603050405020304" pitchFamily="18" charset="0"/>
                <a:cs typeface="Times New Roman" panose="02020603050405020304" pitchFamily="18" charset="0"/>
              </a:rPr>
              <a:t>Dr K G Mandal</a:t>
            </a:r>
            <a:r>
              <a:rPr lang="en-US" sz="2400" dirty="0">
                <a:solidFill>
                  <a:srgbClr val="FF0000"/>
                </a:solidFill>
                <a:latin typeface="Times New Roman" panose="02020603050405020304" pitchFamily="18" charset="0"/>
                <a:cs typeface="Times New Roman" panose="02020603050405020304" pitchFamily="18" charset="0"/>
              </a:rPr>
              <a:t/>
            </a:r>
            <a:br>
              <a:rPr lang="en-US" sz="2400" dirty="0">
                <a:solidFill>
                  <a:srgbClr val="FF0000"/>
                </a:solidFill>
                <a:latin typeface="Times New Roman" panose="02020603050405020304" pitchFamily="18" charset="0"/>
                <a:cs typeface="Times New Roman" panose="02020603050405020304" pitchFamily="18" charset="0"/>
              </a:rPr>
            </a:br>
            <a:r>
              <a:rPr lang="en-US" sz="2000" b="1" dirty="0">
                <a:solidFill>
                  <a:srgbClr val="FF0000"/>
                </a:solidFill>
                <a:latin typeface="Times New Roman" panose="02020603050405020304" pitchFamily="18" charset="0"/>
                <a:cs typeface="Times New Roman" panose="02020603050405020304" pitchFamily="18" charset="0"/>
              </a:rPr>
              <a:t>Department of Animal Genetics &amp; Breeding </a:t>
            </a:r>
            <a:br>
              <a:rPr lang="en-US" sz="2000" b="1" dirty="0">
                <a:solidFill>
                  <a:srgbClr val="FF0000"/>
                </a:solidFill>
                <a:latin typeface="Times New Roman" panose="02020603050405020304" pitchFamily="18" charset="0"/>
                <a:cs typeface="Times New Roman" panose="02020603050405020304" pitchFamily="18" charset="0"/>
              </a:rPr>
            </a:br>
            <a:r>
              <a:rPr lang="en-US" sz="2000" b="1" dirty="0">
                <a:solidFill>
                  <a:srgbClr val="002060"/>
                </a:solidFill>
                <a:latin typeface="Times New Roman" panose="02020603050405020304" pitchFamily="18" charset="0"/>
                <a:cs typeface="Times New Roman" panose="02020603050405020304" pitchFamily="18" charset="0"/>
              </a:rPr>
              <a:t>Bihar Veterinary College, Patna </a:t>
            </a:r>
            <a:r>
              <a:rPr lang="en-US" sz="2000" b="1" dirty="0">
                <a:solidFill>
                  <a:srgbClr val="FF0000"/>
                </a:solidFill>
                <a:latin typeface="Times New Roman" panose="02020603050405020304" pitchFamily="18" charset="0"/>
                <a:cs typeface="Times New Roman" panose="02020603050405020304" pitchFamily="18" charset="0"/>
              </a:rPr>
              <a:t/>
            </a:r>
            <a:br>
              <a:rPr lang="en-US" sz="2000" b="1" dirty="0">
                <a:solidFill>
                  <a:srgbClr val="FF0000"/>
                </a:solidFill>
                <a:latin typeface="Times New Roman" panose="02020603050405020304" pitchFamily="18" charset="0"/>
                <a:cs typeface="Times New Roman" panose="02020603050405020304" pitchFamily="18" charset="0"/>
              </a:rPr>
            </a:br>
            <a:r>
              <a:rPr lang="en-US" sz="2000" b="1" dirty="0">
                <a:solidFill>
                  <a:srgbClr val="00B0F0"/>
                </a:solidFill>
                <a:latin typeface="Times New Roman" panose="02020603050405020304" pitchFamily="18" charset="0"/>
                <a:cs typeface="Times New Roman" panose="02020603050405020304" pitchFamily="18" charset="0"/>
              </a:rPr>
              <a:t>Bihar Animal Sciences University, Patna </a:t>
            </a:r>
            <a:endParaRPr lang="en-IN" sz="2000" b="1" dirty="0">
              <a:solidFill>
                <a:srgbClr val="00B0F0"/>
              </a:solidFill>
            </a:endParaRPr>
          </a:p>
        </p:txBody>
      </p:sp>
    </p:spTree>
    <p:extLst>
      <p:ext uri="{BB962C8B-B14F-4D97-AF65-F5344CB8AC3E}">
        <p14:creationId xmlns:p14="http://schemas.microsoft.com/office/powerpoint/2010/main" val="2749600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2137"/>
            <a:ext cx="10515600" cy="5794826"/>
          </a:xfrm>
        </p:spPr>
        <p:txBody>
          <a:bodyPr/>
          <a:lstStyle/>
          <a:p>
            <a:pPr marL="0" indent="0">
              <a:buNone/>
            </a:pPr>
            <a:r>
              <a:rPr lang="en-US" b="1" dirty="0">
                <a:latin typeface="Comic Sans MS" panose="030F0702030302020204" pitchFamily="66" charset="0"/>
              </a:rPr>
              <a:t>(iv) Comparison and conclusion :</a:t>
            </a:r>
          </a:p>
          <a:p>
            <a:pPr marL="0" indent="0" algn="just">
              <a:buNone/>
            </a:pPr>
            <a:r>
              <a:rPr lang="en-US" b="1" dirty="0">
                <a:latin typeface="Comic Sans MS" panose="030F0702030302020204" pitchFamily="66" charset="0"/>
              </a:rPr>
              <a:t>	</a:t>
            </a:r>
            <a:r>
              <a:rPr lang="en-US" sz="3200" dirty="0" smtClean="0">
                <a:latin typeface="Comic Sans MS" panose="030F0702030302020204" pitchFamily="66" charset="0"/>
              </a:rPr>
              <a:t>(a)Since </a:t>
            </a:r>
            <a:r>
              <a:rPr lang="en-US" sz="3200" dirty="0">
                <a:latin typeface="Comic Sans MS" panose="030F0702030302020204" pitchFamily="66" charset="0"/>
              </a:rPr>
              <a:t>calculated value of X</a:t>
            </a:r>
            <a:r>
              <a:rPr lang="en-US" sz="3200" baseline="30000" dirty="0">
                <a:latin typeface="Comic Sans MS" panose="030F0702030302020204" pitchFamily="66" charset="0"/>
              </a:rPr>
              <a:t>2</a:t>
            </a:r>
            <a:r>
              <a:rPr lang="en-US" sz="3200" dirty="0">
                <a:latin typeface="Comic Sans MS" panose="030F0702030302020204" pitchFamily="66" charset="0"/>
              </a:rPr>
              <a:t> (25.6) for 1 </a:t>
            </a:r>
            <a:r>
              <a:rPr lang="en-US" sz="3200" dirty="0" err="1">
                <a:latin typeface="Comic Sans MS" panose="030F0702030302020204" pitchFamily="66" charset="0"/>
              </a:rPr>
              <a:t>d.f.</a:t>
            </a:r>
            <a:r>
              <a:rPr lang="en-US" sz="3200" dirty="0">
                <a:latin typeface="Comic Sans MS" panose="030F0702030302020204" pitchFamily="66" charset="0"/>
              </a:rPr>
              <a:t> is greater than the tabulated value both at 0.05 and 0.01 level of significance , so the differences between observed and expected frequencies are significant.</a:t>
            </a:r>
          </a:p>
          <a:p>
            <a:pPr marL="0" indent="0" algn="just">
              <a:buNone/>
            </a:pPr>
            <a:r>
              <a:rPr lang="en-US" sz="3200" b="1" dirty="0">
                <a:latin typeface="Comic Sans MS" panose="030F0702030302020204" pitchFamily="66" charset="0"/>
              </a:rPr>
              <a:t>	</a:t>
            </a:r>
            <a:r>
              <a:rPr lang="en-US" sz="3200" dirty="0" smtClean="0">
                <a:latin typeface="Comic Sans MS" panose="030F0702030302020204" pitchFamily="66" charset="0"/>
              </a:rPr>
              <a:t>(b)Therefore</a:t>
            </a:r>
            <a:r>
              <a:rPr lang="en-US" sz="3200" dirty="0">
                <a:latin typeface="Comic Sans MS" panose="030F0702030302020204" pitchFamily="66" charset="0"/>
              </a:rPr>
              <a:t>, </a:t>
            </a:r>
            <a:r>
              <a:rPr lang="en-US" sz="3200" dirty="0" smtClean="0">
                <a:latin typeface="Comic Sans MS" panose="030F0702030302020204" pitchFamily="66" charset="0"/>
              </a:rPr>
              <a:t>H</a:t>
            </a:r>
            <a:r>
              <a:rPr lang="en-US" sz="3200" baseline="-25000" dirty="0" smtClean="0">
                <a:latin typeface="Comic Sans MS" panose="030F0702030302020204" pitchFamily="66" charset="0"/>
              </a:rPr>
              <a:t>O</a:t>
            </a:r>
            <a:r>
              <a:rPr lang="en-US" sz="3200" dirty="0" smtClean="0">
                <a:latin typeface="Comic Sans MS" panose="030F0702030302020204" pitchFamily="66" charset="0"/>
              </a:rPr>
              <a:t> may be </a:t>
            </a:r>
            <a:r>
              <a:rPr lang="en-US" sz="3200" dirty="0">
                <a:latin typeface="Comic Sans MS" panose="030F0702030302020204" pitchFamily="66" charset="0"/>
              </a:rPr>
              <a:t>rejected and H</a:t>
            </a:r>
            <a:r>
              <a:rPr lang="en-US" sz="3200" baseline="-25000" dirty="0">
                <a:latin typeface="Comic Sans MS" panose="030F0702030302020204" pitchFamily="66" charset="0"/>
              </a:rPr>
              <a:t>A</a:t>
            </a:r>
            <a:r>
              <a:rPr lang="en-US" sz="3200" dirty="0">
                <a:latin typeface="Comic Sans MS" panose="030F0702030302020204" pitchFamily="66" charset="0"/>
              </a:rPr>
              <a:t> may not be rejected.</a:t>
            </a:r>
          </a:p>
          <a:p>
            <a:pPr marL="0" indent="0" algn="just">
              <a:buNone/>
            </a:pPr>
            <a:r>
              <a:rPr lang="en-US" sz="3200" dirty="0">
                <a:latin typeface="Comic Sans MS" panose="030F0702030302020204" pitchFamily="66" charset="0"/>
              </a:rPr>
              <a:t>	</a:t>
            </a:r>
            <a:r>
              <a:rPr lang="en-US" sz="3200" dirty="0" smtClean="0">
                <a:latin typeface="Comic Sans MS" panose="030F0702030302020204" pitchFamily="66" charset="0"/>
              </a:rPr>
              <a:t>( c)Hence</a:t>
            </a:r>
            <a:r>
              <a:rPr lang="en-US" sz="3200" dirty="0">
                <a:latin typeface="Comic Sans MS" panose="030F0702030302020204" pitchFamily="66" charset="0"/>
              </a:rPr>
              <a:t>, male and female births are not in the agreement of 1:1 sex ratio.</a:t>
            </a:r>
            <a:endParaRPr lang="en-US" dirty="0">
              <a:latin typeface="Comic Sans MS" panose="030F0702030302020204" pitchFamily="66" charset="0"/>
            </a:endParaRPr>
          </a:p>
        </p:txBody>
      </p:sp>
    </p:spTree>
    <p:extLst>
      <p:ext uri="{BB962C8B-B14F-4D97-AF65-F5344CB8AC3E}">
        <p14:creationId xmlns:p14="http://schemas.microsoft.com/office/powerpoint/2010/main" val="3007352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2137"/>
            <a:ext cx="10515600" cy="5794826"/>
          </a:xfrm>
        </p:spPr>
        <p:txBody>
          <a:bodyPr/>
          <a:lstStyle/>
          <a:p>
            <a:pPr marL="0" indent="0">
              <a:buNone/>
            </a:pPr>
            <a:r>
              <a:rPr lang="en-US" b="1" dirty="0" smtClean="0">
                <a:latin typeface="Comic Sans MS" panose="030F0702030302020204" pitchFamily="66" charset="0"/>
              </a:rPr>
              <a:t>Exercise no. 1.</a:t>
            </a:r>
            <a:r>
              <a:rPr lang="en-US" dirty="0" smtClean="0">
                <a:latin typeface="Comic Sans MS" panose="030F0702030302020204" pitchFamily="66" charset="0"/>
              </a:rPr>
              <a:t> Six hundred students were examined for their blood groups. Following results were observed. Test whether they fall under the ratio of 1:2:1.</a:t>
            </a:r>
          </a:p>
          <a:p>
            <a:pPr marL="0" indent="0">
              <a:buNone/>
            </a:pPr>
            <a:r>
              <a:rPr lang="en-US" dirty="0" smtClean="0">
                <a:latin typeface="Comic Sans MS" panose="030F0702030302020204" pitchFamily="66" charset="0"/>
              </a:rPr>
              <a:t>( Given tabulated value of X</a:t>
            </a:r>
            <a:r>
              <a:rPr lang="en-US" baseline="30000" dirty="0" smtClean="0">
                <a:latin typeface="Comic Sans MS" panose="030F0702030302020204" pitchFamily="66" charset="0"/>
              </a:rPr>
              <a:t>2</a:t>
            </a:r>
            <a:r>
              <a:rPr lang="en-US" dirty="0" smtClean="0">
                <a:latin typeface="Comic Sans MS" panose="030F0702030302020204" pitchFamily="66" charset="0"/>
              </a:rPr>
              <a:t> for 2df at 0.05 = 4.74 and at 0.01 = 6.63).</a:t>
            </a:r>
          </a:p>
          <a:p>
            <a:pPr marL="0" indent="0">
              <a:buNone/>
            </a:pPr>
            <a:endParaRPr lang="en-US" dirty="0">
              <a:latin typeface="Comic Sans MS" panose="030F0702030302020204"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026907590"/>
              </p:ext>
            </p:extLst>
          </p:nvPr>
        </p:nvGraphicFramePr>
        <p:xfrm>
          <a:off x="838200" y="2684943"/>
          <a:ext cx="10612270" cy="1483360"/>
        </p:xfrm>
        <a:graphic>
          <a:graphicData uri="http://schemas.openxmlformats.org/drawingml/2006/table">
            <a:tbl>
              <a:tblPr firstRow="1" bandRow="1">
                <a:tableStyleId>{5C22544A-7EE6-4342-B048-85BDC9FD1C3A}</a:tableStyleId>
              </a:tblPr>
              <a:tblGrid>
                <a:gridCol w="2122454"/>
                <a:gridCol w="2122454"/>
                <a:gridCol w="2122454"/>
                <a:gridCol w="2122454"/>
                <a:gridCol w="2122454"/>
              </a:tblGrid>
              <a:tr h="370840">
                <a:tc rowSpan="2">
                  <a:txBody>
                    <a:bodyPr/>
                    <a:lstStyle/>
                    <a:p>
                      <a:pPr algn="ctr"/>
                      <a:r>
                        <a:rPr lang="en-US" b="1" dirty="0" smtClean="0"/>
                        <a:t>Particulars</a:t>
                      </a:r>
                      <a:endParaRPr lang="en-US" b="1" dirty="0"/>
                    </a:p>
                  </a:txBody>
                  <a:tcPr/>
                </a:tc>
                <a:tc gridSpan="3">
                  <a:txBody>
                    <a:bodyPr/>
                    <a:lstStyle/>
                    <a:p>
                      <a:pPr algn="ctr"/>
                      <a:r>
                        <a:rPr lang="en-US" b="1" dirty="0" smtClean="0"/>
                        <a:t>Blood Groups</a:t>
                      </a:r>
                      <a:endParaRPr lang="en-US" b="1" dirty="0"/>
                    </a:p>
                  </a:txBody>
                  <a:tcPr/>
                </a:tc>
                <a:tc hMerge="1">
                  <a:txBody>
                    <a:bodyPr/>
                    <a:lstStyle/>
                    <a:p>
                      <a:pPr algn="ctr"/>
                      <a:endParaRPr lang="en-US" b="1" dirty="0"/>
                    </a:p>
                  </a:txBody>
                  <a:tcPr/>
                </a:tc>
                <a:tc hMerge="1">
                  <a:txBody>
                    <a:bodyPr/>
                    <a:lstStyle/>
                    <a:p>
                      <a:pPr algn="ctr"/>
                      <a:endParaRPr lang="en-US" b="1" dirty="0"/>
                    </a:p>
                  </a:txBody>
                  <a:tcPr/>
                </a:tc>
                <a:tc rowSpan="2">
                  <a:txBody>
                    <a:bodyPr/>
                    <a:lstStyle/>
                    <a:p>
                      <a:pPr algn="ctr"/>
                      <a:r>
                        <a:rPr lang="en-US" b="1" dirty="0" smtClean="0"/>
                        <a:t>Total</a:t>
                      </a:r>
                      <a:endParaRPr lang="en-US" b="1" dirty="0"/>
                    </a:p>
                  </a:txBody>
                  <a:tcPr/>
                </a:tc>
              </a:tr>
              <a:tr h="370840">
                <a:tc vMerge="1">
                  <a:txBody>
                    <a:bodyPr/>
                    <a:lstStyle/>
                    <a:p>
                      <a:pPr algn="ctr"/>
                      <a:endParaRPr lang="en-US" b="1" dirty="0"/>
                    </a:p>
                  </a:txBody>
                  <a:tcPr/>
                </a:tc>
                <a:tc>
                  <a:txBody>
                    <a:bodyPr/>
                    <a:lstStyle/>
                    <a:p>
                      <a:pPr algn="ctr"/>
                      <a:r>
                        <a:rPr lang="en-US" b="1" dirty="0" smtClean="0"/>
                        <a:t>M</a:t>
                      </a:r>
                      <a:endParaRPr lang="en-US" b="1" dirty="0"/>
                    </a:p>
                  </a:txBody>
                  <a:tcPr/>
                </a:tc>
                <a:tc>
                  <a:txBody>
                    <a:bodyPr/>
                    <a:lstStyle/>
                    <a:p>
                      <a:pPr algn="ctr"/>
                      <a:r>
                        <a:rPr lang="en-US" b="1" dirty="0" smtClean="0"/>
                        <a:t>MN</a:t>
                      </a:r>
                      <a:endParaRPr lang="en-US" b="1" dirty="0"/>
                    </a:p>
                  </a:txBody>
                  <a:tcPr/>
                </a:tc>
                <a:tc>
                  <a:txBody>
                    <a:bodyPr/>
                    <a:lstStyle/>
                    <a:p>
                      <a:pPr algn="ctr"/>
                      <a:r>
                        <a:rPr lang="en-US" b="1" dirty="0" smtClean="0"/>
                        <a:t>N</a:t>
                      </a:r>
                      <a:endParaRPr lang="en-US" b="1" dirty="0"/>
                    </a:p>
                  </a:txBody>
                  <a:tcPr/>
                </a:tc>
                <a:tc vMerge="1">
                  <a:txBody>
                    <a:bodyPr/>
                    <a:lstStyle/>
                    <a:p>
                      <a:pPr algn="ctr"/>
                      <a:endParaRPr lang="en-US" b="1" dirty="0"/>
                    </a:p>
                  </a:txBody>
                  <a:tcPr/>
                </a:tc>
              </a:tr>
              <a:tr h="370840">
                <a:tc>
                  <a:txBody>
                    <a:bodyPr/>
                    <a:lstStyle/>
                    <a:p>
                      <a:pPr algn="ctr"/>
                      <a:r>
                        <a:rPr lang="en-US" b="1" dirty="0" smtClean="0"/>
                        <a:t>Observed Freq.</a:t>
                      </a:r>
                      <a:endParaRPr lang="en-US" b="1" dirty="0"/>
                    </a:p>
                  </a:txBody>
                  <a:tcPr/>
                </a:tc>
                <a:tc>
                  <a:txBody>
                    <a:bodyPr/>
                    <a:lstStyle/>
                    <a:p>
                      <a:pPr algn="ctr"/>
                      <a:r>
                        <a:rPr lang="en-US" b="1" dirty="0" smtClean="0"/>
                        <a:t>160</a:t>
                      </a:r>
                      <a:endParaRPr lang="en-US" b="1" dirty="0"/>
                    </a:p>
                  </a:txBody>
                  <a:tcPr/>
                </a:tc>
                <a:tc>
                  <a:txBody>
                    <a:bodyPr/>
                    <a:lstStyle/>
                    <a:p>
                      <a:pPr algn="ctr"/>
                      <a:r>
                        <a:rPr lang="en-US" b="1" dirty="0" smtClean="0"/>
                        <a:t>300</a:t>
                      </a:r>
                      <a:endParaRPr lang="en-US" b="1" dirty="0"/>
                    </a:p>
                  </a:txBody>
                  <a:tcPr/>
                </a:tc>
                <a:tc>
                  <a:txBody>
                    <a:bodyPr/>
                    <a:lstStyle/>
                    <a:p>
                      <a:pPr algn="ctr"/>
                      <a:r>
                        <a:rPr lang="en-US" b="1" dirty="0" smtClean="0"/>
                        <a:t>140</a:t>
                      </a:r>
                      <a:endParaRPr lang="en-US" b="1" dirty="0"/>
                    </a:p>
                  </a:txBody>
                  <a:tcPr/>
                </a:tc>
                <a:tc>
                  <a:txBody>
                    <a:bodyPr/>
                    <a:lstStyle/>
                    <a:p>
                      <a:pPr algn="ctr"/>
                      <a:r>
                        <a:rPr lang="en-US" b="1" dirty="0" smtClean="0"/>
                        <a:t>600</a:t>
                      </a:r>
                      <a:endParaRPr lang="en-US" b="1" dirty="0"/>
                    </a:p>
                  </a:txBody>
                  <a:tcPr/>
                </a:tc>
              </a:tr>
              <a:tr h="370840">
                <a:tc>
                  <a:txBody>
                    <a:bodyPr/>
                    <a:lstStyle/>
                    <a:p>
                      <a:pPr algn="ctr"/>
                      <a:endParaRPr lang="en-US" b="1" dirty="0"/>
                    </a:p>
                  </a:txBody>
                  <a:tcPr/>
                </a:tc>
                <a:tc>
                  <a:txBody>
                    <a:bodyPr/>
                    <a:lstStyle/>
                    <a:p>
                      <a:pPr algn="ctr"/>
                      <a:endParaRPr lang="en-US" b="1" dirty="0"/>
                    </a:p>
                  </a:txBody>
                  <a:tcPr/>
                </a:tc>
                <a:tc>
                  <a:txBody>
                    <a:bodyPr/>
                    <a:lstStyle/>
                    <a:p>
                      <a:pPr algn="ctr"/>
                      <a:endParaRPr lang="en-US" b="1" dirty="0"/>
                    </a:p>
                  </a:txBody>
                  <a:tcPr/>
                </a:tc>
                <a:tc>
                  <a:txBody>
                    <a:bodyPr/>
                    <a:lstStyle/>
                    <a:p>
                      <a:pPr algn="ctr"/>
                      <a:endParaRPr lang="en-US" b="1" dirty="0"/>
                    </a:p>
                  </a:txBody>
                  <a:tcPr/>
                </a:tc>
                <a:tc>
                  <a:txBody>
                    <a:bodyPr/>
                    <a:lstStyle/>
                    <a:p>
                      <a:pPr algn="ctr"/>
                      <a:endParaRPr lang="en-US" b="1" dirty="0"/>
                    </a:p>
                  </a:txBody>
                  <a:tcPr/>
                </a:tc>
              </a:tr>
            </a:tbl>
          </a:graphicData>
        </a:graphic>
      </p:graphicFrame>
    </p:spTree>
    <p:extLst>
      <p:ext uri="{BB962C8B-B14F-4D97-AF65-F5344CB8AC3E}">
        <p14:creationId xmlns:p14="http://schemas.microsoft.com/office/powerpoint/2010/main" val="2180160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3899"/>
            <a:ext cx="10515600" cy="5863064"/>
          </a:xfrm>
        </p:spPr>
        <p:txBody>
          <a:bodyPr/>
          <a:lstStyle/>
          <a:p>
            <a:pPr algn="just"/>
            <a:r>
              <a:rPr lang="en-US" b="1" dirty="0" smtClean="0">
                <a:latin typeface="Comic Sans MS" panose="030F0702030302020204" pitchFamily="66" charset="0"/>
              </a:rPr>
              <a:t>Exercise No. 2.</a:t>
            </a:r>
            <a:r>
              <a:rPr lang="en-US" dirty="0" smtClean="0">
                <a:latin typeface="Comic Sans MS" panose="030F0702030302020204" pitchFamily="66" charset="0"/>
              </a:rPr>
              <a:t> In a breeding experiment following F</a:t>
            </a:r>
            <a:r>
              <a:rPr lang="en-US" baseline="-25000" dirty="0" smtClean="0">
                <a:latin typeface="Comic Sans MS" panose="030F0702030302020204" pitchFamily="66" charset="0"/>
              </a:rPr>
              <a:t>2</a:t>
            </a:r>
            <a:r>
              <a:rPr lang="en-US" dirty="0" smtClean="0">
                <a:latin typeface="Comic Sans MS" panose="030F0702030302020204" pitchFamily="66" charset="0"/>
              </a:rPr>
              <a:t> populations were observed in four phenotypic classes. Determine how closely each of the following populations fits in the ratio of 9:3:3:1.</a:t>
            </a:r>
          </a:p>
          <a:p>
            <a:pPr marL="0" indent="0" algn="just">
              <a:buNone/>
            </a:pPr>
            <a:r>
              <a:rPr lang="en-US" dirty="0" smtClean="0">
                <a:latin typeface="Comic Sans MS" panose="030F0702030302020204" pitchFamily="66" charset="0"/>
              </a:rPr>
              <a:t>(Given </a:t>
            </a:r>
            <a:r>
              <a:rPr lang="en-US" dirty="0">
                <a:latin typeface="Comic Sans MS" panose="030F0702030302020204" pitchFamily="66" charset="0"/>
              </a:rPr>
              <a:t>tabulated value of X</a:t>
            </a:r>
            <a:r>
              <a:rPr lang="en-US" baseline="30000" dirty="0">
                <a:latin typeface="Comic Sans MS" panose="030F0702030302020204" pitchFamily="66" charset="0"/>
              </a:rPr>
              <a:t>2</a:t>
            </a:r>
            <a:r>
              <a:rPr lang="en-US" dirty="0">
                <a:latin typeface="Comic Sans MS" panose="030F0702030302020204" pitchFamily="66" charset="0"/>
              </a:rPr>
              <a:t> for 2df at 0.05 = 4.74 and at 0.01 = 6.63).</a:t>
            </a:r>
            <a:endParaRPr lang="en-US" dirty="0" smtClean="0">
              <a:latin typeface="Comic Sans MS" panose="030F0702030302020204" pitchFamily="66" charset="0"/>
            </a:endParaRPr>
          </a:p>
          <a:p>
            <a:pPr marL="0" indent="0" algn="just">
              <a:buNone/>
            </a:pPr>
            <a:endParaRPr lang="en-US"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052683271"/>
              </p:ext>
            </p:extLst>
          </p:nvPr>
        </p:nvGraphicFramePr>
        <p:xfrm>
          <a:off x="1064526" y="3053433"/>
          <a:ext cx="10289273" cy="1483360"/>
        </p:xfrm>
        <a:graphic>
          <a:graphicData uri="http://schemas.openxmlformats.org/drawingml/2006/table">
            <a:tbl>
              <a:tblPr firstRow="1" bandRow="1">
                <a:tableStyleId>{5C22544A-7EE6-4342-B048-85BDC9FD1C3A}</a:tableStyleId>
              </a:tblPr>
              <a:tblGrid>
                <a:gridCol w="1292892"/>
                <a:gridCol w="2114418"/>
                <a:gridCol w="2114419"/>
                <a:gridCol w="2249095"/>
                <a:gridCol w="2518449"/>
              </a:tblGrid>
              <a:tr h="370840">
                <a:tc>
                  <a:txBody>
                    <a:bodyPr/>
                    <a:lstStyle/>
                    <a:p>
                      <a:pPr algn="ctr"/>
                      <a:r>
                        <a:rPr lang="en-US" b="1" dirty="0" err="1" smtClean="0"/>
                        <a:t>Sl.No</a:t>
                      </a:r>
                      <a:r>
                        <a:rPr lang="en-US" b="1" dirty="0" smtClean="0"/>
                        <a:t>.</a:t>
                      </a:r>
                      <a:endParaRPr lang="en-US" b="1" dirty="0"/>
                    </a:p>
                  </a:txBody>
                  <a:tcPr/>
                </a:tc>
                <a:tc>
                  <a:txBody>
                    <a:bodyPr/>
                    <a:lstStyle/>
                    <a:p>
                      <a:pPr algn="ctr"/>
                      <a:r>
                        <a:rPr lang="en-US" b="1" dirty="0" smtClean="0"/>
                        <a:t>AB</a:t>
                      </a:r>
                      <a:endParaRPr lang="en-US" b="1" dirty="0"/>
                    </a:p>
                  </a:txBody>
                  <a:tcPr/>
                </a:tc>
                <a:tc>
                  <a:txBody>
                    <a:bodyPr/>
                    <a:lstStyle/>
                    <a:p>
                      <a:pPr algn="ctr"/>
                      <a:r>
                        <a:rPr lang="en-US" b="1" dirty="0" smtClean="0"/>
                        <a:t>Ab</a:t>
                      </a:r>
                      <a:endParaRPr lang="en-US" b="1" dirty="0"/>
                    </a:p>
                  </a:txBody>
                  <a:tcPr/>
                </a:tc>
                <a:tc>
                  <a:txBody>
                    <a:bodyPr/>
                    <a:lstStyle/>
                    <a:p>
                      <a:pPr algn="ctr"/>
                      <a:r>
                        <a:rPr lang="en-US" b="1" dirty="0" err="1" smtClean="0"/>
                        <a:t>aB</a:t>
                      </a:r>
                      <a:endParaRPr lang="en-US" b="1" dirty="0"/>
                    </a:p>
                  </a:txBody>
                  <a:tcPr/>
                </a:tc>
                <a:tc>
                  <a:txBody>
                    <a:bodyPr/>
                    <a:lstStyle/>
                    <a:p>
                      <a:pPr algn="ctr"/>
                      <a:r>
                        <a:rPr lang="en-US" b="1" dirty="0" smtClean="0"/>
                        <a:t>ab</a:t>
                      </a:r>
                      <a:endParaRPr lang="en-US" b="1" dirty="0"/>
                    </a:p>
                  </a:txBody>
                  <a:tcPr/>
                </a:tc>
              </a:tr>
              <a:tr h="370840">
                <a:tc>
                  <a:txBody>
                    <a:bodyPr/>
                    <a:lstStyle/>
                    <a:p>
                      <a:pPr algn="ctr"/>
                      <a:r>
                        <a:rPr lang="en-US" b="1" dirty="0" smtClean="0"/>
                        <a:t>1.</a:t>
                      </a:r>
                      <a:endParaRPr lang="en-US" b="1" dirty="0"/>
                    </a:p>
                  </a:txBody>
                  <a:tcPr/>
                </a:tc>
                <a:tc>
                  <a:txBody>
                    <a:bodyPr/>
                    <a:lstStyle/>
                    <a:p>
                      <a:pPr algn="ctr"/>
                      <a:r>
                        <a:rPr lang="en-US" b="1" dirty="0" smtClean="0"/>
                        <a:t>315</a:t>
                      </a:r>
                      <a:endParaRPr lang="en-US" b="1" dirty="0"/>
                    </a:p>
                  </a:txBody>
                  <a:tcPr/>
                </a:tc>
                <a:tc>
                  <a:txBody>
                    <a:bodyPr/>
                    <a:lstStyle/>
                    <a:p>
                      <a:pPr algn="ctr"/>
                      <a:r>
                        <a:rPr lang="en-US" b="1" dirty="0" smtClean="0"/>
                        <a:t>108</a:t>
                      </a:r>
                      <a:endParaRPr lang="en-US" b="1" dirty="0"/>
                    </a:p>
                  </a:txBody>
                  <a:tcPr/>
                </a:tc>
                <a:tc>
                  <a:txBody>
                    <a:bodyPr/>
                    <a:lstStyle/>
                    <a:p>
                      <a:pPr algn="ctr"/>
                      <a:r>
                        <a:rPr lang="en-US" b="1" dirty="0" smtClean="0"/>
                        <a:t>101</a:t>
                      </a:r>
                      <a:endParaRPr lang="en-US" b="1" dirty="0"/>
                    </a:p>
                  </a:txBody>
                  <a:tcPr/>
                </a:tc>
                <a:tc>
                  <a:txBody>
                    <a:bodyPr/>
                    <a:lstStyle/>
                    <a:p>
                      <a:pPr algn="ctr"/>
                      <a:r>
                        <a:rPr lang="en-US" b="1" dirty="0" smtClean="0"/>
                        <a:t>32</a:t>
                      </a:r>
                      <a:endParaRPr lang="en-US" b="1" dirty="0"/>
                    </a:p>
                  </a:txBody>
                  <a:tcPr/>
                </a:tc>
              </a:tr>
              <a:tr h="370840">
                <a:tc>
                  <a:txBody>
                    <a:bodyPr/>
                    <a:lstStyle/>
                    <a:p>
                      <a:pPr algn="ctr"/>
                      <a:r>
                        <a:rPr lang="en-US" b="1" dirty="0" smtClean="0"/>
                        <a:t>2.</a:t>
                      </a:r>
                      <a:endParaRPr lang="en-US" b="1" dirty="0"/>
                    </a:p>
                  </a:txBody>
                  <a:tcPr/>
                </a:tc>
                <a:tc>
                  <a:txBody>
                    <a:bodyPr/>
                    <a:lstStyle/>
                    <a:p>
                      <a:pPr algn="ctr"/>
                      <a:r>
                        <a:rPr lang="en-US" b="1" dirty="0" smtClean="0"/>
                        <a:t>75</a:t>
                      </a:r>
                      <a:endParaRPr lang="en-US" b="1" dirty="0"/>
                    </a:p>
                  </a:txBody>
                  <a:tcPr/>
                </a:tc>
                <a:tc>
                  <a:txBody>
                    <a:bodyPr/>
                    <a:lstStyle/>
                    <a:p>
                      <a:pPr algn="ctr"/>
                      <a:r>
                        <a:rPr lang="en-US" b="1" dirty="0" smtClean="0"/>
                        <a:t>35</a:t>
                      </a:r>
                      <a:endParaRPr lang="en-US" b="1" dirty="0"/>
                    </a:p>
                  </a:txBody>
                  <a:tcPr/>
                </a:tc>
                <a:tc>
                  <a:txBody>
                    <a:bodyPr/>
                    <a:lstStyle/>
                    <a:p>
                      <a:pPr algn="ctr"/>
                      <a:r>
                        <a:rPr lang="en-US" b="1" dirty="0" smtClean="0"/>
                        <a:t>41</a:t>
                      </a:r>
                      <a:endParaRPr lang="en-US" b="1" dirty="0"/>
                    </a:p>
                  </a:txBody>
                  <a:tcPr/>
                </a:tc>
                <a:tc>
                  <a:txBody>
                    <a:bodyPr/>
                    <a:lstStyle/>
                    <a:p>
                      <a:pPr algn="ctr"/>
                      <a:r>
                        <a:rPr lang="en-US" b="1" dirty="0" smtClean="0"/>
                        <a:t>9</a:t>
                      </a:r>
                      <a:endParaRPr lang="en-US" b="1" dirty="0"/>
                    </a:p>
                  </a:txBody>
                  <a:tcPr/>
                </a:tc>
              </a:tr>
              <a:tr h="370840">
                <a:tc>
                  <a:txBody>
                    <a:bodyPr/>
                    <a:lstStyle/>
                    <a:p>
                      <a:pPr algn="ctr"/>
                      <a:endParaRPr lang="en-US" b="1" dirty="0"/>
                    </a:p>
                  </a:txBody>
                  <a:tcPr/>
                </a:tc>
                <a:tc>
                  <a:txBody>
                    <a:bodyPr/>
                    <a:lstStyle/>
                    <a:p>
                      <a:pPr algn="ctr"/>
                      <a:endParaRPr lang="en-US" b="1" dirty="0"/>
                    </a:p>
                  </a:txBody>
                  <a:tcPr/>
                </a:tc>
                <a:tc>
                  <a:txBody>
                    <a:bodyPr/>
                    <a:lstStyle/>
                    <a:p>
                      <a:pPr algn="ctr"/>
                      <a:endParaRPr lang="en-US" b="1" dirty="0"/>
                    </a:p>
                  </a:txBody>
                  <a:tcPr/>
                </a:tc>
                <a:tc>
                  <a:txBody>
                    <a:bodyPr/>
                    <a:lstStyle/>
                    <a:p>
                      <a:pPr algn="ctr"/>
                      <a:endParaRPr lang="en-US" b="1" dirty="0"/>
                    </a:p>
                  </a:txBody>
                  <a:tcPr/>
                </a:tc>
                <a:tc>
                  <a:txBody>
                    <a:bodyPr/>
                    <a:lstStyle/>
                    <a:p>
                      <a:pPr algn="ctr"/>
                      <a:endParaRPr lang="en-US" b="1" dirty="0"/>
                    </a:p>
                  </a:txBody>
                  <a:tcPr/>
                </a:tc>
              </a:tr>
            </a:tbl>
          </a:graphicData>
        </a:graphic>
      </p:graphicFrame>
    </p:spTree>
    <p:extLst>
      <p:ext uri="{BB962C8B-B14F-4D97-AF65-F5344CB8AC3E}">
        <p14:creationId xmlns:p14="http://schemas.microsoft.com/office/powerpoint/2010/main" val="3002686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8490"/>
            <a:ext cx="10515600" cy="5808473"/>
          </a:xfrm>
        </p:spPr>
        <p:txBody>
          <a:bodyPr/>
          <a:lstStyle/>
          <a:p>
            <a:pPr marL="0" indent="0" algn="just">
              <a:buNone/>
            </a:pPr>
            <a:r>
              <a:rPr lang="en-US" b="1" dirty="0" smtClean="0">
                <a:latin typeface="Comic Sans MS" panose="030F0702030302020204" pitchFamily="66" charset="0"/>
              </a:rPr>
              <a:t>2. Chi-square test of independency in contingency table:</a:t>
            </a:r>
          </a:p>
          <a:p>
            <a:pPr algn="just"/>
            <a:r>
              <a:rPr lang="en-US" dirty="0" smtClean="0">
                <a:latin typeface="Comic Sans MS" panose="030F0702030302020204" pitchFamily="66" charset="0"/>
              </a:rPr>
              <a:t>This test is applied when the observations are made in the form of frequencies</a:t>
            </a:r>
            <a:r>
              <a:rPr lang="en-US" dirty="0">
                <a:latin typeface="Comic Sans MS" panose="030F0702030302020204" pitchFamily="66" charset="0"/>
              </a:rPr>
              <a:t> </a:t>
            </a:r>
            <a:r>
              <a:rPr lang="en-US" dirty="0" smtClean="0">
                <a:latin typeface="Comic Sans MS" panose="030F0702030302020204" pitchFamily="66" charset="0"/>
              </a:rPr>
              <a:t>and not the sample estimates or population parameter like mean, variance or standard deviation. </a:t>
            </a:r>
          </a:p>
          <a:p>
            <a:pPr algn="just"/>
            <a:r>
              <a:rPr lang="en-US" dirty="0">
                <a:latin typeface="Comic Sans MS" panose="030F0702030302020204" pitchFamily="66" charset="0"/>
              </a:rPr>
              <a:t>This test is applied when the observations fall </a:t>
            </a:r>
            <a:r>
              <a:rPr lang="en-US" dirty="0" smtClean="0">
                <a:latin typeface="Comic Sans MS" panose="030F0702030302020204" pitchFamily="66" charset="0"/>
              </a:rPr>
              <a:t>under the effect of two major factors. </a:t>
            </a:r>
          </a:p>
          <a:p>
            <a:pPr algn="just"/>
            <a:r>
              <a:rPr lang="en-US" dirty="0" smtClean="0">
                <a:latin typeface="Comic Sans MS" panose="030F0702030302020204" pitchFamily="66" charset="0"/>
              </a:rPr>
              <a:t>This test gives the value of X</a:t>
            </a:r>
            <a:r>
              <a:rPr lang="en-US" baseline="30000" dirty="0" smtClean="0">
                <a:latin typeface="Comic Sans MS" panose="030F0702030302020204" pitchFamily="66" charset="0"/>
              </a:rPr>
              <a:t>2</a:t>
            </a:r>
            <a:r>
              <a:rPr lang="en-US" dirty="0" smtClean="0">
                <a:latin typeface="Comic Sans MS" panose="030F0702030302020204" pitchFamily="66" charset="0"/>
              </a:rPr>
              <a:t> with the assumption that the factors are independent.</a:t>
            </a:r>
          </a:p>
          <a:p>
            <a:pPr marL="0" indent="0" algn="just">
              <a:buNone/>
            </a:pPr>
            <a:r>
              <a:rPr lang="en-US" dirty="0" smtClean="0">
                <a:latin typeface="Comic Sans MS" panose="030F0702030302020204" pitchFamily="66" charset="0"/>
              </a:rPr>
              <a:t>(a) Formation of hypothesis: </a:t>
            </a:r>
          </a:p>
          <a:p>
            <a:pPr marL="0" indent="0" algn="just">
              <a:buNone/>
            </a:pPr>
            <a:r>
              <a:rPr lang="en-US" dirty="0">
                <a:latin typeface="Comic Sans MS" panose="030F0702030302020204" pitchFamily="66" charset="0"/>
              </a:rPr>
              <a:t>	</a:t>
            </a:r>
            <a:r>
              <a:rPr lang="en-US" dirty="0" smtClean="0">
                <a:latin typeface="Comic Sans MS" panose="030F0702030302020204" pitchFamily="66" charset="0"/>
              </a:rPr>
              <a:t>H</a:t>
            </a:r>
            <a:r>
              <a:rPr lang="en-US" baseline="-25000" dirty="0" smtClean="0">
                <a:latin typeface="Comic Sans MS" panose="030F0702030302020204" pitchFamily="66" charset="0"/>
              </a:rPr>
              <a:t>O</a:t>
            </a:r>
            <a:r>
              <a:rPr lang="en-US" dirty="0" smtClean="0">
                <a:latin typeface="Comic Sans MS" panose="030F0702030302020204" pitchFamily="66" charset="0"/>
              </a:rPr>
              <a:t> : Factors are independent</a:t>
            </a:r>
          </a:p>
          <a:p>
            <a:pPr marL="0" indent="0" algn="just">
              <a:buNone/>
            </a:pPr>
            <a:r>
              <a:rPr lang="en-US" dirty="0">
                <a:latin typeface="Comic Sans MS" panose="030F0702030302020204" pitchFamily="66" charset="0"/>
              </a:rPr>
              <a:t>	</a:t>
            </a:r>
            <a:r>
              <a:rPr lang="en-US" dirty="0" smtClean="0">
                <a:latin typeface="Comic Sans MS" panose="030F0702030302020204" pitchFamily="66" charset="0"/>
              </a:rPr>
              <a:t>H</a:t>
            </a:r>
            <a:r>
              <a:rPr lang="en-US" baseline="-25000" dirty="0" smtClean="0">
                <a:latin typeface="Comic Sans MS" panose="030F0702030302020204" pitchFamily="66" charset="0"/>
              </a:rPr>
              <a:t>A</a:t>
            </a:r>
            <a:r>
              <a:rPr lang="en-US" dirty="0" smtClean="0">
                <a:latin typeface="Comic Sans MS" panose="030F0702030302020204" pitchFamily="66" charset="0"/>
              </a:rPr>
              <a:t> : They are not independent</a:t>
            </a:r>
            <a:endParaRPr lang="en-US" dirty="0">
              <a:latin typeface="Comic Sans MS" panose="030F0702030302020204" pitchFamily="66" charset="0"/>
            </a:endParaRPr>
          </a:p>
        </p:txBody>
      </p:sp>
    </p:spTree>
    <p:extLst>
      <p:ext uri="{BB962C8B-B14F-4D97-AF65-F5344CB8AC3E}">
        <p14:creationId xmlns:p14="http://schemas.microsoft.com/office/powerpoint/2010/main" val="4063911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0250"/>
            <a:ext cx="10515600" cy="6114197"/>
          </a:xfrm>
        </p:spPr>
        <p:txBody>
          <a:bodyPr>
            <a:normAutofit fontScale="92500"/>
          </a:bodyPr>
          <a:lstStyle/>
          <a:p>
            <a:pPr marL="0" indent="0">
              <a:buNone/>
            </a:pPr>
            <a:r>
              <a:rPr lang="en-US" dirty="0" smtClean="0">
                <a:latin typeface="Comic Sans MS" panose="030F0702030302020204" pitchFamily="66" charset="0"/>
              </a:rPr>
              <a:t>(b)</a:t>
            </a:r>
            <a:r>
              <a:rPr lang="en-US" b="1" dirty="0" smtClean="0">
                <a:latin typeface="Comic Sans MS" panose="030F0702030302020204" pitchFamily="66" charset="0"/>
              </a:rPr>
              <a:t> Presentation of data and calculation of expected frequency:</a:t>
            </a:r>
          </a:p>
          <a:p>
            <a:pPr algn="just"/>
            <a:r>
              <a:rPr lang="en-US" dirty="0" smtClean="0">
                <a:latin typeface="Comic Sans MS" panose="030F0702030302020204" pitchFamily="66" charset="0"/>
              </a:rPr>
              <a:t>Contingency tables are popularly known as </a:t>
            </a:r>
            <a:r>
              <a:rPr lang="en-US" b="1" dirty="0" err="1">
                <a:latin typeface="Comic Sans MS" panose="030F0702030302020204" pitchFamily="66" charset="0"/>
              </a:rPr>
              <a:t>rxc</a:t>
            </a:r>
            <a:r>
              <a:rPr lang="en-US" b="1" dirty="0">
                <a:latin typeface="Comic Sans MS" panose="030F0702030302020204" pitchFamily="66" charset="0"/>
              </a:rPr>
              <a:t>  contingency table</a:t>
            </a:r>
            <a:r>
              <a:rPr lang="en-US" dirty="0">
                <a:latin typeface="Comic Sans MS" panose="030F0702030302020204" pitchFamily="66" charset="0"/>
              </a:rPr>
              <a:t> </a:t>
            </a:r>
            <a:r>
              <a:rPr lang="en-US" dirty="0" smtClean="0">
                <a:latin typeface="Comic Sans MS" panose="030F0702030302020204" pitchFamily="66" charset="0"/>
              </a:rPr>
              <a:t>where ‘r’ denotes the number of rows and ‘c’ denotes the number of columns depending upon the number of levels under each factor. Following are the different types of contingency table:</a:t>
            </a:r>
          </a:p>
          <a:p>
            <a:pPr marL="0" indent="0">
              <a:buNone/>
            </a:pPr>
            <a:r>
              <a:rPr lang="en-US" dirty="0">
                <a:latin typeface="Comic Sans MS" panose="030F0702030302020204" pitchFamily="66" charset="0"/>
              </a:rPr>
              <a:t>	</a:t>
            </a:r>
            <a:r>
              <a:rPr lang="en-US" dirty="0" smtClean="0">
                <a:latin typeface="Comic Sans MS" panose="030F0702030302020204" pitchFamily="66" charset="0"/>
              </a:rPr>
              <a:t>(</a:t>
            </a:r>
            <a:r>
              <a:rPr lang="en-US" dirty="0" err="1" smtClean="0">
                <a:latin typeface="Comic Sans MS" panose="030F0702030302020204" pitchFamily="66" charset="0"/>
              </a:rPr>
              <a:t>i</a:t>
            </a:r>
            <a:r>
              <a:rPr lang="en-US" dirty="0" smtClean="0">
                <a:latin typeface="Comic Sans MS" panose="030F0702030302020204" pitchFamily="66" charset="0"/>
              </a:rPr>
              <a:t>) </a:t>
            </a:r>
            <a:r>
              <a:rPr lang="en-US" b="1" dirty="0" smtClean="0">
                <a:latin typeface="Comic Sans MS" panose="030F0702030302020204" pitchFamily="66" charset="0"/>
              </a:rPr>
              <a:t>2 x 2 contingency table:</a:t>
            </a:r>
            <a:r>
              <a:rPr lang="en-US" dirty="0" smtClean="0">
                <a:latin typeface="Comic Sans MS" panose="030F0702030302020204" pitchFamily="66" charset="0"/>
              </a:rPr>
              <a:t> with two major factors each having two levels or types. Presentation of data in 2 x 2 contingency table:</a:t>
            </a:r>
          </a:p>
          <a:p>
            <a:pPr marL="0" indent="0">
              <a:buNone/>
            </a:pPr>
            <a:endParaRPr lang="en-US" dirty="0">
              <a:latin typeface="Comic Sans MS" panose="030F0702030302020204" pitchFamily="66" charset="0"/>
            </a:endParaRPr>
          </a:p>
          <a:p>
            <a:pPr marL="0" indent="0">
              <a:buNone/>
            </a:pPr>
            <a:endParaRPr lang="en-US" dirty="0" smtClean="0">
              <a:latin typeface="Comic Sans MS" panose="030F0702030302020204" pitchFamily="66" charset="0"/>
            </a:endParaRPr>
          </a:p>
          <a:p>
            <a:pPr marL="0" indent="0">
              <a:buNone/>
            </a:pPr>
            <a:endParaRPr lang="en-US" dirty="0">
              <a:latin typeface="Comic Sans MS" panose="030F0702030302020204" pitchFamily="66" charset="0"/>
            </a:endParaRPr>
          </a:p>
          <a:p>
            <a:pPr marL="0" indent="0">
              <a:buNone/>
            </a:pPr>
            <a:endParaRPr lang="en-US" dirty="0">
              <a:latin typeface="Comic Sans MS" panose="030F0702030302020204" pitchFamily="66" charset="0"/>
            </a:endParaRPr>
          </a:p>
          <a:p>
            <a:pPr marL="0" indent="0">
              <a:buNone/>
            </a:pPr>
            <a:r>
              <a:rPr lang="en-US" dirty="0" smtClean="0">
                <a:latin typeface="Comic Sans MS" panose="030F0702030302020204" pitchFamily="66" charset="0"/>
              </a:rPr>
              <a:t>	R1 + R2 = C1 + C2 = N</a:t>
            </a:r>
          </a:p>
          <a:p>
            <a:pPr marL="0" indent="0">
              <a:buNone/>
            </a:pPr>
            <a:r>
              <a:rPr lang="en-US" dirty="0" smtClean="0">
                <a:latin typeface="Comic Sans MS" panose="030F0702030302020204" pitchFamily="66" charset="0"/>
              </a:rPr>
              <a:t> </a:t>
            </a:r>
            <a:r>
              <a:rPr lang="en-US" dirty="0">
                <a:latin typeface="Comic Sans MS" panose="030F0702030302020204" pitchFamily="66" charset="0"/>
              </a:rPr>
              <a:t>E</a:t>
            </a:r>
            <a:r>
              <a:rPr lang="en-US" dirty="0" smtClean="0">
                <a:latin typeface="Comic Sans MS" panose="030F0702030302020204" pitchFamily="66" charset="0"/>
              </a:rPr>
              <a:t>xpected frequency of </a:t>
            </a:r>
            <a:r>
              <a:rPr lang="en-US" dirty="0" err="1" smtClean="0">
                <a:latin typeface="Comic Sans MS" panose="030F0702030302020204" pitchFamily="66" charset="0"/>
              </a:rPr>
              <a:t>a,b,c</a:t>
            </a:r>
            <a:r>
              <a:rPr lang="en-US" dirty="0" smtClean="0">
                <a:latin typeface="Comic Sans MS" panose="030F0702030302020204" pitchFamily="66" charset="0"/>
              </a:rPr>
              <a:t> &amp; d cells is to be calculated.</a:t>
            </a:r>
          </a:p>
          <a:p>
            <a:pPr marL="0" indent="0">
              <a:buNone/>
            </a:pPr>
            <a:endParaRPr lang="en-US" dirty="0" smtClean="0">
              <a:latin typeface="Comic Sans MS" panose="030F0702030302020204" pitchFamily="66" charset="0"/>
            </a:endParaRPr>
          </a:p>
          <a:p>
            <a:pPr marL="0" indent="0">
              <a:buNone/>
            </a:pPr>
            <a:endParaRPr lang="en-US" dirty="0">
              <a:latin typeface="Comic Sans MS" panose="030F0702030302020204" pitchFamily="66"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650106169"/>
              </p:ext>
            </p:extLst>
          </p:nvPr>
        </p:nvGraphicFramePr>
        <p:xfrm>
          <a:off x="2210937" y="3490163"/>
          <a:ext cx="7512335" cy="1854200"/>
        </p:xfrm>
        <a:graphic>
          <a:graphicData uri="http://schemas.openxmlformats.org/drawingml/2006/table">
            <a:tbl>
              <a:tblPr firstRow="1" bandRow="1">
                <a:tableStyleId>{5C22544A-7EE6-4342-B048-85BDC9FD1C3A}</a:tableStyleId>
              </a:tblPr>
              <a:tblGrid>
                <a:gridCol w="1502467"/>
                <a:gridCol w="1502467"/>
                <a:gridCol w="1502467"/>
                <a:gridCol w="1502467"/>
                <a:gridCol w="1502467"/>
              </a:tblGrid>
              <a:tr h="370840">
                <a:tc>
                  <a:txBody>
                    <a:bodyPr/>
                    <a:lstStyle/>
                    <a:p>
                      <a:pPr algn="ctr"/>
                      <a:endParaRPr lang="en-US" b="1" dirty="0"/>
                    </a:p>
                  </a:txBody>
                  <a:tcPr/>
                </a:tc>
                <a:tc>
                  <a:txBody>
                    <a:bodyPr/>
                    <a:lstStyle/>
                    <a:p>
                      <a:pPr algn="ctr"/>
                      <a:endParaRPr lang="en-US" b="1"/>
                    </a:p>
                  </a:txBody>
                  <a:tcPr/>
                </a:tc>
                <a:tc gridSpan="2">
                  <a:txBody>
                    <a:bodyPr/>
                    <a:lstStyle/>
                    <a:p>
                      <a:pPr algn="ctr"/>
                      <a:r>
                        <a:rPr lang="en-US" b="1" dirty="0" smtClean="0"/>
                        <a:t>Factor A</a:t>
                      </a:r>
                      <a:endParaRPr lang="en-US" b="1" dirty="0"/>
                    </a:p>
                  </a:txBody>
                  <a:tcPr/>
                </a:tc>
                <a:tc hMerge="1">
                  <a:txBody>
                    <a:bodyPr/>
                    <a:lstStyle/>
                    <a:p>
                      <a:pPr algn="ctr"/>
                      <a:endParaRPr lang="en-US" b="1" dirty="0"/>
                    </a:p>
                  </a:txBody>
                  <a:tcPr/>
                </a:tc>
                <a:tc>
                  <a:txBody>
                    <a:bodyPr/>
                    <a:lstStyle/>
                    <a:p>
                      <a:pPr algn="ctr"/>
                      <a:r>
                        <a:rPr lang="en-US" b="1" dirty="0" smtClean="0"/>
                        <a:t>Total</a:t>
                      </a:r>
                      <a:endParaRPr lang="en-US" b="1" dirty="0"/>
                    </a:p>
                  </a:txBody>
                  <a:tcPr/>
                </a:tc>
              </a:tr>
              <a:tr h="370840">
                <a:tc>
                  <a:txBody>
                    <a:bodyPr/>
                    <a:lstStyle/>
                    <a:p>
                      <a:pPr algn="ctr"/>
                      <a:endParaRPr lang="en-US" b="1" dirty="0"/>
                    </a:p>
                  </a:txBody>
                  <a:tcPr/>
                </a:tc>
                <a:tc>
                  <a:txBody>
                    <a:bodyPr/>
                    <a:lstStyle/>
                    <a:p>
                      <a:pPr algn="ctr"/>
                      <a:r>
                        <a:rPr lang="en-US" b="1" dirty="0" smtClean="0"/>
                        <a:t>Levels</a:t>
                      </a:r>
                      <a:endParaRPr lang="en-US" b="1" dirty="0"/>
                    </a:p>
                  </a:txBody>
                  <a:tcPr/>
                </a:tc>
                <a:tc>
                  <a:txBody>
                    <a:bodyPr/>
                    <a:lstStyle/>
                    <a:p>
                      <a:pPr algn="ctr"/>
                      <a:r>
                        <a:rPr lang="en-US" b="1" dirty="0" smtClean="0"/>
                        <a:t>A1</a:t>
                      </a:r>
                      <a:endParaRPr lang="en-US" b="1" dirty="0"/>
                    </a:p>
                  </a:txBody>
                  <a:tcPr/>
                </a:tc>
                <a:tc>
                  <a:txBody>
                    <a:bodyPr/>
                    <a:lstStyle/>
                    <a:p>
                      <a:pPr algn="ctr"/>
                      <a:r>
                        <a:rPr lang="en-US" b="1" dirty="0" smtClean="0"/>
                        <a:t>A2</a:t>
                      </a:r>
                      <a:endParaRPr lang="en-US" b="1" dirty="0"/>
                    </a:p>
                  </a:txBody>
                  <a:tcPr/>
                </a:tc>
                <a:tc>
                  <a:txBody>
                    <a:bodyPr/>
                    <a:lstStyle/>
                    <a:p>
                      <a:pPr algn="ctr"/>
                      <a:endParaRPr lang="en-US" b="1"/>
                    </a:p>
                  </a:txBody>
                  <a:tcPr/>
                </a:tc>
              </a:tr>
              <a:tr h="370840">
                <a:tc>
                  <a:txBody>
                    <a:bodyPr/>
                    <a:lstStyle/>
                    <a:p>
                      <a:pPr algn="ctr"/>
                      <a:r>
                        <a:rPr lang="en-US" b="1" dirty="0" smtClean="0"/>
                        <a:t>Factor B</a:t>
                      </a:r>
                      <a:endParaRPr lang="en-US" b="1" dirty="0"/>
                    </a:p>
                  </a:txBody>
                  <a:tcPr/>
                </a:tc>
                <a:tc>
                  <a:txBody>
                    <a:bodyPr/>
                    <a:lstStyle/>
                    <a:p>
                      <a:pPr algn="ctr"/>
                      <a:r>
                        <a:rPr lang="en-US" b="1" dirty="0" smtClean="0"/>
                        <a:t>B1</a:t>
                      </a:r>
                      <a:endParaRPr lang="en-US" b="1" dirty="0"/>
                    </a:p>
                  </a:txBody>
                  <a:tcPr/>
                </a:tc>
                <a:tc>
                  <a:txBody>
                    <a:bodyPr/>
                    <a:lstStyle/>
                    <a:p>
                      <a:pPr algn="ctr"/>
                      <a:r>
                        <a:rPr lang="en-US" b="1" dirty="0" smtClean="0"/>
                        <a:t>a</a:t>
                      </a:r>
                      <a:endParaRPr lang="en-US" b="1" dirty="0"/>
                    </a:p>
                  </a:txBody>
                  <a:tcPr/>
                </a:tc>
                <a:tc>
                  <a:txBody>
                    <a:bodyPr/>
                    <a:lstStyle/>
                    <a:p>
                      <a:pPr algn="ctr"/>
                      <a:r>
                        <a:rPr lang="en-US" b="1" dirty="0" smtClean="0"/>
                        <a:t>b</a:t>
                      </a:r>
                      <a:endParaRPr lang="en-US" b="1" dirty="0"/>
                    </a:p>
                  </a:txBody>
                  <a:tcPr/>
                </a:tc>
                <a:tc>
                  <a:txBody>
                    <a:bodyPr/>
                    <a:lstStyle/>
                    <a:p>
                      <a:pPr algn="ctr"/>
                      <a:r>
                        <a:rPr lang="en-US" b="1" dirty="0" smtClean="0"/>
                        <a:t>a</a:t>
                      </a:r>
                      <a:r>
                        <a:rPr lang="en-US" b="1" baseline="0" dirty="0" smtClean="0"/>
                        <a:t> + b =R1</a:t>
                      </a:r>
                      <a:endParaRPr lang="en-US" b="1" dirty="0"/>
                    </a:p>
                  </a:txBody>
                  <a:tcPr/>
                </a:tc>
              </a:tr>
              <a:tr h="370840">
                <a:tc>
                  <a:txBody>
                    <a:bodyPr/>
                    <a:lstStyle/>
                    <a:p>
                      <a:pPr algn="ctr"/>
                      <a:endParaRPr lang="en-US" b="1" dirty="0"/>
                    </a:p>
                  </a:txBody>
                  <a:tcPr/>
                </a:tc>
                <a:tc>
                  <a:txBody>
                    <a:bodyPr/>
                    <a:lstStyle/>
                    <a:p>
                      <a:pPr algn="ctr"/>
                      <a:r>
                        <a:rPr lang="en-US" b="1" dirty="0" smtClean="0"/>
                        <a:t>B2</a:t>
                      </a:r>
                      <a:endParaRPr lang="en-US" b="1" dirty="0"/>
                    </a:p>
                  </a:txBody>
                  <a:tcPr/>
                </a:tc>
                <a:tc>
                  <a:txBody>
                    <a:bodyPr/>
                    <a:lstStyle/>
                    <a:p>
                      <a:pPr algn="ctr"/>
                      <a:r>
                        <a:rPr lang="en-US" b="1" dirty="0" smtClean="0"/>
                        <a:t>c</a:t>
                      </a:r>
                      <a:endParaRPr lang="en-US" b="1" dirty="0"/>
                    </a:p>
                  </a:txBody>
                  <a:tcPr/>
                </a:tc>
                <a:tc>
                  <a:txBody>
                    <a:bodyPr/>
                    <a:lstStyle/>
                    <a:p>
                      <a:pPr algn="ctr"/>
                      <a:r>
                        <a:rPr lang="en-US" b="1" dirty="0" smtClean="0"/>
                        <a:t>d</a:t>
                      </a:r>
                      <a:endParaRPr lang="en-US" b="1" dirty="0"/>
                    </a:p>
                  </a:txBody>
                  <a:tcPr/>
                </a:tc>
                <a:tc>
                  <a:txBody>
                    <a:bodyPr/>
                    <a:lstStyle/>
                    <a:p>
                      <a:pPr algn="ctr"/>
                      <a:r>
                        <a:rPr lang="en-US" b="1" dirty="0" smtClean="0"/>
                        <a:t>c</a:t>
                      </a:r>
                      <a:r>
                        <a:rPr lang="en-US" b="1" baseline="0" dirty="0" smtClean="0"/>
                        <a:t> + d =R2</a:t>
                      </a:r>
                      <a:endParaRPr lang="en-US" b="1" dirty="0"/>
                    </a:p>
                  </a:txBody>
                  <a:tcPr/>
                </a:tc>
              </a:tr>
              <a:tr h="370840">
                <a:tc>
                  <a:txBody>
                    <a:bodyPr/>
                    <a:lstStyle/>
                    <a:p>
                      <a:pPr algn="ctr"/>
                      <a:endParaRPr lang="en-US" b="1" dirty="0"/>
                    </a:p>
                  </a:txBody>
                  <a:tcPr/>
                </a:tc>
                <a:tc>
                  <a:txBody>
                    <a:bodyPr/>
                    <a:lstStyle/>
                    <a:p>
                      <a:pPr algn="ctr"/>
                      <a:r>
                        <a:rPr lang="en-US" b="1" dirty="0" smtClean="0"/>
                        <a:t>Total</a:t>
                      </a:r>
                      <a:endParaRPr lang="en-US" b="1" dirty="0"/>
                    </a:p>
                  </a:txBody>
                  <a:tcPr/>
                </a:tc>
                <a:tc>
                  <a:txBody>
                    <a:bodyPr/>
                    <a:lstStyle/>
                    <a:p>
                      <a:pPr algn="ctr"/>
                      <a:r>
                        <a:rPr lang="en-US" b="1" dirty="0" smtClean="0"/>
                        <a:t>a + c =C1</a:t>
                      </a:r>
                      <a:endParaRPr lang="en-US" b="1" dirty="0"/>
                    </a:p>
                  </a:txBody>
                  <a:tcPr/>
                </a:tc>
                <a:tc>
                  <a:txBody>
                    <a:bodyPr/>
                    <a:lstStyle/>
                    <a:p>
                      <a:pPr algn="ctr"/>
                      <a:r>
                        <a:rPr lang="en-US" b="1" dirty="0" smtClean="0"/>
                        <a:t>b</a:t>
                      </a:r>
                      <a:r>
                        <a:rPr lang="en-US" b="1" baseline="0" dirty="0" smtClean="0"/>
                        <a:t> + d =C2</a:t>
                      </a:r>
                      <a:endParaRPr lang="en-US" b="1" dirty="0"/>
                    </a:p>
                  </a:txBody>
                  <a:tcPr/>
                </a:tc>
                <a:tc>
                  <a:txBody>
                    <a:bodyPr/>
                    <a:lstStyle/>
                    <a:p>
                      <a:pPr algn="ctr"/>
                      <a:r>
                        <a:rPr lang="en-US" b="1" dirty="0" err="1" smtClean="0"/>
                        <a:t>a+b+c+d</a:t>
                      </a:r>
                      <a:r>
                        <a:rPr lang="en-US" b="1" dirty="0" smtClean="0"/>
                        <a:t> = N</a:t>
                      </a:r>
                      <a:endParaRPr lang="en-US" b="1" dirty="0"/>
                    </a:p>
                  </a:txBody>
                  <a:tcPr/>
                </a:tc>
              </a:tr>
            </a:tbl>
          </a:graphicData>
        </a:graphic>
      </p:graphicFrame>
    </p:spTree>
    <p:extLst>
      <p:ext uri="{BB962C8B-B14F-4D97-AF65-F5344CB8AC3E}">
        <p14:creationId xmlns:p14="http://schemas.microsoft.com/office/powerpoint/2010/main" val="3417608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36728" y="368490"/>
                <a:ext cx="11013743" cy="5808473"/>
              </a:xfrm>
            </p:spPr>
            <p:txBody>
              <a:bodyPr>
                <a:normAutofit fontScale="92500" lnSpcReduction="10000"/>
              </a:bodyPr>
              <a:lstStyle/>
              <a:p>
                <a:pPr algn="just"/>
                <a:r>
                  <a:rPr lang="en-US" dirty="0" smtClean="0">
                    <a:latin typeface="Comic Sans MS" panose="030F0702030302020204" pitchFamily="66" charset="0"/>
                  </a:rPr>
                  <a:t>Expected frequency will be calculated in the following way:</a:t>
                </a:r>
              </a:p>
              <a:p>
                <a:pPr marL="0" indent="0" algn="just">
                  <a:buNone/>
                </a:pPr>
                <a:r>
                  <a:rPr lang="en-US" dirty="0" smtClean="0">
                    <a:latin typeface="Comic Sans MS" panose="030F0702030302020204" pitchFamily="66" charset="0"/>
                  </a:rPr>
                  <a:t>  Expected freq. in cell A</a:t>
                </a:r>
                <a:r>
                  <a:rPr lang="en-US" baseline="-25000" dirty="0" smtClean="0">
                    <a:latin typeface="Comic Sans MS" panose="030F0702030302020204" pitchFamily="66" charset="0"/>
                  </a:rPr>
                  <a:t>1</a:t>
                </a:r>
                <a:r>
                  <a:rPr lang="en-US" dirty="0" smtClean="0">
                    <a:latin typeface="Comic Sans MS" panose="030F0702030302020204" pitchFamily="66" charset="0"/>
                  </a:rPr>
                  <a:t>B</a:t>
                </a:r>
                <a:r>
                  <a:rPr lang="en-US" baseline="-25000" dirty="0" smtClean="0">
                    <a:latin typeface="Comic Sans MS" panose="030F0702030302020204" pitchFamily="66" charset="0"/>
                  </a:rPr>
                  <a:t>1</a:t>
                </a:r>
                <a:r>
                  <a:rPr lang="en-US" dirty="0" smtClean="0">
                    <a:latin typeface="Comic Sans MS" panose="030F0702030302020204" pitchFamily="66" charset="0"/>
                  </a:rPr>
                  <a:t> = </a:t>
                </a:r>
                <a14:m>
                  <m:oMath xmlns:m="http://schemas.openxmlformats.org/officeDocument/2006/math">
                    <m:f>
                      <m:fPr>
                        <m:ctrlPr>
                          <a:rPr lang="en-US" i="1" smtClean="0">
                            <a:latin typeface="Cambria Math" panose="02040503050406030204" pitchFamily="18" charset="0"/>
                          </a:rPr>
                        </m:ctrlPr>
                      </m:fPr>
                      <m:num>
                        <m:r>
                          <a:rPr lang="en-US" b="0" i="0" smtClean="0">
                            <a:latin typeface="Cambria Math" panose="02040503050406030204" pitchFamily="18" charset="0"/>
                          </a:rPr>
                          <m:t>(</m:t>
                        </m:r>
                        <m:r>
                          <m:rPr>
                            <m:sty m:val="p"/>
                          </m:rPr>
                          <a:rPr lang="en-US" b="0" i="0" smtClean="0">
                            <a:latin typeface="Cambria Math" panose="02040503050406030204" pitchFamily="18" charset="0"/>
                          </a:rPr>
                          <m:t>a</m:t>
                        </m:r>
                        <m:r>
                          <a:rPr lang="en-US" b="0" i="0" smtClean="0">
                            <a:latin typeface="Cambria Math" panose="02040503050406030204" pitchFamily="18" charset="0"/>
                          </a:rPr>
                          <m:t>+</m:t>
                        </m:r>
                        <m:r>
                          <m:rPr>
                            <m:sty m:val="p"/>
                          </m:rPr>
                          <a:rPr lang="en-US" b="0" i="0" smtClean="0">
                            <a:latin typeface="Cambria Math" panose="02040503050406030204" pitchFamily="18" charset="0"/>
                          </a:rPr>
                          <m:t>b</m:t>
                        </m:r>
                        <m:r>
                          <a:rPr lang="en-US" b="0" i="0" smtClean="0">
                            <a:latin typeface="Cambria Math" panose="02040503050406030204" pitchFamily="18" charset="0"/>
                          </a:rPr>
                          <m:t>)(</m:t>
                        </m:r>
                        <m:r>
                          <m:rPr>
                            <m:sty m:val="p"/>
                          </m:rPr>
                          <a:rPr lang="en-US" b="0" i="0" smtClean="0">
                            <a:latin typeface="Cambria Math" panose="02040503050406030204" pitchFamily="18" charset="0"/>
                          </a:rPr>
                          <m:t>a</m:t>
                        </m:r>
                        <m:r>
                          <a:rPr lang="en-US" b="0" i="0" smtClean="0">
                            <a:latin typeface="Cambria Math" panose="02040503050406030204" pitchFamily="18" charset="0"/>
                          </a:rPr>
                          <m:t>+</m:t>
                        </m:r>
                        <m:r>
                          <m:rPr>
                            <m:sty m:val="p"/>
                          </m:rPr>
                          <a:rPr lang="en-US" b="0" i="0" smtClean="0">
                            <a:latin typeface="Cambria Math" panose="02040503050406030204" pitchFamily="18" charset="0"/>
                          </a:rPr>
                          <m:t>c</m:t>
                        </m:r>
                        <m:r>
                          <a:rPr lang="en-US" b="0" i="0" smtClean="0">
                            <a:latin typeface="Cambria Math" panose="02040503050406030204" pitchFamily="18" charset="0"/>
                          </a:rPr>
                          <m:t>)</m:t>
                        </m:r>
                      </m:num>
                      <m:den>
                        <m:r>
                          <m:rPr>
                            <m:sty m:val="p"/>
                          </m:rPr>
                          <a:rPr lang="en-US" b="0" i="0" smtClean="0">
                            <a:latin typeface="Cambria Math" panose="02040503050406030204" pitchFamily="18" charset="0"/>
                          </a:rPr>
                          <m:t>N</m:t>
                        </m:r>
                      </m:den>
                    </m:f>
                  </m:oMath>
                </a14:m>
                <a:r>
                  <a:rPr lang="en-US" dirty="0" smtClean="0">
                    <a:latin typeface="Comic Sans MS" panose="030F0702030302020204" pitchFamily="66" charset="0"/>
                  </a:rPr>
                  <a:t>  , in cell A</a:t>
                </a:r>
                <a:r>
                  <a:rPr lang="en-US" baseline="-25000" dirty="0" smtClean="0">
                    <a:latin typeface="Comic Sans MS" panose="030F0702030302020204" pitchFamily="66" charset="0"/>
                  </a:rPr>
                  <a:t>2</a:t>
                </a:r>
                <a:r>
                  <a:rPr lang="en-US" dirty="0" smtClean="0">
                    <a:latin typeface="Comic Sans MS" panose="030F0702030302020204" pitchFamily="66" charset="0"/>
                  </a:rPr>
                  <a:t>B</a:t>
                </a:r>
                <a:r>
                  <a:rPr lang="en-US" baseline="-25000" dirty="0" smtClean="0">
                    <a:latin typeface="Comic Sans MS" panose="030F0702030302020204" pitchFamily="66" charset="0"/>
                  </a:rPr>
                  <a:t>1</a:t>
                </a:r>
                <a:r>
                  <a:rPr lang="en-US" dirty="0" smtClean="0">
                    <a:latin typeface="Comic Sans MS" panose="030F0702030302020204" pitchFamily="66" charset="0"/>
                  </a:rPr>
                  <a:t> = </a:t>
                </a:r>
                <a14:m>
                  <m:oMath xmlns:m="http://schemas.openxmlformats.org/officeDocument/2006/math">
                    <m:f>
                      <m:fPr>
                        <m:ctrlPr>
                          <a:rPr lang="en-US" i="1" smtClean="0">
                            <a:latin typeface="Cambria Math" panose="02040503050406030204" pitchFamily="18" charset="0"/>
                          </a:rPr>
                        </m:ctrlPr>
                      </m:fPr>
                      <m:num>
                        <m:r>
                          <a:rPr lang="en-US" b="0" i="0" smtClean="0">
                            <a:latin typeface="Cambria Math" panose="02040503050406030204" pitchFamily="18" charset="0"/>
                          </a:rPr>
                          <m:t>(</m:t>
                        </m:r>
                        <m:r>
                          <m:rPr>
                            <m:sty m:val="p"/>
                          </m:rPr>
                          <a:rPr lang="en-US" b="0" i="0" smtClean="0">
                            <a:latin typeface="Cambria Math" panose="02040503050406030204" pitchFamily="18" charset="0"/>
                          </a:rPr>
                          <m:t>a</m:t>
                        </m:r>
                        <m:r>
                          <a:rPr lang="en-US" b="0" i="0" smtClean="0">
                            <a:latin typeface="Cambria Math" panose="02040503050406030204" pitchFamily="18" charset="0"/>
                          </a:rPr>
                          <m:t>+</m:t>
                        </m:r>
                        <m:r>
                          <m:rPr>
                            <m:sty m:val="p"/>
                          </m:rPr>
                          <a:rPr lang="en-US" b="0" i="0" smtClean="0">
                            <a:latin typeface="Cambria Math" panose="02040503050406030204" pitchFamily="18" charset="0"/>
                          </a:rPr>
                          <m:t>b</m:t>
                        </m:r>
                        <m:r>
                          <a:rPr lang="en-US" b="0" i="0" smtClean="0">
                            <a:latin typeface="Cambria Math" panose="02040503050406030204" pitchFamily="18" charset="0"/>
                          </a:rPr>
                          <m:t>)(</m:t>
                        </m:r>
                        <m:r>
                          <m:rPr>
                            <m:sty m:val="p"/>
                          </m:rPr>
                          <a:rPr lang="en-US" b="0" i="0" smtClean="0">
                            <a:latin typeface="Cambria Math" panose="02040503050406030204" pitchFamily="18" charset="0"/>
                          </a:rPr>
                          <m:t>b</m:t>
                        </m:r>
                        <m:r>
                          <a:rPr lang="en-US" b="0" i="0" smtClean="0">
                            <a:latin typeface="Cambria Math" panose="02040503050406030204" pitchFamily="18" charset="0"/>
                          </a:rPr>
                          <m:t>+</m:t>
                        </m:r>
                        <m:r>
                          <m:rPr>
                            <m:sty m:val="p"/>
                          </m:rPr>
                          <a:rPr lang="en-US" b="0" i="0" smtClean="0">
                            <a:latin typeface="Cambria Math" panose="02040503050406030204" pitchFamily="18" charset="0"/>
                          </a:rPr>
                          <m:t>d</m:t>
                        </m:r>
                        <m:r>
                          <a:rPr lang="en-US" b="0" i="0" smtClean="0">
                            <a:latin typeface="Cambria Math" panose="02040503050406030204" pitchFamily="18" charset="0"/>
                          </a:rPr>
                          <m:t>)</m:t>
                        </m:r>
                      </m:num>
                      <m:den>
                        <m:r>
                          <m:rPr>
                            <m:sty m:val="p"/>
                          </m:rPr>
                          <a:rPr lang="en-US" b="0" i="0" smtClean="0">
                            <a:latin typeface="Cambria Math" panose="02040503050406030204" pitchFamily="18" charset="0"/>
                          </a:rPr>
                          <m:t>N</m:t>
                        </m:r>
                      </m:den>
                    </m:f>
                  </m:oMath>
                </a14:m>
                <a:endParaRPr lang="en-US" dirty="0" smtClean="0">
                  <a:latin typeface="Comic Sans MS" panose="030F0702030302020204" pitchFamily="66" charset="0"/>
                </a:endParaRPr>
              </a:p>
              <a:p>
                <a:pPr marL="0" indent="0" algn="just">
                  <a:buNone/>
                </a:pPr>
                <a:r>
                  <a:rPr lang="en-US" dirty="0" smtClean="0">
                    <a:latin typeface="Comic Sans MS" panose="030F0702030302020204" pitchFamily="66" charset="0"/>
                  </a:rPr>
                  <a:t>  in cell A</a:t>
                </a:r>
                <a:r>
                  <a:rPr lang="en-US" baseline="-25000" dirty="0" smtClean="0">
                    <a:latin typeface="Comic Sans MS" panose="030F0702030302020204" pitchFamily="66" charset="0"/>
                  </a:rPr>
                  <a:t>1</a:t>
                </a:r>
                <a:r>
                  <a:rPr lang="en-US" dirty="0" smtClean="0">
                    <a:latin typeface="Comic Sans MS" panose="030F0702030302020204" pitchFamily="66" charset="0"/>
                  </a:rPr>
                  <a:t>B</a:t>
                </a:r>
                <a:r>
                  <a:rPr lang="en-US" baseline="-25000" dirty="0" smtClean="0">
                    <a:latin typeface="Comic Sans MS" panose="030F0702030302020204" pitchFamily="66" charset="0"/>
                  </a:rPr>
                  <a:t>2</a:t>
                </a:r>
                <a:r>
                  <a:rPr lang="en-US" dirty="0" smtClean="0">
                    <a:latin typeface="Comic Sans MS" panose="030F0702030302020204" pitchFamily="66" charset="0"/>
                  </a:rPr>
                  <a:t>  = </a:t>
                </a:r>
                <a14:m>
                  <m:oMath xmlns:m="http://schemas.openxmlformats.org/officeDocument/2006/math">
                    <m:f>
                      <m:fPr>
                        <m:ctrlPr>
                          <a:rPr lang="en-US" i="1">
                            <a:latin typeface="Cambria Math" panose="02040503050406030204" pitchFamily="18" charset="0"/>
                          </a:rPr>
                        </m:ctrlPr>
                      </m:fPr>
                      <m:num>
                        <m:r>
                          <a:rPr lang="en-US">
                            <a:latin typeface="Cambria Math" panose="02040503050406030204" pitchFamily="18" charset="0"/>
                          </a:rPr>
                          <m:t>(</m:t>
                        </m:r>
                        <m:r>
                          <m:rPr>
                            <m:sty m:val="p"/>
                          </m:rPr>
                          <a:rPr lang="en-US" b="0" i="0" smtClean="0">
                            <a:latin typeface="Cambria Math" panose="02040503050406030204" pitchFamily="18" charset="0"/>
                          </a:rPr>
                          <m:t>c</m:t>
                        </m:r>
                        <m:r>
                          <a:rPr lang="en-US" b="0" i="0" smtClean="0">
                            <a:latin typeface="Cambria Math" panose="02040503050406030204" pitchFamily="18" charset="0"/>
                          </a:rPr>
                          <m:t>+</m:t>
                        </m:r>
                        <m:r>
                          <m:rPr>
                            <m:sty m:val="p"/>
                          </m:rPr>
                          <a:rPr lang="en-US" b="0" i="0" smtClean="0">
                            <a:latin typeface="Cambria Math" panose="02040503050406030204" pitchFamily="18" charset="0"/>
                          </a:rPr>
                          <m:t>d</m:t>
                        </m:r>
                        <m:r>
                          <a:rPr lang="en-US">
                            <a:latin typeface="Cambria Math" panose="02040503050406030204" pitchFamily="18" charset="0"/>
                          </a:rPr>
                          <m:t>)(</m:t>
                        </m:r>
                        <m:r>
                          <m:rPr>
                            <m:sty m:val="p"/>
                          </m:rPr>
                          <a:rPr lang="en-US">
                            <a:latin typeface="Cambria Math" panose="02040503050406030204" pitchFamily="18" charset="0"/>
                          </a:rPr>
                          <m:t>a</m:t>
                        </m:r>
                        <m:r>
                          <a:rPr lang="en-US">
                            <a:latin typeface="Cambria Math" panose="02040503050406030204" pitchFamily="18" charset="0"/>
                          </a:rPr>
                          <m:t>+</m:t>
                        </m:r>
                        <m:r>
                          <m:rPr>
                            <m:sty m:val="p"/>
                          </m:rPr>
                          <a:rPr lang="en-US">
                            <a:latin typeface="Cambria Math" panose="02040503050406030204" pitchFamily="18" charset="0"/>
                          </a:rPr>
                          <m:t>c</m:t>
                        </m:r>
                        <m:r>
                          <a:rPr lang="en-US">
                            <a:latin typeface="Cambria Math" panose="02040503050406030204" pitchFamily="18" charset="0"/>
                          </a:rPr>
                          <m:t>)</m:t>
                        </m:r>
                      </m:num>
                      <m:den>
                        <m:r>
                          <m:rPr>
                            <m:sty m:val="p"/>
                          </m:rPr>
                          <a:rPr lang="en-US">
                            <a:latin typeface="Cambria Math" panose="02040503050406030204" pitchFamily="18" charset="0"/>
                          </a:rPr>
                          <m:t>N</m:t>
                        </m:r>
                      </m:den>
                    </m:f>
                  </m:oMath>
                </a14:m>
                <a:r>
                  <a:rPr lang="en-US" dirty="0">
                    <a:latin typeface="Comic Sans MS" panose="030F0702030302020204" pitchFamily="66" charset="0"/>
                  </a:rPr>
                  <a:t> </a:t>
                </a:r>
                <a:r>
                  <a:rPr lang="en-US" dirty="0" smtClean="0">
                    <a:latin typeface="Comic Sans MS" panose="030F0702030302020204" pitchFamily="66" charset="0"/>
                  </a:rPr>
                  <a:t> , in cell A</a:t>
                </a:r>
                <a:r>
                  <a:rPr lang="en-US" baseline="-25000" dirty="0" smtClean="0">
                    <a:latin typeface="Comic Sans MS" panose="030F0702030302020204" pitchFamily="66" charset="0"/>
                  </a:rPr>
                  <a:t>2</a:t>
                </a:r>
                <a:r>
                  <a:rPr lang="en-US" dirty="0" smtClean="0">
                    <a:latin typeface="Comic Sans MS" panose="030F0702030302020204" pitchFamily="66" charset="0"/>
                  </a:rPr>
                  <a:t>B</a:t>
                </a:r>
                <a:r>
                  <a:rPr lang="en-US" baseline="-25000" dirty="0" smtClean="0">
                    <a:latin typeface="Comic Sans MS" panose="030F0702030302020204" pitchFamily="66" charset="0"/>
                  </a:rPr>
                  <a:t>2</a:t>
                </a:r>
                <a:r>
                  <a:rPr lang="en-US" dirty="0" smtClean="0">
                    <a:latin typeface="Comic Sans MS" panose="030F0702030302020204" pitchFamily="66" charset="0"/>
                  </a:rPr>
                  <a:t> = </a:t>
                </a:r>
                <a14:m>
                  <m:oMath xmlns:m="http://schemas.openxmlformats.org/officeDocument/2006/math">
                    <m:f>
                      <m:fPr>
                        <m:ctrlPr>
                          <a:rPr lang="en-US" i="1">
                            <a:latin typeface="Cambria Math" panose="02040503050406030204" pitchFamily="18" charset="0"/>
                          </a:rPr>
                        </m:ctrlPr>
                      </m:fPr>
                      <m:num>
                        <m:r>
                          <a:rPr lang="en-US">
                            <a:latin typeface="Cambria Math" panose="02040503050406030204" pitchFamily="18" charset="0"/>
                          </a:rPr>
                          <m:t>(</m:t>
                        </m:r>
                        <m:r>
                          <m:rPr>
                            <m:sty m:val="p"/>
                          </m:rPr>
                          <a:rPr lang="en-US" b="0" i="0" smtClean="0">
                            <a:latin typeface="Cambria Math" panose="02040503050406030204" pitchFamily="18" charset="0"/>
                          </a:rPr>
                          <m:t>c</m:t>
                        </m:r>
                        <m:r>
                          <a:rPr lang="en-US" b="0" i="0" smtClean="0">
                            <a:latin typeface="Cambria Math" panose="02040503050406030204" pitchFamily="18" charset="0"/>
                          </a:rPr>
                          <m:t>+</m:t>
                        </m:r>
                        <m:r>
                          <m:rPr>
                            <m:sty m:val="p"/>
                          </m:rPr>
                          <a:rPr lang="en-US" b="0" i="0" smtClean="0">
                            <a:latin typeface="Cambria Math" panose="02040503050406030204" pitchFamily="18" charset="0"/>
                          </a:rPr>
                          <m:t>d</m:t>
                        </m:r>
                        <m:r>
                          <a:rPr lang="en-US">
                            <a:latin typeface="Cambria Math" panose="02040503050406030204" pitchFamily="18" charset="0"/>
                          </a:rPr>
                          <m:t>)(</m:t>
                        </m:r>
                        <m:r>
                          <m:rPr>
                            <m:sty m:val="p"/>
                          </m:rPr>
                          <a:rPr lang="en-US">
                            <a:latin typeface="Cambria Math" panose="02040503050406030204" pitchFamily="18" charset="0"/>
                          </a:rPr>
                          <m:t>b</m:t>
                        </m:r>
                        <m:r>
                          <a:rPr lang="en-US">
                            <a:latin typeface="Cambria Math" panose="02040503050406030204" pitchFamily="18" charset="0"/>
                          </a:rPr>
                          <m:t>+</m:t>
                        </m:r>
                        <m:r>
                          <m:rPr>
                            <m:sty m:val="p"/>
                          </m:rPr>
                          <a:rPr lang="en-US">
                            <a:latin typeface="Cambria Math" panose="02040503050406030204" pitchFamily="18" charset="0"/>
                          </a:rPr>
                          <m:t>d</m:t>
                        </m:r>
                        <m:r>
                          <a:rPr lang="en-US">
                            <a:latin typeface="Cambria Math" panose="02040503050406030204" pitchFamily="18" charset="0"/>
                          </a:rPr>
                          <m:t>)</m:t>
                        </m:r>
                      </m:num>
                      <m:den>
                        <m:r>
                          <m:rPr>
                            <m:sty m:val="p"/>
                          </m:rPr>
                          <a:rPr lang="en-US">
                            <a:latin typeface="Cambria Math" panose="02040503050406030204" pitchFamily="18" charset="0"/>
                          </a:rPr>
                          <m:t>N</m:t>
                        </m:r>
                      </m:den>
                    </m:f>
                  </m:oMath>
                </a14:m>
                <a:r>
                  <a:rPr lang="en-US" dirty="0" smtClean="0">
                    <a:latin typeface="Comic Sans MS" panose="030F0702030302020204" pitchFamily="66" charset="0"/>
                  </a:rPr>
                  <a:t> = </a:t>
                </a:r>
                <a14:m>
                  <m:oMath xmlns:m="http://schemas.openxmlformats.org/officeDocument/2006/math">
                    <m:f>
                      <m:fPr>
                        <m:ctrlPr>
                          <a:rPr lang="en-US" i="1" smtClean="0">
                            <a:latin typeface="Cambria Math" panose="02040503050406030204" pitchFamily="18" charset="0"/>
                          </a:rPr>
                        </m:ctrlPr>
                      </m:fPr>
                      <m:num>
                        <m:r>
                          <m:rPr>
                            <m:sty m:val="p"/>
                          </m:rPr>
                          <a:rPr lang="en-US" b="0" i="0" smtClean="0">
                            <a:latin typeface="Cambria Math" panose="02040503050406030204" pitchFamily="18" charset="0"/>
                          </a:rPr>
                          <m:t>R</m:t>
                        </m:r>
                        <m:r>
                          <a:rPr lang="en-US" b="0" i="0" smtClean="0">
                            <a:latin typeface="Cambria Math" panose="02040503050406030204" pitchFamily="18" charset="0"/>
                          </a:rPr>
                          <m:t>2</m:t>
                        </m:r>
                        <m:r>
                          <m:rPr>
                            <m:sty m:val="p"/>
                          </m:rPr>
                          <a:rPr lang="en-US" b="0" i="0" smtClean="0">
                            <a:latin typeface="Cambria Math" panose="02040503050406030204" pitchFamily="18" charset="0"/>
                          </a:rPr>
                          <m:t>C</m:t>
                        </m:r>
                        <m:r>
                          <a:rPr lang="en-US" b="0" i="0" smtClean="0">
                            <a:latin typeface="Cambria Math" panose="02040503050406030204" pitchFamily="18" charset="0"/>
                          </a:rPr>
                          <m:t>2</m:t>
                        </m:r>
                      </m:num>
                      <m:den>
                        <m:r>
                          <m:rPr>
                            <m:sty m:val="p"/>
                          </m:rPr>
                          <a:rPr lang="en-US" b="0" i="0" smtClean="0">
                            <a:latin typeface="Cambria Math" panose="02040503050406030204" pitchFamily="18" charset="0"/>
                          </a:rPr>
                          <m:t>N</m:t>
                        </m:r>
                      </m:den>
                    </m:f>
                  </m:oMath>
                </a14:m>
                <a:endParaRPr lang="en-US" dirty="0" smtClean="0">
                  <a:latin typeface="Comic Sans MS" panose="030F0702030302020204" pitchFamily="66" charset="0"/>
                </a:endParaRPr>
              </a:p>
              <a:p>
                <a:pPr marL="0" indent="0" algn="just">
                  <a:buNone/>
                </a:pPr>
                <a:r>
                  <a:rPr lang="en-US" dirty="0" smtClean="0">
                    <a:latin typeface="Comic Sans MS" panose="030F0702030302020204" pitchFamily="66" charset="0"/>
                  </a:rPr>
                  <a:t>( c) Calculation of </a:t>
                </a:r>
                <a:r>
                  <a:rPr lang="en-US" b="1" dirty="0" smtClean="0">
                    <a:latin typeface="Comic Sans MS" panose="030F0702030302020204" pitchFamily="66" charset="0"/>
                  </a:rPr>
                  <a:t>X</a:t>
                </a:r>
                <a:r>
                  <a:rPr lang="en-US" b="1" baseline="30000" dirty="0" smtClean="0">
                    <a:latin typeface="Comic Sans MS" panose="030F0702030302020204" pitchFamily="66" charset="0"/>
                  </a:rPr>
                  <a:t>2</a:t>
                </a:r>
                <a:r>
                  <a:rPr lang="en-US" b="1" dirty="0" smtClean="0">
                    <a:latin typeface="Comic Sans MS" panose="030F0702030302020204" pitchFamily="66" charset="0"/>
                  </a:rPr>
                  <a:t> = ∑</a:t>
                </a:r>
                <a14:m>
                  <m:oMath xmlns:m="http://schemas.openxmlformats.org/officeDocument/2006/math">
                    <m:f>
                      <m:fPr>
                        <m:ctrlPr>
                          <a:rPr lang="en-US" b="1" i="1" smtClean="0">
                            <a:latin typeface="Cambria Math" panose="02040503050406030204" pitchFamily="18" charset="0"/>
                          </a:rPr>
                        </m:ctrlPr>
                      </m:fPr>
                      <m:num>
                        <m:d>
                          <m:dPr>
                            <m:ctrlPr>
                              <a:rPr lang="en-US" b="1" i="1" smtClean="0">
                                <a:latin typeface="Cambria Math" panose="02040503050406030204" pitchFamily="18" charset="0"/>
                              </a:rPr>
                            </m:ctrlPr>
                          </m:dPr>
                          <m:e>
                            <m:r>
                              <a:rPr lang="en-US" b="1" i="1" smtClean="0">
                                <a:latin typeface="Cambria Math" panose="02040503050406030204" pitchFamily="18" charset="0"/>
                              </a:rPr>
                              <m:t>𝑶</m:t>
                            </m:r>
                            <m:r>
                              <a:rPr lang="en-US" b="1" i="1" smtClean="0">
                                <a:latin typeface="Cambria Math" panose="02040503050406030204" pitchFamily="18" charset="0"/>
                              </a:rPr>
                              <m:t> −</m:t>
                            </m:r>
                            <m:r>
                              <a:rPr lang="en-US" b="1" i="1" smtClean="0">
                                <a:latin typeface="Cambria Math" panose="02040503050406030204" pitchFamily="18" charset="0"/>
                              </a:rPr>
                              <m:t>𝑬</m:t>
                            </m:r>
                          </m:e>
                        </m:d>
                        <m:r>
                          <a:rPr lang="en-US" b="1" i="1" baseline="30000" smtClean="0">
                            <a:latin typeface="Cambria Math" panose="02040503050406030204" pitchFamily="18" charset="0"/>
                          </a:rPr>
                          <m:t>𝟐</m:t>
                        </m:r>
                      </m:num>
                      <m:den>
                        <m:r>
                          <a:rPr lang="en-US" b="1" i="1" smtClean="0">
                            <a:latin typeface="Cambria Math" panose="02040503050406030204" pitchFamily="18" charset="0"/>
                          </a:rPr>
                          <m:t>𝑬</m:t>
                        </m:r>
                      </m:den>
                    </m:f>
                  </m:oMath>
                </a14:m>
                <a:endParaRPr lang="en-US" b="1" dirty="0" smtClean="0">
                  <a:latin typeface="Comic Sans MS" panose="030F0702030302020204" pitchFamily="66" charset="0"/>
                </a:endParaRPr>
              </a:p>
              <a:p>
                <a:pPr marL="0" indent="0" algn="just">
                  <a:buNone/>
                </a:pPr>
                <a:r>
                  <a:rPr lang="en-US" dirty="0" smtClean="0">
                    <a:latin typeface="Comic Sans MS" panose="030F0702030302020204" pitchFamily="66" charset="0"/>
                  </a:rPr>
                  <a:t>(d) </a:t>
                </a:r>
                <a:r>
                  <a:rPr lang="en-US" b="1" dirty="0" smtClean="0">
                    <a:latin typeface="Comic Sans MS" panose="030F0702030302020204" pitchFamily="66" charset="0"/>
                  </a:rPr>
                  <a:t>Degrees of freedom</a:t>
                </a:r>
                <a:r>
                  <a:rPr lang="en-US" dirty="0" smtClean="0">
                    <a:latin typeface="Comic Sans MS" panose="030F0702030302020204" pitchFamily="66" charset="0"/>
                  </a:rPr>
                  <a:t> for </a:t>
                </a:r>
                <a:r>
                  <a:rPr lang="en-US" dirty="0" err="1" smtClean="0">
                    <a:latin typeface="Comic Sans MS" panose="030F0702030302020204" pitchFamily="66" charset="0"/>
                  </a:rPr>
                  <a:t>rxc</a:t>
                </a:r>
                <a:r>
                  <a:rPr lang="en-US" dirty="0" smtClean="0">
                    <a:latin typeface="Comic Sans MS" panose="030F0702030302020204" pitchFamily="66" charset="0"/>
                  </a:rPr>
                  <a:t> contingency </a:t>
                </a:r>
                <a:r>
                  <a:rPr lang="en-US" dirty="0">
                    <a:latin typeface="Comic Sans MS" panose="030F0702030302020204" pitchFamily="66" charset="0"/>
                  </a:rPr>
                  <a:t>table</a:t>
                </a:r>
                <a:r>
                  <a:rPr lang="en-US" dirty="0" smtClean="0">
                    <a:latin typeface="Comic Sans MS" panose="030F0702030302020204" pitchFamily="66" charset="0"/>
                  </a:rPr>
                  <a:t> = </a:t>
                </a:r>
                <a:r>
                  <a:rPr lang="en-US" b="1" dirty="0" smtClean="0">
                    <a:latin typeface="Comic Sans MS" panose="030F0702030302020204" pitchFamily="66" charset="0"/>
                  </a:rPr>
                  <a:t>(r-1)(c-1)</a:t>
                </a:r>
              </a:p>
              <a:p>
                <a:pPr marL="0" indent="0" algn="just">
                  <a:buNone/>
                </a:pPr>
                <a:r>
                  <a:rPr lang="en-US" dirty="0">
                    <a:latin typeface="Comic Sans MS" panose="030F0702030302020204" pitchFamily="66" charset="0"/>
                  </a:rPr>
                  <a:t>	</a:t>
                </a:r>
                <a:r>
                  <a:rPr lang="en-US" dirty="0" smtClean="0">
                    <a:latin typeface="Comic Sans MS" panose="030F0702030302020204" pitchFamily="66" charset="0"/>
                  </a:rPr>
                  <a:t>Where, r = number of rows &amp; c = number of columns</a:t>
                </a:r>
              </a:p>
              <a:p>
                <a:pPr marL="0" indent="0" algn="just">
                  <a:buNone/>
                </a:pPr>
                <a:r>
                  <a:rPr lang="en-US" dirty="0">
                    <a:latin typeface="Comic Sans MS" panose="030F0702030302020204" pitchFamily="66" charset="0"/>
                  </a:rPr>
                  <a:t>	</a:t>
                </a:r>
                <a:r>
                  <a:rPr lang="en-US" dirty="0" smtClean="0">
                    <a:latin typeface="Comic Sans MS" panose="030F0702030302020204" pitchFamily="66" charset="0"/>
                  </a:rPr>
                  <a:t>In </a:t>
                </a:r>
                <a:r>
                  <a:rPr lang="en-US" b="1" dirty="0" smtClean="0">
                    <a:latin typeface="Comic Sans MS" panose="030F0702030302020204" pitchFamily="66" charset="0"/>
                  </a:rPr>
                  <a:t>2 x 2 contingency table</a:t>
                </a:r>
                <a:r>
                  <a:rPr lang="en-US" dirty="0" smtClean="0">
                    <a:latin typeface="Comic Sans MS" panose="030F0702030302020204" pitchFamily="66" charset="0"/>
                  </a:rPr>
                  <a:t>, the </a:t>
                </a:r>
                <a:r>
                  <a:rPr lang="en-US" dirty="0" err="1" smtClean="0">
                    <a:latin typeface="Comic Sans MS" panose="030F0702030302020204" pitchFamily="66" charset="0"/>
                  </a:rPr>
                  <a:t>df</a:t>
                </a:r>
                <a:r>
                  <a:rPr lang="en-US" dirty="0" smtClean="0">
                    <a:latin typeface="Comic Sans MS" panose="030F0702030302020204" pitchFamily="66" charset="0"/>
                  </a:rPr>
                  <a:t> = (2-1)(2-1) = 1x1 =1</a:t>
                </a:r>
              </a:p>
              <a:p>
                <a:pPr marL="0" indent="0" algn="just">
                  <a:buNone/>
                </a:pPr>
                <a:r>
                  <a:rPr lang="en-US" dirty="0" smtClean="0">
                    <a:latin typeface="Comic Sans MS" panose="030F0702030302020204" pitchFamily="66" charset="0"/>
                  </a:rPr>
                  <a:t>(e) </a:t>
                </a:r>
                <a:r>
                  <a:rPr lang="en-US" b="1" dirty="0" smtClean="0">
                    <a:latin typeface="Comic Sans MS" panose="030F0702030302020204" pitchFamily="66" charset="0"/>
                  </a:rPr>
                  <a:t>Comparison and conclusion :</a:t>
                </a:r>
                <a:r>
                  <a:rPr lang="en-US" dirty="0" smtClean="0">
                    <a:latin typeface="Comic Sans MS" panose="030F0702030302020204" pitchFamily="66" charset="0"/>
                  </a:rPr>
                  <a:t> </a:t>
                </a:r>
                <a:r>
                  <a:rPr lang="en-US" dirty="0">
                    <a:latin typeface="Comic Sans MS" panose="030F0702030302020204" pitchFamily="66" charset="0"/>
                  </a:rPr>
                  <a:t>If calculated value of X</a:t>
                </a:r>
                <a:r>
                  <a:rPr lang="en-US" baseline="30000" dirty="0">
                    <a:latin typeface="Comic Sans MS" panose="030F0702030302020204" pitchFamily="66" charset="0"/>
                  </a:rPr>
                  <a:t>2</a:t>
                </a:r>
                <a:r>
                  <a:rPr lang="en-US" dirty="0">
                    <a:latin typeface="Comic Sans MS" panose="030F0702030302020204" pitchFamily="66" charset="0"/>
                  </a:rPr>
                  <a:t> is &gt; tabulated value for the corresponding degrees of freedom and level of significance there is significant difference between observed and expected frequency. Hence, null hypothesis may be rejected and alternate hypothesis may not be rejected.</a:t>
                </a:r>
                <a:endParaRPr lang="en-US" dirty="0" smtClean="0">
                  <a:latin typeface="Comic Sans MS" panose="030F0702030302020204" pitchFamily="66" charset="0"/>
                </a:endParaRPr>
              </a:p>
              <a:p>
                <a:pPr marL="0" indent="0" algn="just">
                  <a:buNone/>
                </a:pPr>
                <a:r>
                  <a:rPr lang="en-US" dirty="0" smtClean="0">
                    <a:latin typeface="Comic Sans MS" panose="030F0702030302020204" pitchFamily="66" charset="0"/>
                  </a:rPr>
                  <a:t>	</a:t>
                </a:r>
                <a:endParaRPr lang="en-US" dirty="0">
                  <a:latin typeface="Comic Sans MS" panose="030F0702030302020204"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36728" y="368490"/>
                <a:ext cx="11013743" cy="5808473"/>
              </a:xfrm>
              <a:blipFill rotWithShape="0">
                <a:blip r:embed="rId2"/>
                <a:stretch>
                  <a:fillRect l="-997" t="-2204" r="-1052"/>
                </a:stretch>
              </a:blipFill>
            </p:spPr>
            <p:txBody>
              <a:bodyPr/>
              <a:lstStyle/>
              <a:p>
                <a:r>
                  <a:rPr lang="en-US">
                    <a:noFill/>
                  </a:rPr>
                  <a:t> </a:t>
                </a:r>
              </a:p>
            </p:txBody>
          </p:sp>
        </mc:Fallback>
      </mc:AlternateContent>
    </p:spTree>
    <p:extLst>
      <p:ext uri="{BB962C8B-B14F-4D97-AF65-F5344CB8AC3E}">
        <p14:creationId xmlns:p14="http://schemas.microsoft.com/office/powerpoint/2010/main" val="2281928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4024"/>
            <a:ext cx="10515600" cy="5712939"/>
          </a:xfrm>
        </p:spPr>
        <p:txBody>
          <a:bodyPr/>
          <a:lstStyle/>
          <a:p>
            <a:pPr algn="just"/>
            <a:r>
              <a:rPr lang="en-US" dirty="0">
                <a:latin typeface="Comic Sans MS" panose="030F0702030302020204" pitchFamily="66" charset="0"/>
              </a:rPr>
              <a:t>If calculated value of X</a:t>
            </a:r>
            <a:r>
              <a:rPr lang="en-US" baseline="30000" dirty="0">
                <a:latin typeface="Comic Sans MS" panose="030F0702030302020204" pitchFamily="66" charset="0"/>
              </a:rPr>
              <a:t>2</a:t>
            </a:r>
            <a:r>
              <a:rPr lang="en-US" dirty="0">
                <a:latin typeface="Comic Sans MS" panose="030F0702030302020204" pitchFamily="66" charset="0"/>
              </a:rPr>
              <a:t> is &gt; tabulated value for the corresponding degrees of freedom and level of significance there is significant difference between observed and expected frequency. Hence, null hypothesis may be rejected and alternate hypothesis may not be rejected</a:t>
            </a:r>
            <a:r>
              <a:rPr lang="en-US" dirty="0" smtClean="0">
                <a:latin typeface="Comic Sans MS" panose="030F0702030302020204" pitchFamily="66" charset="0"/>
              </a:rPr>
              <a:t>.</a:t>
            </a:r>
          </a:p>
          <a:p>
            <a:pPr algn="just"/>
            <a:endParaRPr lang="en-US" dirty="0">
              <a:latin typeface="Comic Sans MS" panose="030F0702030302020204" pitchFamily="66" charset="0"/>
            </a:endParaRPr>
          </a:p>
          <a:p>
            <a:pPr algn="just"/>
            <a:r>
              <a:rPr lang="en-US" dirty="0">
                <a:latin typeface="Comic Sans MS" panose="030F0702030302020204" pitchFamily="66" charset="0"/>
              </a:rPr>
              <a:t>If calculated value of X</a:t>
            </a:r>
            <a:r>
              <a:rPr lang="en-US" baseline="30000" dirty="0">
                <a:latin typeface="Comic Sans MS" panose="030F0702030302020204" pitchFamily="66" charset="0"/>
              </a:rPr>
              <a:t>2</a:t>
            </a:r>
            <a:r>
              <a:rPr lang="en-US" dirty="0">
                <a:latin typeface="Comic Sans MS" panose="030F0702030302020204" pitchFamily="66" charset="0"/>
              </a:rPr>
              <a:t> is </a:t>
            </a:r>
            <a:r>
              <a:rPr lang="en-US" dirty="0" smtClean="0">
                <a:latin typeface="Comic Sans MS" panose="030F0702030302020204" pitchFamily="66" charset="0"/>
              </a:rPr>
              <a:t>&lt; </a:t>
            </a:r>
            <a:r>
              <a:rPr lang="en-US" dirty="0">
                <a:latin typeface="Comic Sans MS" panose="030F0702030302020204" pitchFamily="66" charset="0"/>
              </a:rPr>
              <a:t>tabulated value for the corresponding degrees of freedom and level of significance there is </a:t>
            </a:r>
            <a:r>
              <a:rPr lang="en-US" dirty="0" smtClean="0">
                <a:latin typeface="Comic Sans MS" panose="030F0702030302020204" pitchFamily="66" charset="0"/>
              </a:rPr>
              <a:t>no significant </a:t>
            </a:r>
            <a:r>
              <a:rPr lang="en-US" dirty="0">
                <a:latin typeface="Comic Sans MS" panose="030F0702030302020204" pitchFamily="66" charset="0"/>
              </a:rPr>
              <a:t>difference between observed and expected frequency. Hence, null hypothesis may be </a:t>
            </a:r>
            <a:r>
              <a:rPr lang="en-US" dirty="0" smtClean="0">
                <a:latin typeface="Comic Sans MS" panose="030F0702030302020204" pitchFamily="66" charset="0"/>
              </a:rPr>
              <a:t>accepted </a:t>
            </a:r>
            <a:r>
              <a:rPr lang="en-US" dirty="0">
                <a:latin typeface="Comic Sans MS" panose="030F0702030302020204" pitchFamily="66" charset="0"/>
              </a:rPr>
              <a:t>and alternate hypothesis </a:t>
            </a:r>
            <a:r>
              <a:rPr lang="en-US" dirty="0" smtClean="0">
                <a:latin typeface="Comic Sans MS" panose="030F0702030302020204" pitchFamily="66" charset="0"/>
              </a:rPr>
              <a:t>may </a:t>
            </a:r>
            <a:r>
              <a:rPr lang="en-US" dirty="0">
                <a:latin typeface="Comic Sans MS" panose="030F0702030302020204" pitchFamily="66" charset="0"/>
              </a:rPr>
              <a:t>be rejected.</a:t>
            </a:r>
          </a:p>
        </p:txBody>
      </p:sp>
    </p:spTree>
    <p:extLst>
      <p:ext uri="{BB962C8B-B14F-4D97-AF65-F5344CB8AC3E}">
        <p14:creationId xmlns:p14="http://schemas.microsoft.com/office/powerpoint/2010/main" val="1342203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3081"/>
            <a:ext cx="10515600" cy="5753882"/>
          </a:xfrm>
        </p:spPr>
        <p:txBody>
          <a:bodyPr/>
          <a:lstStyle/>
          <a:p>
            <a:pPr marL="0" indent="0" algn="just">
              <a:buNone/>
            </a:pPr>
            <a:r>
              <a:rPr lang="en-US" b="1" dirty="0" smtClean="0">
                <a:latin typeface="Comic Sans MS" panose="030F0702030302020204" pitchFamily="66" charset="0"/>
              </a:rPr>
              <a:t>Problem 1.</a:t>
            </a:r>
            <a:r>
              <a:rPr lang="en-US" dirty="0" smtClean="0">
                <a:latin typeface="Comic Sans MS" panose="030F0702030302020204" pitchFamily="66" charset="0"/>
              </a:rPr>
              <a:t> Out of two groups each with 15 animals, one group was vaccinated against a particular disease. 13 animals of vaccinated group and 7 animals of non-vaccinated group could survive after the vaccination. Test whether the vaccine was effective or not.</a:t>
            </a:r>
          </a:p>
          <a:p>
            <a:pPr marL="0" indent="0" algn="just">
              <a:buNone/>
            </a:pPr>
            <a:r>
              <a:rPr lang="en-US" b="1" dirty="0" smtClean="0">
                <a:latin typeface="Comic Sans MS" panose="030F0702030302020204" pitchFamily="66" charset="0"/>
              </a:rPr>
              <a:t>Answer:</a:t>
            </a:r>
          </a:p>
          <a:p>
            <a:pPr marL="571500" indent="-571500" algn="just">
              <a:buAutoNum type="romanLcParenBoth"/>
            </a:pPr>
            <a:r>
              <a:rPr lang="en-US" dirty="0" smtClean="0">
                <a:latin typeface="Comic Sans MS" panose="030F0702030302020204" pitchFamily="66" charset="0"/>
              </a:rPr>
              <a:t>Formation of hypothesis:</a:t>
            </a:r>
          </a:p>
          <a:p>
            <a:pPr marL="0" indent="0" algn="just">
              <a:buNone/>
            </a:pPr>
            <a:r>
              <a:rPr lang="en-US" dirty="0">
                <a:latin typeface="Comic Sans MS" panose="030F0702030302020204" pitchFamily="66" charset="0"/>
              </a:rPr>
              <a:t>	</a:t>
            </a:r>
            <a:r>
              <a:rPr lang="en-US" dirty="0" smtClean="0">
                <a:latin typeface="Comic Sans MS" panose="030F0702030302020204" pitchFamily="66" charset="0"/>
              </a:rPr>
              <a:t>H</a:t>
            </a:r>
            <a:r>
              <a:rPr lang="en-US" baseline="-25000" dirty="0" smtClean="0">
                <a:latin typeface="Comic Sans MS" panose="030F0702030302020204" pitchFamily="66" charset="0"/>
              </a:rPr>
              <a:t>O</a:t>
            </a:r>
            <a:r>
              <a:rPr lang="en-US" dirty="0" smtClean="0">
                <a:latin typeface="Comic Sans MS" panose="030F0702030302020204" pitchFamily="66" charset="0"/>
              </a:rPr>
              <a:t>: Vaccination is independent of the incidence of disease or vaccine has no effect on the disease or vaccine is not effective.</a:t>
            </a:r>
          </a:p>
          <a:p>
            <a:pPr marL="0" indent="0" algn="just">
              <a:buNone/>
            </a:pPr>
            <a:r>
              <a:rPr lang="en-US" dirty="0">
                <a:latin typeface="Comic Sans MS" panose="030F0702030302020204" pitchFamily="66" charset="0"/>
              </a:rPr>
              <a:t>	</a:t>
            </a:r>
            <a:r>
              <a:rPr lang="en-US" dirty="0" smtClean="0">
                <a:latin typeface="Comic Sans MS" panose="030F0702030302020204" pitchFamily="66" charset="0"/>
              </a:rPr>
              <a:t>H</a:t>
            </a:r>
            <a:r>
              <a:rPr lang="en-US" baseline="-25000" dirty="0" smtClean="0">
                <a:latin typeface="Comic Sans MS" panose="030F0702030302020204" pitchFamily="66" charset="0"/>
              </a:rPr>
              <a:t>A</a:t>
            </a:r>
            <a:r>
              <a:rPr lang="en-US" dirty="0" smtClean="0">
                <a:latin typeface="Comic Sans MS" panose="030F0702030302020204" pitchFamily="66" charset="0"/>
              </a:rPr>
              <a:t>: Vaccination is not independent of the incidence of the disease or vaccine may be effective against the disease.</a:t>
            </a:r>
          </a:p>
        </p:txBody>
      </p:sp>
    </p:spTree>
    <p:extLst>
      <p:ext uri="{BB962C8B-B14F-4D97-AF65-F5344CB8AC3E}">
        <p14:creationId xmlns:p14="http://schemas.microsoft.com/office/powerpoint/2010/main" val="3711701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8490"/>
            <a:ext cx="10515600" cy="5808473"/>
          </a:xfrm>
        </p:spPr>
        <p:txBody>
          <a:bodyPr/>
          <a:lstStyle/>
          <a:p>
            <a:pPr marL="0" indent="0">
              <a:buNone/>
            </a:pPr>
            <a:r>
              <a:rPr lang="en-US" dirty="0" smtClean="0">
                <a:latin typeface="Comic Sans MS" panose="030F0702030302020204" pitchFamily="66" charset="0"/>
              </a:rPr>
              <a:t>(ii) Presentation of data in 2x2 contingency table:</a:t>
            </a:r>
          </a:p>
          <a:p>
            <a:pPr marL="0" indent="0">
              <a:buNone/>
            </a:pPr>
            <a:endParaRPr lang="en-US" dirty="0">
              <a:latin typeface="Comic Sans MS" panose="030F0702030302020204" pitchFamily="66" charset="0"/>
            </a:endParaRPr>
          </a:p>
          <a:p>
            <a:pPr marL="0" indent="0">
              <a:buNone/>
            </a:pPr>
            <a:endParaRPr lang="en-US" dirty="0" smtClean="0">
              <a:latin typeface="Comic Sans MS" panose="030F0702030302020204" pitchFamily="66" charset="0"/>
            </a:endParaRPr>
          </a:p>
          <a:p>
            <a:pPr marL="0" indent="0">
              <a:buNone/>
            </a:pPr>
            <a:endParaRPr lang="en-US" dirty="0">
              <a:latin typeface="Comic Sans MS" panose="030F0702030302020204" pitchFamily="66" charset="0"/>
            </a:endParaRPr>
          </a:p>
          <a:p>
            <a:pPr marL="0" indent="0">
              <a:buNone/>
            </a:pPr>
            <a:endParaRPr lang="en-US" dirty="0" smtClean="0">
              <a:latin typeface="Comic Sans MS" panose="030F0702030302020204" pitchFamily="66" charset="0"/>
            </a:endParaRPr>
          </a:p>
          <a:p>
            <a:pPr marL="0" indent="0">
              <a:buNone/>
            </a:pPr>
            <a:endParaRPr lang="en-US" dirty="0">
              <a:latin typeface="Comic Sans MS" panose="030F0702030302020204" pitchFamily="66" charset="0"/>
            </a:endParaRPr>
          </a:p>
          <a:p>
            <a:pPr marL="0" indent="0">
              <a:buNone/>
            </a:pPr>
            <a:r>
              <a:rPr lang="en-US" dirty="0" smtClean="0">
                <a:latin typeface="Comic Sans MS" panose="030F0702030302020204" pitchFamily="66" charset="0"/>
              </a:rPr>
              <a:t>(iii) Calculation of expected frequency in each cell:</a:t>
            </a:r>
          </a:p>
          <a:p>
            <a:pPr marL="0" indent="0">
              <a:buNone/>
            </a:pPr>
            <a:r>
              <a:rPr lang="en-US" dirty="0" smtClean="0">
                <a:latin typeface="Comic Sans MS" panose="030F0702030302020204" pitchFamily="66" charset="0"/>
              </a:rPr>
              <a:t>       Expected frequency in A1B1 = 20x15/30 = 10</a:t>
            </a:r>
          </a:p>
          <a:p>
            <a:pPr marL="0" indent="0">
              <a:buNone/>
            </a:pPr>
            <a:r>
              <a:rPr lang="en-US" dirty="0">
                <a:latin typeface="Comic Sans MS" panose="030F0702030302020204" pitchFamily="66" charset="0"/>
              </a:rPr>
              <a:t>	</a:t>
            </a:r>
            <a:r>
              <a:rPr lang="en-US" dirty="0" smtClean="0">
                <a:latin typeface="Comic Sans MS" panose="030F0702030302020204" pitchFamily="66" charset="0"/>
              </a:rPr>
              <a:t>				A2B1 = 20x15/30 = 10</a:t>
            </a:r>
          </a:p>
          <a:p>
            <a:pPr marL="0" indent="0">
              <a:buNone/>
            </a:pPr>
            <a:r>
              <a:rPr lang="en-US" dirty="0">
                <a:latin typeface="Comic Sans MS" panose="030F0702030302020204" pitchFamily="66" charset="0"/>
              </a:rPr>
              <a:t>	</a:t>
            </a:r>
            <a:r>
              <a:rPr lang="en-US" dirty="0" smtClean="0">
                <a:latin typeface="Comic Sans MS" panose="030F0702030302020204" pitchFamily="66" charset="0"/>
              </a:rPr>
              <a:t>				A1B2 = 15x10/30 = 5</a:t>
            </a:r>
          </a:p>
          <a:p>
            <a:pPr marL="0" indent="0">
              <a:buNone/>
            </a:pPr>
            <a:r>
              <a:rPr lang="en-US" dirty="0">
                <a:latin typeface="Comic Sans MS" panose="030F0702030302020204" pitchFamily="66" charset="0"/>
              </a:rPr>
              <a:t>	</a:t>
            </a:r>
            <a:r>
              <a:rPr lang="en-US" dirty="0" smtClean="0">
                <a:latin typeface="Comic Sans MS" panose="030F0702030302020204" pitchFamily="66" charset="0"/>
              </a:rPr>
              <a:t>				A2B2 = 15x10/30 = 5</a:t>
            </a:r>
            <a:r>
              <a:rPr lang="en-US" dirty="0">
                <a:latin typeface="Comic Sans MS" panose="030F0702030302020204" pitchFamily="66" charset="0"/>
              </a:rPr>
              <a:t>	</a:t>
            </a:r>
            <a:endParaRPr lang="en-US" dirty="0" smtClean="0">
              <a:latin typeface="Comic Sans MS" panose="030F0702030302020204" pitchFamily="66" charset="0"/>
            </a:endParaRPr>
          </a:p>
          <a:p>
            <a:pPr marL="0" indent="0">
              <a:buNone/>
            </a:pPr>
            <a:endParaRPr lang="en-US"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674170285"/>
              </p:ext>
            </p:extLst>
          </p:nvPr>
        </p:nvGraphicFramePr>
        <p:xfrm>
          <a:off x="2045648" y="1170042"/>
          <a:ext cx="8667845" cy="2123440"/>
        </p:xfrm>
        <a:graphic>
          <a:graphicData uri="http://schemas.openxmlformats.org/drawingml/2006/table">
            <a:tbl>
              <a:tblPr firstRow="1" bandRow="1">
                <a:tableStyleId>{5C22544A-7EE6-4342-B048-85BDC9FD1C3A}</a:tableStyleId>
              </a:tblPr>
              <a:tblGrid>
                <a:gridCol w="1733569"/>
                <a:gridCol w="1733569"/>
                <a:gridCol w="1733569"/>
                <a:gridCol w="1733569"/>
                <a:gridCol w="1733569"/>
              </a:tblGrid>
              <a:tr h="370840">
                <a:tc>
                  <a:txBody>
                    <a:bodyPr/>
                    <a:lstStyle/>
                    <a:p>
                      <a:pPr algn="ctr"/>
                      <a:endParaRPr lang="en-US" b="1" dirty="0"/>
                    </a:p>
                  </a:txBody>
                  <a:tcPr/>
                </a:tc>
                <a:tc>
                  <a:txBody>
                    <a:bodyPr/>
                    <a:lstStyle/>
                    <a:p>
                      <a:pPr algn="ctr"/>
                      <a:endParaRPr lang="en-US" b="1"/>
                    </a:p>
                  </a:txBody>
                  <a:tcPr/>
                </a:tc>
                <a:tc gridSpan="2">
                  <a:txBody>
                    <a:bodyPr/>
                    <a:lstStyle/>
                    <a:p>
                      <a:pPr algn="ctr"/>
                      <a:r>
                        <a:rPr lang="en-US" b="1" dirty="0" smtClean="0"/>
                        <a:t>Factor 1: vaccination</a:t>
                      </a:r>
                      <a:endParaRPr lang="en-US" b="1" dirty="0"/>
                    </a:p>
                  </a:txBody>
                  <a:tcPr/>
                </a:tc>
                <a:tc hMerge="1">
                  <a:txBody>
                    <a:bodyPr/>
                    <a:lstStyle/>
                    <a:p>
                      <a:pPr algn="ctr"/>
                      <a:endParaRPr lang="en-US" b="1" dirty="0"/>
                    </a:p>
                  </a:txBody>
                  <a:tcPr/>
                </a:tc>
                <a:tc>
                  <a:txBody>
                    <a:bodyPr/>
                    <a:lstStyle/>
                    <a:p>
                      <a:pPr algn="ctr"/>
                      <a:endParaRPr lang="en-US" b="1"/>
                    </a:p>
                  </a:txBody>
                  <a:tcPr/>
                </a:tc>
              </a:tr>
              <a:tr h="370840">
                <a:tc>
                  <a:txBody>
                    <a:bodyPr/>
                    <a:lstStyle/>
                    <a:p>
                      <a:pPr algn="ctr"/>
                      <a:endParaRPr lang="en-US" b="1" dirty="0"/>
                    </a:p>
                  </a:txBody>
                  <a:tcPr/>
                </a:tc>
                <a:tc>
                  <a:txBody>
                    <a:bodyPr/>
                    <a:lstStyle/>
                    <a:p>
                      <a:pPr algn="ctr"/>
                      <a:endParaRPr lang="en-US" b="1"/>
                    </a:p>
                  </a:txBody>
                  <a:tcPr/>
                </a:tc>
                <a:tc>
                  <a:txBody>
                    <a:bodyPr/>
                    <a:lstStyle/>
                    <a:p>
                      <a:pPr algn="ctr"/>
                      <a:r>
                        <a:rPr lang="en-US" b="1" dirty="0" smtClean="0"/>
                        <a:t>Vaccinated group (A1)</a:t>
                      </a:r>
                      <a:endParaRPr lang="en-US" b="1" dirty="0"/>
                    </a:p>
                  </a:txBody>
                  <a:tcPr/>
                </a:tc>
                <a:tc>
                  <a:txBody>
                    <a:bodyPr/>
                    <a:lstStyle/>
                    <a:p>
                      <a:pPr algn="ctr"/>
                      <a:r>
                        <a:rPr lang="en-US" b="1" dirty="0" smtClean="0"/>
                        <a:t>Non-vaccinated group (A2)</a:t>
                      </a:r>
                      <a:endParaRPr lang="en-US" b="1" dirty="0"/>
                    </a:p>
                  </a:txBody>
                  <a:tcPr/>
                </a:tc>
                <a:tc>
                  <a:txBody>
                    <a:bodyPr/>
                    <a:lstStyle/>
                    <a:p>
                      <a:pPr algn="ctr"/>
                      <a:r>
                        <a:rPr lang="en-US" b="1" dirty="0" smtClean="0"/>
                        <a:t>Total</a:t>
                      </a:r>
                      <a:endParaRPr lang="en-US" b="1" dirty="0"/>
                    </a:p>
                  </a:txBody>
                  <a:tcPr/>
                </a:tc>
              </a:tr>
              <a:tr h="370840">
                <a:tc rowSpan="2">
                  <a:txBody>
                    <a:bodyPr/>
                    <a:lstStyle/>
                    <a:p>
                      <a:pPr algn="ctr"/>
                      <a:r>
                        <a:rPr lang="en-US" b="1" dirty="0" smtClean="0"/>
                        <a:t>Factor 2</a:t>
                      </a:r>
                      <a:endParaRPr lang="en-US" b="1" dirty="0"/>
                    </a:p>
                  </a:txBody>
                  <a:tcPr/>
                </a:tc>
                <a:tc>
                  <a:txBody>
                    <a:bodyPr/>
                    <a:lstStyle/>
                    <a:p>
                      <a:pPr algn="ctr"/>
                      <a:r>
                        <a:rPr lang="en-US" b="1" dirty="0" smtClean="0"/>
                        <a:t>Survived (B1)</a:t>
                      </a:r>
                      <a:endParaRPr lang="en-US" b="1" dirty="0"/>
                    </a:p>
                  </a:txBody>
                  <a:tcPr/>
                </a:tc>
                <a:tc>
                  <a:txBody>
                    <a:bodyPr/>
                    <a:lstStyle/>
                    <a:p>
                      <a:pPr algn="ctr"/>
                      <a:r>
                        <a:rPr lang="en-US" b="1" dirty="0" smtClean="0"/>
                        <a:t>13</a:t>
                      </a:r>
                      <a:endParaRPr lang="en-US" b="1" dirty="0"/>
                    </a:p>
                  </a:txBody>
                  <a:tcPr/>
                </a:tc>
                <a:tc>
                  <a:txBody>
                    <a:bodyPr/>
                    <a:lstStyle/>
                    <a:p>
                      <a:pPr algn="ctr"/>
                      <a:r>
                        <a:rPr lang="en-US" b="1" dirty="0" smtClean="0"/>
                        <a:t>7</a:t>
                      </a:r>
                      <a:endParaRPr lang="en-US" b="1" dirty="0"/>
                    </a:p>
                  </a:txBody>
                  <a:tcPr/>
                </a:tc>
                <a:tc>
                  <a:txBody>
                    <a:bodyPr/>
                    <a:lstStyle/>
                    <a:p>
                      <a:pPr algn="ctr"/>
                      <a:r>
                        <a:rPr lang="en-US" b="1" dirty="0" smtClean="0"/>
                        <a:t>20</a:t>
                      </a:r>
                      <a:endParaRPr lang="en-US" b="1" dirty="0"/>
                    </a:p>
                  </a:txBody>
                  <a:tcPr/>
                </a:tc>
              </a:tr>
              <a:tr h="370840">
                <a:tc vMerge="1">
                  <a:txBody>
                    <a:bodyPr/>
                    <a:lstStyle/>
                    <a:p>
                      <a:pPr algn="ctr"/>
                      <a:endParaRPr lang="en-US" b="1" dirty="0"/>
                    </a:p>
                  </a:txBody>
                  <a:tcPr/>
                </a:tc>
                <a:tc>
                  <a:txBody>
                    <a:bodyPr/>
                    <a:lstStyle/>
                    <a:p>
                      <a:pPr algn="ctr"/>
                      <a:r>
                        <a:rPr lang="en-US" b="1" dirty="0" smtClean="0"/>
                        <a:t>Died (B2)</a:t>
                      </a:r>
                      <a:endParaRPr lang="en-US" b="1" dirty="0"/>
                    </a:p>
                  </a:txBody>
                  <a:tcPr/>
                </a:tc>
                <a:tc>
                  <a:txBody>
                    <a:bodyPr/>
                    <a:lstStyle/>
                    <a:p>
                      <a:pPr algn="ctr"/>
                      <a:r>
                        <a:rPr lang="en-US" b="1" dirty="0" smtClean="0"/>
                        <a:t>2</a:t>
                      </a:r>
                      <a:endParaRPr lang="en-US" b="1" dirty="0"/>
                    </a:p>
                  </a:txBody>
                  <a:tcPr/>
                </a:tc>
                <a:tc>
                  <a:txBody>
                    <a:bodyPr/>
                    <a:lstStyle/>
                    <a:p>
                      <a:pPr algn="ctr"/>
                      <a:r>
                        <a:rPr lang="en-US" b="1" dirty="0" smtClean="0"/>
                        <a:t>8</a:t>
                      </a:r>
                      <a:endParaRPr lang="en-US" b="1" dirty="0"/>
                    </a:p>
                  </a:txBody>
                  <a:tcPr/>
                </a:tc>
                <a:tc>
                  <a:txBody>
                    <a:bodyPr/>
                    <a:lstStyle/>
                    <a:p>
                      <a:pPr algn="ctr"/>
                      <a:r>
                        <a:rPr lang="en-US" b="1" dirty="0" smtClean="0"/>
                        <a:t>10</a:t>
                      </a:r>
                      <a:endParaRPr lang="en-US" b="1" dirty="0"/>
                    </a:p>
                  </a:txBody>
                  <a:tcPr/>
                </a:tc>
              </a:tr>
              <a:tr h="370840">
                <a:tc>
                  <a:txBody>
                    <a:bodyPr/>
                    <a:lstStyle/>
                    <a:p>
                      <a:pPr algn="ctr"/>
                      <a:r>
                        <a:rPr lang="en-US" b="1" dirty="0" smtClean="0"/>
                        <a:t>Total</a:t>
                      </a:r>
                      <a:endParaRPr lang="en-US" b="1" dirty="0"/>
                    </a:p>
                  </a:txBody>
                  <a:tcPr/>
                </a:tc>
                <a:tc>
                  <a:txBody>
                    <a:bodyPr/>
                    <a:lstStyle/>
                    <a:p>
                      <a:pPr algn="ctr"/>
                      <a:endParaRPr lang="en-US" b="1" dirty="0"/>
                    </a:p>
                  </a:txBody>
                  <a:tcPr/>
                </a:tc>
                <a:tc>
                  <a:txBody>
                    <a:bodyPr/>
                    <a:lstStyle/>
                    <a:p>
                      <a:pPr algn="ctr"/>
                      <a:r>
                        <a:rPr lang="en-US" b="1" dirty="0" smtClean="0"/>
                        <a:t>15</a:t>
                      </a:r>
                      <a:endParaRPr lang="en-US" b="1" dirty="0"/>
                    </a:p>
                  </a:txBody>
                  <a:tcPr/>
                </a:tc>
                <a:tc>
                  <a:txBody>
                    <a:bodyPr/>
                    <a:lstStyle/>
                    <a:p>
                      <a:pPr algn="ctr"/>
                      <a:r>
                        <a:rPr lang="en-US" b="1" dirty="0" smtClean="0"/>
                        <a:t>15</a:t>
                      </a:r>
                      <a:endParaRPr lang="en-US" b="1" dirty="0"/>
                    </a:p>
                  </a:txBody>
                  <a:tcPr/>
                </a:tc>
                <a:tc>
                  <a:txBody>
                    <a:bodyPr/>
                    <a:lstStyle/>
                    <a:p>
                      <a:pPr algn="ctr"/>
                      <a:r>
                        <a:rPr lang="en-US" b="1" dirty="0" smtClean="0"/>
                        <a:t>30</a:t>
                      </a:r>
                      <a:endParaRPr lang="en-US" b="1" dirty="0"/>
                    </a:p>
                  </a:txBody>
                  <a:tcPr/>
                </a:tc>
              </a:tr>
            </a:tbl>
          </a:graphicData>
        </a:graphic>
      </p:graphicFrame>
    </p:spTree>
    <p:extLst>
      <p:ext uri="{BB962C8B-B14F-4D97-AF65-F5344CB8AC3E}">
        <p14:creationId xmlns:p14="http://schemas.microsoft.com/office/powerpoint/2010/main" val="4005726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423081"/>
                <a:ext cx="10515600" cy="5753882"/>
              </a:xfrm>
            </p:spPr>
            <p:txBody>
              <a:bodyPr>
                <a:normAutofit lnSpcReduction="10000"/>
              </a:bodyPr>
              <a:lstStyle/>
              <a:p>
                <a:pPr marL="0" indent="0">
                  <a:buNone/>
                </a:pPr>
                <a:r>
                  <a:rPr lang="en-US" dirty="0" smtClean="0">
                    <a:latin typeface="Comic Sans MS" panose="030F0702030302020204" pitchFamily="66" charset="0"/>
                  </a:rPr>
                  <a:t>(iv) Calculation of X</a:t>
                </a:r>
                <a:r>
                  <a:rPr lang="en-US" baseline="30000" dirty="0" smtClean="0">
                    <a:latin typeface="Comic Sans MS" panose="030F0702030302020204" pitchFamily="66" charset="0"/>
                  </a:rPr>
                  <a:t>2</a:t>
                </a:r>
                <a:r>
                  <a:rPr lang="en-US" dirty="0" smtClean="0">
                    <a:latin typeface="Comic Sans MS" panose="030F0702030302020204" pitchFamily="66" charset="0"/>
                  </a:rPr>
                  <a:t>for1df = </a:t>
                </a:r>
                <a14:m>
                  <m:oMath xmlns:m="http://schemas.openxmlformats.org/officeDocument/2006/math">
                    <m:f>
                      <m:fPr>
                        <m:ctrlPr>
                          <a:rPr lang="en-US" i="1" smtClean="0">
                            <a:latin typeface="Cambria Math" panose="02040503050406030204" pitchFamily="18" charset="0"/>
                          </a:rPr>
                        </m:ctrlPr>
                      </m:fPr>
                      <m:num>
                        <m:d>
                          <m:dPr>
                            <m:ctrlPr>
                              <a:rPr lang="en-US" b="0" i="1" smtClean="0">
                                <a:latin typeface="Cambria Math" panose="02040503050406030204" pitchFamily="18" charset="0"/>
                              </a:rPr>
                            </m:ctrlPr>
                          </m:dPr>
                          <m:e>
                            <m:r>
                              <a:rPr lang="en-US" b="0" i="1" smtClean="0">
                                <a:latin typeface="Cambria Math" panose="02040503050406030204" pitchFamily="18" charset="0"/>
                              </a:rPr>
                              <m:t>13−10</m:t>
                            </m:r>
                          </m:e>
                        </m:d>
                        <m:r>
                          <a:rPr lang="en-US" b="0" i="1" smtClean="0">
                            <a:latin typeface="Cambria Math" panose="02040503050406030204" pitchFamily="18" charset="0"/>
                          </a:rPr>
                          <m:t>2</m:t>
                        </m:r>
                      </m:num>
                      <m:den>
                        <m:r>
                          <a:rPr lang="en-US" b="0" i="1" smtClean="0">
                            <a:latin typeface="Cambria Math" panose="02040503050406030204" pitchFamily="18" charset="0"/>
                          </a:rPr>
                          <m:t>10</m:t>
                        </m:r>
                      </m:den>
                    </m:f>
                  </m:oMath>
                </a14:m>
                <a:r>
                  <a:rPr lang="en-US" dirty="0" smtClean="0">
                    <a:latin typeface="Comic Sans MS" panose="030F0702030302020204" pitchFamily="66" charset="0"/>
                  </a:rPr>
                  <a:t> + </a:t>
                </a:r>
                <a14:m>
                  <m:oMath xmlns:m="http://schemas.openxmlformats.org/officeDocument/2006/math">
                    <m:f>
                      <m:fPr>
                        <m:ctrlPr>
                          <a:rPr lang="en-US" i="1" smtClean="0">
                            <a:latin typeface="Cambria Math" panose="02040503050406030204" pitchFamily="18" charset="0"/>
                          </a:rPr>
                        </m:ctrlPr>
                      </m:fPr>
                      <m:num>
                        <m:d>
                          <m:dPr>
                            <m:ctrlPr>
                              <a:rPr lang="en-US" b="0" i="1" smtClean="0">
                                <a:latin typeface="Cambria Math" panose="02040503050406030204" pitchFamily="18" charset="0"/>
                              </a:rPr>
                            </m:ctrlPr>
                          </m:dPr>
                          <m:e>
                            <m:r>
                              <a:rPr lang="en-US" b="0" i="1" smtClean="0">
                                <a:latin typeface="Cambria Math" panose="02040503050406030204" pitchFamily="18" charset="0"/>
                              </a:rPr>
                              <m:t>7−10</m:t>
                            </m:r>
                          </m:e>
                        </m:d>
                        <m:r>
                          <a:rPr lang="en-US" b="0" i="1" smtClean="0">
                            <a:latin typeface="Cambria Math" panose="02040503050406030204" pitchFamily="18" charset="0"/>
                          </a:rPr>
                          <m:t>2</m:t>
                        </m:r>
                      </m:num>
                      <m:den>
                        <m:r>
                          <a:rPr lang="en-US" b="0" i="1" smtClean="0">
                            <a:latin typeface="Cambria Math" panose="02040503050406030204" pitchFamily="18" charset="0"/>
                          </a:rPr>
                          <m:t>10</m:t>
                        </m:r>
                      </m:den>
                    </m:f>
                  </m:oMath>
                </a14:m>
                <a:r>
                  <a:rPr lang="en-US" dirty="0" smtClean="0">
                    <a:latin typeface="Comic Sans MS" panose="030F0702030302020204" pitchFamily="66" charset="0"/>
                  </a:rPr>
                  <a:t> + </a:t>
                </a:r>
                <a14:m>
                  <m:oMath xmlns:m="http://schemas.openxmlformats.org/officeDocument/2006/math">
                    <m:f>
                      <m:fPr>
                        <m:ctrlPr>
                          <a:rPr lang="en-US" i="1" smtClean="0">
                            <a:latin typeface="Cambria Math" panose="02040503050406030204" pitchFamily="18" charset="0"/>
                          </a:rPr>
                        </m:ctrlPr>
                      </m:fPr>
                      <m:num>
                        <m:d>
                          <m:dPr>
                            <m:ctrlPr>
                              <a:rPr lang="en-US" b="0" i="1" smtClean="0">
                                <a:latin typeface="Cambria Math" panose="02040503050406030204" pitchFamily="18" charset="0"/>
                              </a:rPr>
                            </m:ctrlPr>
                          </m:dPr>
                          <m:e>
                            <m:r>
                              <a:rPr lang="en-US" b="0" i="1" smtClean="0">
                                <a:latin typeface="Cambria Math" panose="02040503050406030204" pitchFamily="18" charset="0"/>
                              </a:rPr>
                              <m:t>2−5</m:t>
                            </m:r>
                          </m:e>
                        </m:d>
                        <m:r>
                          <a:rPr lang="en-US" b="0" i="1" smtClean="0">
                            <a:latin typeface="Cambria Math" panose="02040503050406030204" pitchFamily="18" charset="0"/>
                          </a:rPr>
                          <m:t>2</m:t>
                        </m:r>
                      </m:num>
                      <m:den>
                        <m:r>
                          <a:rPr lang="en-US" b="0" i="1" smtClean="0">
                            <a:latin typeface="Cambria Math" panose="02040503050406030204" pitchFamily="18" charset="0"/>
                          </a:rPr>
                          <m:t>5</m:t>
                        </m:r>
                      </m:den>
                    </m:f>
                  </m:oMath>
                </a14:m>
                <a:r>
                  <a:rPr lang="en-US" dirty="0" smtClean="0">
                    <a:latin typeface="Comic Sans MS" panose="030F0702030302020204" pitchFamily="66" charset="0"/>
                  </a:rPr>
                  <a:t> + </a:t>
                </a:r>
                <a14:m>
                  <m:oMath xmlns:m="http://schemas.openxmlformats.org/officeDocument/2006/math">
                    <m:f>
                      <m:fPr>
                        <m:ctrlPr>
                          <a:rPr lang="en-US" i="1" smtClean="0">
                            <a:latin typeface="Cambria Math" panose="02040503050406030204" pitchFamily="18" charset="0"/>
                          </a:rPr>
                        </m:ctrlPr>
                      </m:fPr>
                      <m:num>
                        <m:d>
                          <m:dPr>
                            <m:ctrlPr>
                              <a:rPr lang="en-US" b="0" i="1" smtClean="0">
                                <a:latin typeface="Cambria Math" panose="02040503050406030204" pitchFamily="18" charset="0"/>
                              </a:rPr>
                            </m:ctrlPr>
                          </m:dPr>
                          <m:e>
                            <m:r>
                              <a:rPr lang="en-US" b="0" i="1" smtClean="0">
                                <a:latin typeface="Cambria Math" panose="02040503050406030204" pitchFamily="18" charset="0"/>
                              </a:rPr>
                              <m:t>8−5</m:t>
                            </m:r>
                          </m:e>
                        </m:d>
                        <m:r>
                          <a:rPr lang="en-US" b="0" i="1" smtClean="0">
                            <a:latin typeface="Cambria Math" panose="02040503050406030204" pitchFamily="18" charset="0"/>
                          </a:rPr>
                          <m:t>2</m:t>
                        </m:r>
                      </m:num>
                      <m:den>
                        <m:r>
                          <a:rPr lang="en-US" b="0" i="1" smtClean="0">
                            <a:latin typeface="Cambria Math" panose="02040503050406030204" pitchFamily="18" charset="0"/>
                          </a:rPr>
                          <m:t>5</m:t>
                        </m:r>
                      </m:den>
                    </m:f>
                  </m:oMath>
                </a14:m>
                <a:endParaRPr lang="en-US" dirty="0" smtClean="0">
                  <a:latin typeface="Comic Sans MS" panose="030F0702030302020204" pitchFamily="66" charset="0"/>
                </a:endParaRPr>
              </a:p>
              <a:p>
                <a:pPr marL="0" indent="0">
                  <a:buNone/>
                </a:pPr>
                <a:r>
                  <a:rPr lang="en-US" dirty="0">
                    <a:latin typeface="Comic Sans MS" panose="030F0702030302020204" pitchFamily="66" charset="0"/>
                  </a:rPr>
                  <a:t>	</a:t>
                </a:r>
                <a:r>
                  <a:rPr lang="en-US" dirty="0" smtClean="0">
                    <a:latin typeface="Comic Sans MS" panose="030F0702030302020204" pitchFamily="66" charset="0"/>
                  </a:rPr>
                  <a:t>=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9</m:t>
                        </m:r>
                      </m:num>
                      <m:den>
                        <m:r>
                          <a:rPr lang="en-US" b="0" i="1" smtClean="0">
                            <a:latin typeface="Cambria Math" panose="02040503050406030204" pitchFamily="18" charset="0"/>
                          </a:rPr>
                          <m:t>10</m:t>
                        </m:r>
                      </m:den>
                    </m:f>
                  </m:oMath>
                </a14:m>
                <a:r>
                  <a:rPr lang="en-US" dirty="0" smtClean="0">
                    <a:latin typeface="Comic Sans MS" panose="030F0702030302020204" pitchFamily="66" charset="0"/>
                  </a:rPr>
                  <a:t>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9</m:t>
                        </m:r>
                      </m:num>
                      <m:den>
                        <m:r>
                          <a:rPr lang="en-US" b="0" i="1" smtClean="0">
                            <a:latin typeface="Cambria Math" panose="02040503050406030204" pitchFamily="18" charset="0"/>
                          </a:rPr>
                          <m:t>10</m:t>
                        </m:r>
                      </m:den>
                    </m:f>
                  </m:oMath>
                </a14:m>
                <a:r>
                  <a:rPr lang="en-US" dirty="0" smtClean="0">
                    <a:latin typeface="Comic Sans MS" panose="030F0702030302020204" pitchFamily="66" charset="0"/>
                  </a:rPr>
                  <a:t>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9</m:t>
                        </m:r>
                      </m:num>
                      <m:den>
                        <m:r>
                          <a:rPr lang="en-US" b="0" i="1" smtClean="0">
                            <a:latin typeface="Cambria Math" panose="02040503050406030204" pitchFamily="18" charset="0"/>
                          </a:rPr>
                          <m:t>5</m:t>
                        </m:r>
                      </m:den>
                    </m:f>
                  </m:oMath>
                </a14:m>
                <a:r>
                  <a:rPr lang="en-US" dirty="0" smtClean="0">
                    <a:latin typeface="Comic Sans MS" panose="030F0702030302020204" pitchFamily="66" charset="0"/>
                  </a:rPr>
                  <a:t>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9</m:t>
                        </m:r>
                      </m:num>
                      <m:den>
                        <m:r>
                          <a:rPr lang="en-US" b="0" i="1" smtClean="0">
                            <a:latin typeface="Cambria Math" panose="02040503050406030204" pitchFamily="18" charset="0"/>
                          </a:rPr>
                          <m:t>5</m:t>
                        </m:r>
                      </m:den>
                    </m:f>
                  </m:oMath>
                </a14:m>
                <a:r>
                  <a:rPr lang="en-US" dirty="0" smtClean="0">
                    <a:latin typeface="Comic Sans MS" panose="030F0702030302020204" pitchFamily="66" charset="0"/>
                  </a:rPr>
                  <a:t>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9+9+18+18</m:t>
                        </m:r>
                      </m:num>
                      <m:den>
                        <m:r>
                          <a:rPr lang="en-US" b="0" i="1" smtClean="0">
                            <a:latin typeface="Cambria Math" panose="02040503050406030204" pitchFamily="18" charset="0"/>
                          </a:rPr>
                          <m:t>10</m:t>
                        </m:r>
                      </m:den>
                    </m:f>
                  </m:oMath>
                </a14:m>
                <a:r>
                  <a:rPr lang="en-US" dirty="0" smtClean="0">
                    <a:latin typeface="Comic Sans MS" panose="030F0702030302020204" pitchFamily="66" charset="0"/>
                  </a:rPr>
                  <a:t>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54</m:t>
                        </m:r>
                      </m:num>
                      <m:den>
                        <m:r>
                          <a:rPr lang="en-US" b="0" i="1" smtClean="0">
                            <a:latin typeface="Cambria Math" panose="02040503050406030204" pitchFamily="18" charset="0"/>
                          </a:rPr>
                          <m:t>10</m:t>
                        </m:r>
                      </m:den>
                    </m:f>
                  </m:oMath>
                </a14:m>
                <a:r>
                  <a:rPr lang="en-US" dirty="0" smtClean="0">
                    <a:latin typeface="Comic Sans MS" panose="030F0702030302020204" pitchFamily="66" charset="0"/>
                  </a:rPr>
                  <a:t> = 5.4</a:t>
                </a:r>
              </a:p>
              <a:p>
                <a:pPr marL="0" indent="0">
                  <a:buNone/>
                </a:pPr>
                <a:r>
                  <a:rPr lang="en-US" dirty="0" smtClean="0">
                    <a:latin typeface="Comic Sans MS" panose="030F0702030302020204" pitchFamily="66" charset="0"/>
                  </a:rPr>
                  <a:t>(b) Without calculating expected frequencies:</a:t>
                </a:r>
              </a:p>
              <a:p>
                <a:pPr marL="0" indent="0">
                  <a:buNone/>
                </a:pPr>
                <a:r>
                  <a:rPr lang="en-US" dirty="0">
                    <a:latin typeface="Comic Sans MS" panose="030F0702030302020204" pitchFamily="66" charset="0"/>
                  </a:rPr>
                  <a:t>	</a:t>
                </a:r>
                <a:r>
                  <a:rPr lang="en-US" dirty="0" smtClean="0">
                    <a:latin typeface="Comic Sans MS" panose="030F0702030302020204" pitchFamily="66" charset="0"/>
                  </a:rPr>
                  <a:t>X</a:t>
                </a:r>
                <a:r>
                  <a:rPr lang="en-US" baseline="30000" dirty="0" smtClean="0">
                    <a:latin typeface="Comic Sans MS" panose="030F0702030302020204" pitchFamily="66" charset="0"/>
                  </a:rPr>
                  <a:t>2</a:t>
                </a:r>
                <a:r>
                  <a:rPr lang="en-US" dirty="0" smtClean="0">
                    <a:latin typeface="Comic Sans MS" panose="030F0702030302020204" pitchFamily="66" charset="0"/>
                  </a:rPr>
                  <a:t>for 1df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30</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13</m:t>
                            </m:r>
                            <m:r>
                              <a:rPr lang="en-US" b="0" i="1" smtClean="0">
                                <a:latin typeface="Cambria Math" panose="02040503050406030204" pitchFamily="18" charset="0"/>
                              </a:rPr>
                              <m:t>𝑥</m:t>
                            </m:r>
                            <m:r>
                              <a:rPr lang="en-US" b="0" i="1" smtClean="0">
                                <a:latin typeface="Cambria Math" panose="02040503050406030204" pitchFamily="18" charset="0"/>
                              </a:rPr>
                              <m:t>8 −7</m:t>
                            </m:r>
                            <m:r>
                              <a:rPr lang="en-US" b="0" i="1" smtClean="0">
                                <a:latin typeface="Cambria Math" panose="02040503050406030204" pitchFamily="18" charset="0"/>
                              </a:rPr>
                              <m:t>𝑥</m:t>
                            </m:r>
                            <m:r>
                              <a:rPr lang="en-US" b="0" i="1" smtClean="0">
                                <a:latin typeface="Cambria Math" panose="02040503050406030204" pitchFamily="18" charset="0"/>
                              </a:rPr>
                              <m:t>2</m:t>
                            </m:r>
                          </m:e>
                        </m:d>
                        <m:r>
                          <a:rPr lang="en-US" b="0" i="1" smtClean="0">
                            <a:latin typeface="Cambria Math" panose="02040503050406030204" pitchFamily="18" charset="0"/>
                          </a:rPr>
                          <m:t>2</m:t>
                        </m:r>
                      </m:num>
                      <m:den>
                        <m:r>
                          <a:rPr lang="en-US" b="0" i="1" smtClean="0">
                            <a:latin typeface="Cambria Math" panose="02040503050406030204" pitchFamily="18" charset="0"/>
                          </a:rPr>
                          <m:t>20</m:t>
                        </m:r>
                        <m:r>
                          <a:rPr lang="en-US" b="0" i="1" smtClean="0">
                            <a:latin typeface="Cambria Math" panose="02040503050406030204" pitchFamily="18" charset="0"/>
                          </a:rPr>
                          <m:t>𝑥</m:t>
                        </m:r>
                        <m:r>
                          <a:rPr lang="en-US" b="0" i="1" smtClean="0">
                            <a:latin typeface="Cambria Math" panose="02040503050406030204" pitchFamily="18" charset="0"/>
                          </a:rPr>
                          <m:t>10</m:t>
                        </m:r>
                        <m:r>
                          <a:rPr lang="en-US" b="0" i="1" smtClean="0">
                            <a:latin typeface="Cambria Math" panose="02040503050406030204" pitchFamily="18" charset="0"/>
                          </a:rPr>
                          <m:t>𝑥</m:t>
                        </m:r>
                        <m:r>
                          <a:rPr lang="en-US" b="0" i="1" smtClean="0">
                            <a:latin typeface="Cambria Math" panose="02040503050406030204" pitchFamily="18" charset="0"/>
                          </a:rPr>
                          <m:t>15</m:t>
                        </m:r>
                        <m:r>
                          <a:rPr lang="en-US" b="0" i="1" smtClean="0">
                            <a:latin typeface="Cambria Math" panose="02040503050406030204" pitchFamily="18" charset="0"/>
                          </a:rPr>
                          <m:t>𝑥</m:t>
                        </m:r>
                        <m:r>
                          <a:rPr lang="en-US" b="0" i="1" smtClean="0">
                            <a:latin typeface="Cambria Math" panose="02040503050406030204" pitchFamily="18" charset="0"/>
                          </a:rPr>
                          <m:t>15</m:t>
                        </m:r>
                      </m:den>
                    </m:f>
                  </m:oMath>
                </a14:m>
                <a:r>
                  <a:rPr lang="en-US" dirty="0" smtClean="0">
                    <a:latin typeface="Comic Sans MS" panose="030F0702030302020204" pitchFamily="66" charset="0"/>
                  </a:rPr>
                  <a:t>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30</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104 −14</m:t>
                            </m:r>
                          </m:e>
                        </m:d>
                        <m:r>
                          <a:rPr lang="en-US" b="0" i="1" smtClean="0">
                            <a:latin typeface="Cambria Math" panose="02040503050406030204" pitchFamily="18" charset="0"/>
                          </a:rPr>
                          <m:t>2</m:t>
                        </m:r>
                      </m:num>
                      <m:den>
                        <m:r>
                          <a:rPr lang="en-US" b="0" i="1" smtClean="0">
                            <a:latin typeface="Cambria Math" panose="02040503050406030204" pitchFamily="18" charset="0"/>
                          </a:rPr>
                          <m:t>300</m:t>
                        </m:r>
                        <m:r>
                          <a:rPr lang="en-US" b="0" i="1" smtClean="0">
                            <a:latin typeface="Cambria Math" panose="02040503050406030204" pitchFamily="18" charset="0"/>
                          </a:rPr>
                          <m:t>𝑥</m:t>
                        </m:r>
                        <m:r>
                          <a:rPr lang="en-US" b="0" i="1" smtClean="0">
                            <a:latin typeface="Cambria Math" panose="02040503050406030204" pitchFamily="18" charset="0"/>
                          </a:rPr>
                          <m:t>150</m:t>
                        </m:r>
                      </m:den>
                    </m:f>
                  </m:oMath>
                </a14:m>
                <a:r>
                  <a:rPr lang="en-US" dirty="0" smtClean="0">
                    <a:latin typeface="Comic Sans MS" panose="030F0702030302020204" pitchFamily="66" charset="0"/>
                  </a:rPr>
                  <a:t>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30</m:t>
                        </m:r>
                        <m:r>
                          <a:rPr lang="en-US" b="0" i="1" smtClean="0">
                            <a:latin typeface="Cambria Math" panose="02040503050406030204" pitchFamily="18" charset="0"/>
                          </a:rPr>
                          <m:t>𝑥</m:t>
                        </m:r>
                        <m:r>
                          <a:rPr lang="en-US" b="0" i="1" smtClean="0">
                            <a:latin typeface="Cambria Math" panose="02040503050406030204" pitchFamily="18" charset="0"/>
                          </a:rPr>
                          <m:t>8100</m:t>
                        </m:r>
                      </m:num>
                      <m:den>
                        <m:r>
                          <a:rPr lang="en-US" b="0" i="1" smtClean="0">
                            <a:latin typeface="Cambria Math" panose="02040503050406030204" pitchFamily="18" charset="0"/>
                          </a:rPr>
                          <m:t>45000</m:t>
                        </m:r>
                      </m:den>
                    </m:f>
                  </m:oMath>
                </a14:m>
                <a:endParaRPr lang="en-US" dirty="0" smtClean="0">
                  <a:latin typeface="Comic Sans MS" panose="030F0702030302020204" pitchFamily="66" charset="0"/>
                </a:endParaRPr>
              </a:p>
              <a:p>
                <a:pPr marL="0" indent="0">
                  <a:buNone/>
                </a:pPr>
                <a:r>
                  <a:rPr lang="en-US" dirty="0">
                    <a:latin typeface="Comic Sans MS" panose="030F0702030302020204" pitchFamily="66" charset="0"/>
                  </a:rPr>
                  <a:t>	</a:t>
                </a:r>
                <a:r>
                  <a:rPr lang="en-US" dirty="0" smtClean="0">
                    <a:latin typeface="Comic Sans MS" panose="030F0702030302020204" pitchFamily="66" charset="0"/>
                  </a:rPr>
                  <a:t>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27</m:t>
                        </m:r>
                      </m:num>
                      <m:den>
                        <m:r>
                          <a:rPr lang="en-US" b="0" i="1" smtClean="0">
                            <a:latin typeface="Cambria Math" panose="02040503050406030204" pitchFamily="18" charset="0"/>
                          </a:rPr>
                          <m:t>5</m:t>
                        </m:r>
                      </m:den>
                    </m:f>
                  </m:oMath>
                </a14:m>
                <a:r>
                  <a:rPr lang="en-US" dirty="0" smtClean="0">
                    <a:latin typeface="Comic Sans MS" panose="030F0702030302020204" pitchFamily="66" charset="0"/>
                  </a:rPr>
                  <a:t> = 5.4</a:t>
                </a:r>
              </a:p>
              <a:p>
                <a:pPr marL="0" indent="0">
                  <a:buNone/>
                </a:pPr>
                <a:r>
                  <a:rPr lang="en-US" dirty="0" smtClean="0">
                    <a:latin typeface="Comic Sans MS" panose="030F0702030302020204" pitchFamily="66" charset="0"/>
                  </a:rPr>
                  <a:t>(c) Yate’s correction, X</a:t>
                </a:r>
                <a:r>
                  <a:rPr lang="en-US" baseline="30000" dirty="0" smtClean="0">
                    <a:latin typeface="Comic Sans MS" panose="030F0702030302020204" pitchFamily="66" charset="0"/>
                  </a:rPr>
                  <a:t>2</a:t>
                </a:r>
                <a:r>
                  <a:rPr lang="en-US" dirty="0" smtClean="0">
                    <a:latin typeface="Comic Sans MS" panose="030F0702030302020204" pitchFamily="66" charset="0"/>
                  </a:rPr>
                  <a:t> for 1df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30</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13 </m:t>
                            </m:r>
                            <m:r>
                              <a:rPr lang="en-US" b="0" i="1" smtClean="0">
                                <a:latin typeface="Cambria Math" panose="02040503050406030204" pitchFamily="18" charset="0"/>
                              </a:rPr>
                              <m:t>𝑥</m:t>
                            </m:r>
                            <m:r>
                              <a:rPr lang="en-US" b="0" i="1" smtClean="0">
                                <a:latin typeface="Cambria Math" panose="02040503050406030204" pitchFamily="18" charset="0"/>
                              </a:rPr>
                              <m:t> 8−7</m:t>
                            </m:r>
                            <m:r>
                              <a:rPr lang="en-US" b="0" i="1" smtClean="0">
                                <a:latin typeface="Cambria Math" panose="02040503050406030204" pitchFamily="18" charset="0"/>
                              </a:rPr>
                              <m:t>𝑥</m:t>
                            </m:r>
                            <m:r>
                              <a:rPr lang="en-US" b="0" i="1" smtClean="0">
                                <a:latin typeface="Cambria Math" panose="02040503050406030204" pitchFamily="18" charset="0"/>
                              </a:rPr>
                              <m:t>2 −</m:t>
                            </m:r>
                            <m:f>
                              <m:fPr>
                                <m:ctrlPr>
                                  <a:rPr lang="en-US" b="0" i="1" smtClean="0">
                                    <a:latin typeface="Cambria Math" panose="02040503050406030204" pitchFamily="18" charset="0"/>
                                  </a:rPr>
                                </m:ctrlPr>
                              </m:fPr>
                              <m:num>
                                <m:r>
                                  <a:rPr lang="en-US" b="0" i="1" smtClean="0">
                                    <a:latin typeface="Cambria Math" panose="02040503050406030204" pitchFamily="18" charset="0"/>
                                  </a:rPr>
                                  <m:t>30</m:t>
                                </m:r>
                              </m:num>
                              <m:den>
                                <m:r>
                                  <a:rPr lang="en-US" b="0" i="1" smtClean="0">
                                    <a:latin typeface="Cambria Math" panose="02040503050406030204" pitchFamily="18" charset="0"/>
                                  </a:rPr>
                                  <m:t>2</m:t>
                                </m:r>
                              </m:den>
                            </m:f>
                          </m:e>
                        </m:d>
                        <m:r>
                          <a:rPr lang="en-US" b="0" i="1" smtClean="0">
                            <a:latin typeface="Cambria Math" panose="02040503050406030204" pitchFamily="18" charset="0"/>
                          </a:rPr>
                          <m:t>2</m:t>
                        </m:r>
                      </m:num>
                      <m:den>
                        <m:r>
                          <a:rPr lang="en-US" b="0" i="1" smtClean="0">
                            <a:latin typeface="Cambria Math" panose="02040503050406030204" pitchFamily="18" charset="0"/>
                          </a:rPr>
                          <m:t>20</m:t>
                        </m:r>
                        <m:r>
                          <a:rPr lang="en-US" b="0" i="1" smtClean="0">
                            <a:latin typeface="Cambria Math" panose="02040503050406030204" pitchFamily="18" charset="0"/>
                          </a:rPr>
                          <m:t>𝑥</m:t>
                        </m:r>
                        <m:r>
                          <a:rPr lang="en-US" b="0" i="1" smtClean="0">
                            <a:latin typeface="Cambria Math" panose="02040503050406030204" pitchFamily="18" charset="0"/>
                          </a:rPr>
                          <m:t>10</m:t>
                        </m:r>
                        <m:r>
                          <a:rPr lang="en-US" b="0" i="1" smtClean="0">
                            <a:latin typeface="Cambria Math" panose="02040503050406030204" pitchFamily="18" charset="0"/>
                          </a:rPr>
                          <m:t>𝑥</m:t>
                        </m:r>
                        <m:r>
                          <a:rPr lang="en-US" b="0" i="1" smtClean="0">
                            <a:latin typeface="Cambria Math" panose="02040503050406030204" pitchFamily="18" charset="0"/>
                          </a:rPr>
                          <m:t>15</m:t>
                        </m:r>
                        <m:r>
                          <a:rPr lang="en-US" b="0" i="1" smtClean="0">
                            <a:latin typeface="Cambria Math" panose="02040503050406030204" pitchFamily="18" charset="0"/>
                          </a:rPr>
                          <m:t>𝑥</m:t>
                        </m:r>
                        <m:r>
                          <a:rPr lang="en-US" b="0" i="1" smtClean="0">
                            <a:latin typeface="Cambria Math" panose="02040503050406030204" pitchFamily="18" charset="0"/>
                          </a:rPr>
                          <m:t>15</m:t>
                        </m:r>
                      </m:den>
                    </m:f>
                  </m:oMath>
                </a14:m>
                <a:endParaRPr lang="en-US" dirty="0" smtClean="0">
                  <a:latin typeface="Comic Sans MS" panose="030F0702030302020204" pitchFamily="66" charset="0"/>
                </a:endParaRPr>
              </a:p>
              <a:p>
                <a:pPr marL="0" indent="0">
                  <a:buNone/>
                </a:pPr>
                <a:r>
                  <a:rPr lang="en-US" dirty="0">
                    <a:latin typeface="Comic Sans MS" panose="030F0702030302020204" pitchFamily="66" charset="0"/>
                  </a:rPr>
                  <a:t>	</a:t>
                </a:r>
                <a:r>
                  <a:rPr lang="en-US" dirty="0" smtClean="0">
                    <a:latin typeface="Comic Sans MS" panose="030F0702030302020204" pitchFamily="66" charset="0"/>
                  </a:rPr>
                  <a:t>=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30</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90 −15</m:t>
                            </m:r>
                          </m:e>
                        </m:d>
                        <m:r>
                          <a:rPr lang="en-US" b="0" i="1" smtClean="0">
                            <a:latin typeface="Cambria Math" panose="02040503050406030204" pitchFamily="18" charset="0"/>
                          </a:rPr>
                          <m:t>2</m:t>
                        </m:r>
                      </m:num>
                      <m:den>
                        <m:r>
                          <a:rPr lang="en-US" b="0" i="1" smtClean="0">
                            <a:latin typeface="Cambria Math" panose="02040503050406030204" pitchFamily="18" charset="0"/>
                          </a:rPr>
                          <m:t>45000</m:t>
                        </m:r>
                      </m:den>
                    </m:f>
                  </m:oMath>
                </a14:m>
                <a:r>
                  <a:rPr lang="en-US" dirty="0" smtClean="0">
                    <a:latin typeface="Comic Sans MS" panose="030F0702030302020204" pitchFamily="66" charset="0"/>
                  </a:rPr>
                  <a:t>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30</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75</m:t>
                            </m:r>
                          </m:e>
                        </m:d>
                        <m:r>
                          <a:rPr lang="en-US" b="0" i="1" smtClean="0">
                            <a:latin typeface="Cambria Math" panose="02040503050406030204" pitchFamily="18" charset="0"/>
                          </a:rPr>
                          <m:t>2</m:t>
                        </m:r>
                      </m:num>
                      <m:den>
                        <m:r>
                          <a:rPr lang="en-US" b="0" i="1" smtClean="0">
                            <a:latin typeface="Cambria Math" panose="02040503050406030204" pitchFamily="18" charset="0"/>
                          </a:rPr>
                          <m:t>45000</m:t>
                        </m:r>
                      </m:den>
                    </m:f>
                    <m:r>
                      <a:rPr lang="en-US" b="0" i="0" smtClean="0">
                        <a:latin typeface="Cambria Math" panose="02040503050406030204" pitchFamily="18" charset="0"/>
                      </a:rPr>
                      <m:t> </m:t>
                    </m:r>
                  </m:oMath>
                </a14:m>
                <a:r>
                  <a:rPr lang="en-US" dirty="0" smtClean="0">
                    <a:latin typeface="Comic Sans MS" panose="030F0702030302020204" pitchFamily="66" charset="0"/>
                  </a:rPr>
                  <a:t>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30</m:t>
                        </m:r>
                        <m:r>
                          <a:rPr lang="en-US" b="0" i="1" smtClean="0">
                            <a:latin typeface="Cambria Math" panose="02040503050406030204" pitchFamily="18" charset="0"/>
                          </a:rPr>
                          <m:t>𝑥</m:t>
                        </m:r>
                        <m:r>
                          <a:rPr lang="en-US" b="0" i="1" smtClean="0">
                            <a:latin typeface="Cambria Math" panose="02040503050406030204" pitchFamily="18" charset="0"/>
                          </a:rPr>
                          <m:t>75</m:t>
                        </m:r>
                        <m:r>
                          <a:rPr lang="en-US" b="0" i="1" smtClean="0">
                            <a:latin typeface="Cambria Math" panose="02040503050406030204" pitchFamily="18" charset="0"/>
                          </a:rPr>
                          <m:t>𝑥</m:t>
                        </m:r>
                        <m:r>
                          <a:rPr lang="en-US" b="0" i="1" smtClean="0">
                            <a:latin typeface="Cambria Math" panose="02040503050406030204" pitchFamily="18" charset="0"/>
                          </a:rPr>
                          <m:t>75</m:t>
                        </m:r>
                      </m:num>
                      <m:den>
                        <m:r>
                          <a:rPr lang="en-US" b="0" i="1" smtClean="0">
                            <a:latin typeface="Cambria Math" panose="02040503050406030204" pitchFamily="18" charset="0"/>
                          </a:rPr>
                          <m:t>45000</m:t>
                        </m:r>
                      </m:den>
                    </m:f>
                  </m:oMath>
                </a14:m>
                <a:r>
                  <a:rPr lang="en-US" dirty="0" smtClean="0">
                    <a:latin typeface="Comic Sans MS" panose="030F0702030302020204" pitchFamily="66" charset="0"/>
                  </a:rPr>
                  <a:t> = 3.75</a:t>
                </a:r>
              </a:p>
              <a:p>
                <a:pPr marL="0" indent="0">
                  <a:buNone/>
                </a:pPr>
                <a:r>
                  <a:rPr lang="en-US" dirty="0" smtClean="0">
                    <a:latin typeface="Comic Sans MS" panose="030F0702030302020204" pitchFamily="66" charset="0"/>
                  </a:rPr>
                  <a:t>(v) Degrees of freedom is (r-1)(c- 1) = (2-1)(2-1) = 1x1 = 1</a:t>
                </a:r>
              </a:p>
              <a:p>
                <a:pPr marL="0" indent="0">
                  <a:buNone/>
                </a:pPr>
                <a:r>
                  <a:rPr lang="en-US" dirty="0">
                    <a:latin typeface="Comic Sans MS" panose="030F0702030302020204" pitchFamily="66" charset="0"/>
                  </a:rPr>
                  <a:t>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423081"/>
                <a:ext cx="10515600" cy="5753882"/>
              </a:xfrm>
              <a:blipFill rotWithShape="0">
                <a:blip r:embed="rId2"/>
                <a:stretch>
                  <a:fillRect l="-1217" t="-636"/>
                </a:stretch>
              </a:blipFill>
            </p:spPr>
            <p:txBody>
              <a:bodyPr/>
              <a:lstStyle/>
              <a:p>
                <a:r>
                  <a:rPr lang="en-US">
                    <a:noFill/>
                  </a:rPr>
                  <a:t> </a:t>
                </a:r>
              </a:p>
            </p:txBody>
          </p:sp>
        </mc:Fallback>
      </mc:AlternateContent>
    </p:spTree>
    <p:extLst>
      <p:ext uri="{BB962C8B-B14F-4D97-AF65-F5344CB8AC3E}">
        <p14:creationId xmlns:p14="http://schemas.microsoft.com/office/powerpoint/2010/main" val="2658459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74427" y="382137"/>
                <a:ext cx="10953466" cy="5950424"/>
              </a:xfrm>
            </p:spPr>
            <p:txBody>
              <a:bodyPr>
                <a:normAutofit fontScale="92500" lnSpcReduction="20000"/>
              </a:bodyPr>
              <a:lstStyle/>
              <a:p>
                <a:pPr marL="0" indent="0" algn="ctr">
                  <a:buNone/>
                </a:pPr>
                <a:r>
                  <a:rPr lang="en-US" sz="3200" b="1" dirty="0" smtClean="0">
                    <a:latin typeface="Comic Sans MS" panose="030F0702030302020204" pitchFamily="66" charset="0"/>
                  </a:rPr>
                  <a:t>Chi-square (</a:t>
                </a:r>
                <a:r>
                  <a:rPr lang="el-GR" sz="3200" b="1" dirty="0" smtClean="0">
                    <a:latin typeface="Comic Sans MS" panose="030F0702030302020204" pitchFamily="66" charset="0"/>
                  </a:rPr>
                  <a:t>χ</a:t>
                </a:r>
                <a:r>
                  <a:rPr lang="en-US" sz="3200" b="1" baseline="30000" dirty="0" smtClean="0">
                    <a:latin typeface="Comic Sans MS" panose="030F0702030302020204" pitchFamily="66" charset="0"/>
                  </a:rPr>
                  <a:t>2</a:t>
                </a:r>
                <a:r>
                  <a:rPr lang="en-US" sz="3200" b="1" dirty="0" smtClean="0">
                    <a:latin typeface="Comic Sans MS" panose="030F0702030302020204" pitchFamily="66" charset="0"/>
                  </a:rPr>
                  <a:t>)</a:t>
                </a:r>
                <a:r>
                  <a:rPr lang="en-US" sz="3200" dirty="0" smtClean="0">
                    <a:latin typeface="Comic Sans MS" panose="030F0702030302020204" pitchFamily="66" charset="0"/>
                  </a:rPr>
                  <a:t> </a:t>
                </a:r>
                <a:r>
                  <a:rPr lang="en-US" sz="3200" b="1" dirty="0" smtClean="0">
                    <a:latin typeface="Comic Sans MS" panose="030F0702030302020204" pitchFamily="66" charset="0"/>
                  </a:rPr>
                  <a:t>test of significance</a:t>
                </a:r>
              </a:p>
              <a:p>
                <a:r>
                  <a:rPr lang="en-US" sz="3200" dirty="0" smtClean="0">
                    <a:latin typeface="Comic Sans MS" panose="030F0702030302020204" pitchFamily="66" charset="0"/>
                  </a:rPr>
                  <a:t> Chi-square </a:t>
                </a:r>
                <a:r>
                  <a:rPr lang="en-US" dirty="0" smtClean="0">
                    <a:latin typeface="Comic Sans MS" panose="030F0702030302020204" pitchFamily="66" charset="0"/>
                  </a:rPr>
                  <a:t>(</a:t>
                </a:r>
                <a:r>
                  <a:rPr lang="el-GR" dirty="0" smtClean="0">
                    <a:latin typeface="Comic Sans MS" panose="030F0702030302020204" pitchFamily="66" charset="0"/>
                  </a:rPr>
                  <a:t>χ</a:t>
                </a:r>
                <a:r>
                  <a:rPr lang="en-US" baseline="30000" dirty="0" smtClean="0">
                    <a:latin typeface="Comic Sans MS" panose="030F0702030302020204" pitchFamily="66" charset="0"/>
                  </a:rPr>
                  <a:t>2</a:t>
                </a:r>
                <a:r>
                  <a:rPr lang="en-US" dirty="0" smtClean="0">
                    <a:latin typeface="Comic Sans MS" panose="030F0702030302020204" pitchFamily="66" charset="0"/>
                  </a:rPr>
                  <a:t>) test of significance was designed by Karl Pearson (1899).</a:t>
                </a:r>
              </a:p>
              <a:p>
                <a:r>
                  <a:rPr lang="en-US" dirty="0" smtClean="0">
                    <a:latin typeface="Comic Sans MS" panose="030F0702030302020204" pitchFamily="66" charset="0"/>
                  </a:rPr>
                  <a:t>This </a:t>
                </a:r>
                <a:r>
                  <a:rPr lang="en-US" dirty="0">
                    <a:latin typeface="Comic Sans MS" panose="030F0702030302020204" pitchFamily="66" charset="0"/>
                  </a:rPr>
                  <a:t>test </a:t>
                </a:r>
                <a:r>
                  <a:rPr lang="en-US" dirty="0" smtClean="0">
                    <a:latin typeface="Comic Sans MS" panose="030F0702030302020204" pitchFamily="66" charset="0"/>
                  </a:rPr>
                  <a:t>is applied to test the hypothesis when observations are expressed only in frequency.    </a:t>
                </a:r>
              </a:p>
              <a:p>
                <a:r>
                  <a:rPr lang="en-US" dirty="0">
                    <a:latin typeface="Comic Sans MS" panose="030F0702030302020204" pitchFamily="66" charset="0"/>
                  </a:rPr>
                  <a:t> </a:t>
                </a:r>
                <a:r>
                  <a:rPr lang="en-US" dirty="0" smtClean="0">
                    <a:latin typeface="Comic Sans MS" panose="030F0702030302020204" pitchFamily="66" charset="0"/>
                  </a:rPr>
                  <a:t>Chi-square is the sum of the ratio of square deviation or differences between observed and expected frequencies to the expected frequency.</a:t>
                </a:r>
              </a:p>
              <a:p>
                <a:pPr marL="0" indent="0">
                  <a:buNone/>
                </a:pPr>
                <a:r>
                  <a:rPr lang="en-US" dirty="0">
                    <a:latin typeface="Comic Sans MS" panose="030F0702030302020204" pitchFamily="66" charset="0"/>
                  </a:rPr>
                  <a:t>	</a:t>
                </a:r>
                <a:r>
                  <a:rPr lang="el-GR" dirty="0">
                    <a:latin typeface="Comic Sans MS" panose="030F0702030302020204" pitchFamily="66" charset="0"/>
                  </a:rPr>
                  <a:t> </a:t>
                </a:r>
                <a:r>
                  <a:rPr lang="el-GR" sz="3200" dirty="0" smtClean="0">
                    <a:latin typeface="Comic Sans MS" panose="030F0702030302020204" pitchFamily="66" charset="0"/>
                  </a:rPr>
                  <a:t>χ</a:t>
                </a:r>
                <a:r>
                  <a:rPr lang="en-US" sz="3200" baseline="30000" dirty="0" smtClean="0">
                    <a:latin typeface="Comic Sans MS" panose="030F0702030302020204" pitchFamily="66" charset="0"/>
                  </a:rPr>
                  <a:t>2</a:t>
                </a:r>
                <a:r>
                  <a:rPr lang="en-US" sz="3200" dirty="0" smtClean="0">
                    <a:latin typeface="Comic Sans MS" panose="030F0702030302020204" pitchFamily="66" charset="0"/>
                  </a:rPr>
                  <a:t> = ∑</a:t>
                </a:r>
                <a14:m>
                  <m:oMath xmlns:m="http://schemas.openxmlformats.org/officeDocument/2006/math">
                    <m:f>
                      <m:fPr>
                        <m:ctrlPr>
                          <a:rPr lang="en-US" sz="3200" i="1" smtClean="0">
                            <a:latin typeface="Cambria Math" panose="02040503050406030204" pitchFamily="18" charset="0"/>
                          </a:rPr>
                        </m:ctrlPr>
                      </m:fPr>
                      <m:num>
                        <m:d>
                          <m:dPr>
                            <m:ctrlPr>
                              <a:rPr lang="en-US" sz="3200" b="0" i="1" smtClean="0">
                                <a:latin typeface="Cambria Math" panose="02040503050406030204" pitchFamily="18" charset="0"/>
                              </a:rPr>
                            </m:ctrlPr>
                          </m:dPr>
                          <m:e>
                            <m:r>
                              <m:rPr>
                                <m:sty m:val="p"/>
                              </m:rPr>
                              <a:rPr lang="en-US" sz="3200" b="0" i="0" smtClean="0">
                                <a:latin typeface="Cambria Math" panose="02040503050406030204" pitchFamily="18" charset="0"/>
                              </a:rPr>
                              <m:t>Oi</m:t>
                            </m:r>
                            <m:r>
                              <a:rPr lang="en-US" sz="3200" b="0" i="0" smtClean="0">
                                <a:latin typeface="Cambria Math" panose="02040503050406030204" pitchFamily="18" charset="0"/>
                              </a:rPr>
                              <m:t> −</m:t>
                            </m:r>
                            <m:r>
                              <m:rPr>
                                <m:sty m:val="p"/>
                              </m:rPr>
                              <a:rPr lang="en-US" sz="3200" b="0" i="0" smtClean="0">
                                <a:latin typeface="Cambria Math" panose="02040503050406030204" pitchFamily="18" charset="0"/>
                              </a:rPr>
                              <m:t>Ei</m:t>
                            </m:r>
                          </m:e>
                        </m:d>
                        <m:r>
                          <a:rPr lang="en-US" sz="3200" b="0" i="1" baseline="30000" smtClean="0">
                            <a:latin typeface="Cambria Math" panose="02040503050406030204" pitchFamily="18" charset="0"/>
                          </a:rPr>
                          <m:t>2</m:t>
                        </m:r>
                      </m:num>
                      <m:den>
                        <m:r>
                          <m:rPr>
                            <m:sty m:val="p"/>
                          </m:rPr>
                          <a:rPr lang="en-US" sz="3200" b="0" i="0" smtClean="0">
                            <a:latin typeface="Cambria Math" panose="02040503050406030204" pitchFamily="18" charset="0"/>
                          </a:rPr>
                          <m:t>Ei</m:t>
                        </m:r>
                      </m:den>
                    </m:f>
                  </m:oMath>
                </a14:m>
                <a:r>
                  <a:rPr lang="en-US" sz="3200" dirty="0" smtClean="0">
                    <a:latin typeface="Comic Sans MS" panose="030F0702030302020204" pitchFamily="66" charset="0"/>
                  </a:rPr>
                  <a:t> </a:t>
                </a:r>
              </a:p>
              <a:p>
                <a:pPr marL="0" indent="0">
                  <a:buNone/>
                </a:pPr>
                <a:r>
                  <a:rPr lang="en-US" sz="3200" dirty="0" smtClean="0">
                    <a:latin typeface="Comic Sans MS" panose="030F0702030302020204" pitchFamily="66" charset="0"/>
                  </a:rPr>
                  <a:t>	     = </a:t>
                </a:r>
                <a14:m>
                  <m:oMath xmlns:m="http://schemas.openxmlformats.org/officeDocument/2006/math">
                    <m:f>
                      <m:fPr>
                        <m:ctrlPr>
                          <a:rPr lang="en-US" sz="3200" i="1" smtClean="0">
                            <a:latin typeface="Cambria Math" panose="02040503050406030204" pitchFamily="18" charset="0"/>
                          </a:rPr>
                        </m:ctrlPr>
                      </m:fPr>
                      <m:num>
                        <m:d>
                          <m:dPr>
                            <m:ctrlPr>
                              <a:rPr lang="en-US" sz="3200" b="0" i="1" smtClean="0">
                                <a:latin typeface="Cambria Math" panose="02040503050406030204" pitchFamily="18" charset="0"/>
                              </a:rPr>
                            </m:ctrlPr>
                          </m:dPr>
                          <m:e>
                            <m:r>
                              <m:rPr>
                                <m:sty m:val="p"/>
                              </m:rPr>
                              <a:rPr lang="en-US" sz="3200" b="0" i="0" smtClean="0">
                                <a:latin typeface="Cambria Math" panose="02040503050406030204" pitchFamily="18" charset="0"/>
                              </a:rPr>
                              <m:t>O</m:t>
                            </m:r>
                            <m:r>
                              <a:rPr lang="en-US" sz="3200" b="0" i="0" smtClean="0">
                                <a:latin typeface="Cambria Math" panose="02040503050406030204" pitchFamily="18" charset="0"/>
                              </a:rPr>
                              <m:t>1 −</m:t>
                            </m:r>
                            <m:r>
                              <m:rPr>
                                <m:sty m:val="p"/>
                              </m:rPr>
                              <a:rPr lang="en-US" sz="3200" b="0" i="0" smtClean="0">
                                <a:latin typeface="Cambria Math" panose="02040503050406030204" pitchFamily="18" charset="0"/>
                              </a:rPr>
                              <m:t>E</m:t>
                            </m:r>
                            <m:r>
                              <a:rPr lang="en-US" sz="3200" b="0" i="0" smtClean="0">
                                <a:latin typeface="Cambria Math" panose="02040503050406030204" pitchFamily="18" charset="0"/>
                              </a:rPr>
                              <m:t>1</m:t>
                            </m:r>
                          </m:e>
                        </m:d>
                        <m:r>
                          <a:rPr lang="en-US" sz="3200" b="0" i="1" baseline="30000" smtClean="0">
                            <a:latin typeface="Cambria Math" panose="02040503050406030204" pitchFamily="18" charset="0"/>
                          </a:rPr>
                          <m:t>2</m:t>
                        </m:r>
                      </m:num>
                      <m:den>
                        <m:r>
                          <m:rPr>
                            <m:sty m:val="p"/>
                          </m:rPr>
                          <a:rPr lang="en-US" sz="3200" b="0" i="0" smtClean="0">
                            <a:latin typeface="Cambria Math" panose="02040503050406030204" pitchFamily="18" charset="0"/>
                          </a:rPr>
                          <m:t>E</m:t>
                        </m:r>
                        <m:r>
                          <a:rPr lang="en-US" sz="3200" b="0" i="0" smtClean="0">
                            <a:latin typeface="Cambria Math" panose="02040503050406030204" pitchFamily="18" charset="0"/>
                          </a:rPr>
                          <m:t>1</m:t>
                        </m:r>
                      </m:den>
                    </m:f>
                  </m:oMath>
                </a14:m>
                <a:r>
                  <a:rPr lang="en-US" sz="3200" dirty="0" smtClean="0">
                    <a:latin typeface="Comic Sans MS" panose="030F0702030302020204" pitchFamily="66" charset="0"/>
                  </a:rPr>
                  <a:t> + </a:t>
                </a:r>
                <a14:m>
                  <m:oMath xmlns:m="http://schemas.openxmlformats.org/officeDocument/2006/math">
                    <m:f>
                      <m:fPr>
                        <m:ctrlPr>
                          <a:rPr lang="en-US" sz="3200" i="1">
                            <a:latin typeface="Cambria Math" panose="02040503050406030204" pitchFamily="18" charset="0"/>
                          </a:rPr>
                        </m:ctrlPr>
                      </m:fPr>
                      <m:num>
                        <m:d>
                          <m:dPr>
                            <m:ctrlPr>
                              <a:rPr lang="en-US" sz="3200" i="1">
                                <a:latin typeface="Cambria Math" panose="02040503050406030204" pitchFamily="18" charset="0"/>
                              </a:rPr>
                            </m:ctrlPr>
                          </m:dPr>
                          <m:e>
                            <m:r>
                              <m:rPr>
                                <m:sty m:val="p"/>
                              </m:rPr>
                              <a:rPr lang="en-US" sz="3200" i="0">
                                <a:latin typeface="Cambria Math" panose="02040503050406030204" pitchFamily="18" charset="0"/>
                              </a:rPr>
                              <m:t>O</m:t>
                            </m:r>
                            <m:r>
                              <a:rPr lang="en-US" sz="3200" b="0" i="0" smtClean="0">
                                <a:latin typeface="Cambria Math" panose="02040503050406030204" pitchFamily="18" charset="0"/>
                              </a:rPr>
                              <m:t>2</m:t>
                            </m:r>
                            <m:r>
                              <a:rPr lang="en-US" sz="3200" i="0">
                                <a:latin typeface="Cambria Math" panose="02040503050406030204" pitchFamily="18" charset="0"/>
                              </a:rPr>
                              <m:t> −</m:t>
                            </m:r>
                            <m:r>
                              <m:rPr>
                                <m:sty m:val="p"/>
                              </m:rPr>
                              <a:rPr lang="en-US" sz="3200" i="0">
                                <a:latin typeface="Cambria Math" panose="02040503050406030204" pitchFamily="18" charset="0"/>
                              </a:rPr>
                              <m:t>E</m:t>
                            </m:r>
                            <m:r>
                              <a:rPr lang="en-US" sz="3200" b="0" i="0" smtClean="0">
                                <a:latin typeface="Cambria Math" panose="02040503050406030204" pitchFamily="18" charset="0"/>
                              </a:rPr>
                              <m:t>2</m:t>
                            </m:r>
                          </m:e>
                        </m:d>
                        <m:r>
                          <a:rPr lang="en-US" sz="3200" i="1" baseline="30000">
                            <a:latin typeface="Cambria Math" panose="02040503050406030204" pitchFamily="18" charset="0"/>
                          </a:rPr>
                          <m:t>2</m:t>
                        </m:r>
                      </m:num>
                      <m:den>
                        <m:r>
                          <m:rPr>
                            <m:sty m:val="p"/>
                          </m:rPr>
                          <a:rPr lang="en-US" sz="3200" i="0">
                            <a:latin typeface="Cambria Math" panose="02040503050406030204" pitchFamily="18" charset="0"/>
                          </a:rPr>
                          <m:t>E</m:t>
                        </m:r>
                        <m:r>
                          <a:rPr lang="en-US" sz="3200" b="0" i="0" smtClean="0">
                            <a:latin typeface="Cambria Math" panose="02040503050406030204" pitchFamily="18" charset="0"/>
                          </a:rPr>
                          <m:t>2</m:t>
                        </m:r>
                      </m:den>
                    </m:f>
                  </m:oMath>
                </a14:m>
                <a:r>
                  <a:rPr lang="en-US" sz="3200" dirty="0" smtClean="0">
                    <a:latin typeface="Comic Sans MS" panose="030F0702030302020204" pitchFamily="66" charset="0"/>
                  </a:rPr>
                  <a:t> + </a:t>
                </a:r>
                <a14:m>
                  <m:oMath xmlns:m="http://schemas.openxmlformats.org/officeDocument/2006/math">
                    <m:f>
                      <m:fPr>
                        <m:ctrlPr>
                          <a:rPr lang="en-US" sz="3200" i="1">
                            <a:latin typeface="Cambria Math" panose="02040503050406030204" pitchFamily="18" charset="0"/>
                          </a:rPr>
                        </m:ctrlPr>
                      </m:fPr>
                      <m:num>
                        <m:d>
                          <m:dPr>
                            <m:ctrlPr>
                              <a:rPr lang="en-US" sz="3200" i="1">
                                <a:latin typeface="Cambria Math" panose="02040503050406030204" pitchFamily="18" charset="0"/>
                              </a:rPr>
                            </m:ctrlPr>
                          </m:dPr>
                          <m:e>
                            <m:r>
                              <m:rPr>
                                <m:sty m:val="p"/>
                              </m:rPr>
                              <a:rPr lang="en-US" sz="3200" i="0">
                                <a:latin typeface="Cambria Math" panose="02040503050406030204" pitchFamily="18" charset="0"/>
                              </a:rPr>
                              <m:t>O</m:t>
                            </m:r>
                            <m:r>
                              <a:rPr lang="en-US" sz="3200" b="0" i="0" smtClean="0">
                                <a:latin typeface="Cambria Math" panose="02040503050406030204" pitchFamily="18" charset="0"/>
                              </a:rPr>
                              <m:t>3</m:t>
                            </m:r>
                            <m:r>
                              <a:rPr lang="en-US" sz="3200" i="0">
                                <a:latin typeface="Cambria Math" panose="02040503050406030204" pitchFamily="18" charset="0"/>
                              </a:rPr>
                              <m:t> −</m:t>
                            </m:r>
                            <m:r>
                              <m:rPr>
                                <m:sty m:val="p"/>
                              </m:rPr>
                              <a:rPr lang="en-US" sz="3200" i="0">
                                <a:latin typeface="Cambria Math" panose="02040503050406030204" pitchFamily="18" charset="0"/>
                              </a:rPr>
                              <m:t>E</m:t>
                            </m:r>
                            <m:r>
                              <a:rPr lang="en-US" sz="3200" b="0" i="0" smtClean="0">
                                <a:latin typeface="Cambria Math" panose="02040503050406030204" pitchFamily="18" charset="0"/>
                              </a:rPr>
                              <m:t>3</m:t>
                            </m:r>
                          </m:e>
                        </m:d>
                        <m:r>
                          <a:rPr lang="en-US" sz="3200" i="1" baseline="30000">
                            <a:latin typeface="Cambria Math" panose="02040503050406030204" pitchFamily="18" charset="0"/>
                          </a:rPr>
                          <m:t>2</m:t>
                        </m:r>
                      </m:num>
                      <m:den>
                        <m:r>
                          <m:rPr>
                            <m:sty m:val="p"/>
                          </m:rPr>
                          <a:rPr lang="en-US" sz="3200" i="0">
                            <a:latin typeface="Cambria Math" panose="02040503050406030204" pitchFamily="18" charset="0"/>
                          </a:rPr>
                          <m:t>E</m:t>
                        </m:r>
                        <m:r>
                          <a:rPr lang="en-US" sz="3200" b="0" i="0" smtClean="0">
                            <a:latin typeface="Cambria Math" panose="02040503050406030204" pitchFamily="18" charset="0"/>
                          </a:rPr>
                          <m:t>3</m:t>
                        </m:r>
                      </m:den>
                    </m:f>
                  </m:oMath>
                </a14:m>
                <a:r>
                  <a:rPr lang="en-US" sz="3200" dirty="0" smtClean="0">
                    <a:latin typeface="Comic Sans MS" panose="030F0702030302020204" pitchFamily="66" charset="0"/>
                  </a:rPr>
                  <a:t> + ………+ </a:t>
                </a:r>
                <a14:m>
                  <m:oMath xmlns:m="http://schemas.openxmlformats.org/officeDocument/2006/math">
                    <m:f>
                      <m:fPr>
                        <m:ctrlPr>
                          <a:rPr lang="en-US" sz="3200" i="1">
                            <a:latin typeface="Cambria Math" panose="02040503050406030204" pitchFamily="18" charset="0"/>
                          </a:rPr>
                        </m:ctrlPr>
                      </m:fPr>
                      <m:num>
                        <m:d>
                          <m:dPr>
                            <m:ctrlPr>
                              <a:rPr lang="en-US" sz="3200" i="1">
                                <a:latin typeface="Cambria Math" panose="02040503050406030204" pitchFamily="18" charset="0"/>
                              </a:rPr>
                            </m:ctrlPr>
                          </m:dPr>
                          <m:e>
                            <m:r>
                              <m:rPr>
                                <m:sty m:val="p"/>
                              </m:rPr>
                              <a:rPr lang="en-US" sz="3200" i="0">
                                <a:latin typeface="Cambria Math" panose="02040503050406030204" pitchFamily="18" charset="0"/>
                              </a:rPr>
                              <m:t>O</m:t>
                            </m:r>
                            <m:r>
                              <m:rPr>
                                <m:sty m:val="p"/>
                              </m:rPr>
                              <a:rPr lang="en-US" sz="3200" b="0" i="0" smtClean="0">
                                <a:latin typeface="Cambria Math" panose="02040503050406030204" pitchFamily="18" charset="0"/>
                              </a:rPr>
                              <m:t>n</m:t>
                            </m:r>
                            <m:r>
                              <a:rPr lang="en-US" sz="3200" i="0">
                                <a:latin typeface="Cambria Math" panose="02040503050406030204" pitchFamily="18" charset="0"/>
                              </a:rPr>
                              <m:t> −</m:t>
                            </m:r>
                            <m:r>
                              <m:rPr>
                                <m:sty m:val="p"/>
                              </m:rPr>
                              <a:rPr lang="en-US" sz="3200" i="0">
                                <a:latin typeface="Cambria Math" panose="02040503050406030204" pitchFamily="18" charset="0"/>
                              </a:rPr>
                              <m:t>En</m:t>
                            </m:r>
                          </m:e>
                        </m:d>
                        <m:r>
                          <a:rPr lang="en-US" sz="3200" i="1" baseline="30000">
                            <a:latin typeface="Cambria Math" panose="02040503050406030204" pitchFamily="18" charset="0"/>
                          </a:rPr>
                          <m:t>2</m:t>
                        </m:r>
                      </m:num>
                      <m:den>
                        <m:r>
                          <m:rPr>
                            <m:sty m:val="p"/>
                          </m:rPr>
                          <a:rPr lang="en-US" sz="3200" i="0">
                            <a:latin typeface="Cambria Math" panose="02040503050406030204" pitchFamily="18" charset="0"/>
                          </a:rPr>
                          <m:t>E</m:t>
                        </m:r>
                        <m:r>
                          <m:rPr>
                            <m:sty m:val="p"/>
                          </m:rPr>
                          <a:rPr lang="en-US" sz="3200" b="0" i="0" smtClean="0">
                            <a:latin typeface="Cambria Math" panose="02040503050406030204" pitchFamily="18" charset="0"/>
                          </a:rPr>
                          <m:t>n</m:t>
                        </m:r>
                      </m:den>
                    </m:f>
                  </m:oMath>
                </a14:m>
                <a:endParaRPr lang="en-US" sz="3200" dirty="0" smtClean="0">
                  <a:latin typeface="Comic Sans MS" panose="030F0702030302020204" pitchFamily="66" charset="0"/>
                </a:endParaRPr>
              </a:p>
              <a:p>
                <a:pPr marL="0" indent="0">
                  <a:buNone/>
                </a:pPr>
                <a:r>
                  <a:rPr lang="en-US" dirty="0" smtClean="0">
                    <a:latin typeface="Comic Sans MS" panose="030F0702030302020204" pitchFamily="66" charset="0"/>
                  </a:rPr>
                  <a:t>Where, </a:t>
                </a:r>
                <a:r>
                  <a:rPr lang="en-US" dirty="0" err="1" smtClean="0">
                    <a:latin typeface="Comic Sans MS" panose="030F0702030302020204" pitchFamily="66" charset="0"/>
                  </a:rPr>
                  <a:t>Oi</a:t>
                </a:r>
                <a:r>
                  <a:rPr lang="en-US" dirty="0" smtClean="0">
                    <a:latin typeface="Comic Sans MS" panose="030F0702030302020204" pitchFamily="66" charset="0"/>
                  </a:rPr>
                  <a:t> = observed frequency in the </a:t>
                </a:r>
                <a:r>
                  <a:rPr lang="en-US" dirty="0" err="1" smtClean="0">
                    <a:latin typeface="Comic Sans MS" panose="030F0702030302020204" pitchFamily="66" charset="0"/>
                  </a:rPr>
                  <a:t>ith</a:t>
                </a:r>
                <a:r>
                  <a:rPr lang="en-US" dirty="0" smtClean="0">
                    <a:latin typeface="Comic Sans MS" panose="030F0702030302020204" pitchFamily="66" charset="0"/>
                  </a:rPr>
                  <a:t> cell</a:t>
                </a:r>
              </a:p>
              <a:p>
                <a:pPr marL="0" indent="0">
                  <a:buNone/>
                </a:pPr>
                <a:r>
                  <a:rPr lang="en-US" dirty="0">
                    <a:latin typeface="Comic Sans MS" panose="030F0702030302020204" pitchFamily="66" charset="0"/>
                  </a:rPr>
                  <a:t>	</a:t>
                </a:r>
                <a:r>
                  <a:rPr lang="en-US" dirty="0" smtClean="0">
                    <a:latin typeface="Comic Sans MS" panose="030F0702030302020204" pitchFamily="66" charset="0"/>
                  </a:rPr>
                  <a:t>    </a:t>
                </a:r>
                <a:r>
                  <a:rPr lang="en-US" dirty="0" err="1" smtClean="0">
                    <a:latin typeface="Comic Sans MS" panose="030F0702030302020204" pitchFamily="66" charset="0"/>
                  </a:rPr>
                  <a:t>Ei</a:t>
                </a:r>
                <a:r>
                  <a:rPr lang="en-US" dirty="0" smtClean="0">
                    <a:latin typeface="Comic Sans MS" panose="030F0702030302020204" pitchFamily="66" charset="0"/>
                  </a:rPr>
                  <a:t> = Expected frequency in the corresponding cell</a:t>
                </a:r>
              </a:p>
              <a:p>
                <a:pPr marL="0" indent="0">
                  <a:buNone/>
                </a:pPr>
                <a:r>
                  <a:rPr lang="en-US" dirty="0" smtClean="0">
                    <a:latin typeface="Comic Sans MS" panose="030F0702030302020204" pitchFamily="66" charset="0"/>
                  </a:rPr>
                  <a:t>	     </a:t>
                </a:r>
                <a:r>
                  <a:rPr lang="en-US" dirty="0" err="1" smtClean="0">
                    <a:latin typeface="Comic Sans MS" panose="030F0702030302020204" pitchFamily="66" charset="0"/>
                  </a:rPr>
                  <a:t>i</a:t>
                </a:r>
                <a:r>
                  <a:rPr lang="en-US" dirty="0" smtClean="0">
                    <a:latin typeface="Comic Sans MS" panose="030F0702030302020204" pitchFamily="66" charset="0"/>
                  </a:rPr>
                  <a:t> = 1,2,3,…….n</a:t>
                </a:r>
              </a:p>
              <a:p>
                <a:pPr marL="0" indent="0">
                  <a:buNone/>
                </a:pPr>
                <a:r>
                  <a:rPr lang="en-US" baseline="30000" dirty="0">
                    <a:latin typeface="Comic Sans MS" panose="030F0702030302020204" pitchFamily="66" charset="0"/>
                  </a:rPr>
                  <a:t>	</a:t>
                </a:r>
                <a:endParaRPr lang="en-US" baseline="30000" dirty="0" smtClean="0">
                  <a:latin typeface="Comic Sans MS" panose="030F0702030302020204"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74427" y="382137"/>
                <a:ext cx="10953466" cy="5950424"/>
              </a:xfrm>
              <a:blipFill rotWithShape="0">
                <a:blip r:embed="rId2"/>
                <a:stretch>
                  <a:fillRect l="-1169" t="-3381" r="-278"/>
                </a:stretch>
              </a:blipFill>
            </p:spPr>
            <p:txBody>
              <a:bodyPr/>
              <a:lstStyle/>
              <a:p>
                <a:r>
                  <a:rPr lang="en-US">
                    <a:noFill/>
                  </a:rPr>
                  <a:t> </a:t>
                </a:r>
              </a:p>
            </p:txBody>
          </p:sp>
        </mc:Fallback>
      </mc:AlternateContent>
    </p:spTree>
    <p:extLst>
      <p:ext uri="{BB962C8B-B14F-4D97-AF65-F5344CB8AC3E}">
        <p14:creationId xmlns:p14="http://schemas.microsoft.com/office/powerpoint/2010/main" val="3936601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7546"/>
            <a:ext cx="10515600" cy="5849417"/>
          </a:xfrm>
        </p:spPr>
        <p:txBody>
          <a:bodyPr>
            <a:normAutofit fontScale="92500" lnSpcReduction="10000"/>
          </a:bodyPr>
          <a:lstStyle/>
          <a:p>
            <a:pPr marL="0" indent="0" algn="just">
              <a:buNone/>
            </a:pPr>
            <a:r>
              <a:rPr lang="en-US" dirty="0" smtClean="0">
                <a:latin typeface="Comic Sans MS" panose="030F0702030302020204" pitchFamily="66" charset="0"/>
              </a:rPr>
              <a:t>(vi) Conclusion based on uncorrected X</a:t>
            </a:r>
            <a:r>
              <a:rPr lang="en-US" baseline="30000" dirty="0" smtClean="0">
                <a:latin typeface="Comic Sans MS" panose="030F0702030302020204" pitchFamily="66" charset="0"/>
              </a:rPr>
              <a:t>2</a:t>
            </a:r>
            <a:r>
              <a:rPr lang="en-US" dirty="0" smtClean="0">
                <a:latin typeface="Comic Sans MS" panose="030F0702030302020204" pitchFamily="66" charset="0"/>
              </a:rPr>
              <a:t> :</a:t>
            </a:r>
          </a:p>
          <a:p>
            <a:pPr marL="0" indent="0" algn="just">
              <a:buNone/>
            </a:pPr>
            <a:r>
              <a:rPr lang="en-US" dirty="0" smtClean="0">
                <a:latin typeface="Comic Sans MS" panose="030F0702030302020204" pitchFamily="66" charset="0"/>
              </a:rPr>
              <a:t>	(a) Since the calculated value of X</a:t>
            </a:r>
            <a:r>
              <a:rPr lang="en-US" baseline="30000" dirty="0" smtClean="0">
                <a:latin typeface="Comic Sans MS" panose="030F0702030302020204" pitchFamily="66" charset="0"/>
              </a:rPr>
              <a:t>2</a:t>
            </a:r>
            <a:r>
              <a:rPr lang="en-US" dirty="0" smtClean="0">
                <a:latin typeface="Comic Sans MS" panose="030F0702030302020204" pitchFamily="66" charset="0"/>
              </a:rPr>
              <a:t> is greater than tabulated value both at 0.05 and 0.01 level of significance, so the differences between observed and expected frequencies are significant.</a:t>
            </a:r>
          </a:p>
          <a:p>
            <a:pPr marL="0" indent="0" algn="just">
              <a:buNone/>
            </a:pPr>
            <a:r>
              <a:rPr lang="en-US" dirty="0">
                <a:latin typeface="Comic Sans MS" panose="030F0702030302020204" pitchFamily="66" charset="0"/>
              </a:rPr>
              <a:t>	</a:t>
            </a:r>
            <a:r>
              <a:rPr lang="en-US" dirty="0" smtClean="0">
                <a:latin typeface="Comic Sans MS" panose="030F0702030302020204" pitchFamily="66" charset="0"/>
              </a:rPr>
              <a:t>(b) So, Ho is rejected.</a:t>
            </a:r>
          </a:p>
          <a:p>
            <a:pPr marL="0" indent="0" algn="just">
              <a:buNone/>
            </a:pPr>
            <a:r>
              <a:rPr lang="en-US" dirty="0">
                <a:latin typeface="Comic Sans MS" panose="030F0702030302020204" pitchFamily="66" charset="0"/>
              </a:rPr>
              <a:t>	</a:t>
            </a:r>
            <a:r>
              <a:rPr lang="en-US" dirty="0" smtClean="0">
                <a:latin typeface="Comic Sans MS" panose="030F0702030302020204" pitchFamily="66" charset="0"/>
              </a:rPr>
              <a:t>(c) H</a:t>
            </a:r>
            <a:r>
              <a:rPr lang="en-US" baseline="-25000" dirty="0" smtClean="0">
                <a:latin typeface="Comic Sans MS" panose="030F0702030302020204" pitchFamily="66" charset="0"/>
              </a:rPr>
              <a:t>A</a:t>
            </a:r>
            <a:r>
              <a:rPr lang="en-US" dirty="0" smtClean="0">
                <a:latin typeface="Comic Sans MS" panose="030F0702030302020204" pitchFamily="66" charset="0"/>
              </a:rPr>
              <a:t> may not be true</a:t>
            </a:r>
          </a:p>
          <a:p>
            <a:pPr marL="0" indent="0" algn="just">
              <a:buNone/>
            </a:pPr>
            <a:r>
              <a:rPr lang="en-US" dirty="0">
                <a:latin typeface="Comic Sans MS" panose="030F0702030302020204" pitchFamily="66" charset="0"/>
              </a:rPr>
              <a:t>	</a:t>
            </a:r>
            <a:r>
              <a:rPr lang="en-US" dirty="0" smtClean="0">
                <a:latin typeface="Comic Sans MS" panose="030F0702030302020204" pitchFamily="66" charset="0"/>
              </a:rPr>
              <a:t>(d) Vaccine is highly effective</a:t>
            </a:r>
          </a:p>
          <a:p>
            <a:pPr marL="0" indent="0" algn="just">
              <a:buNone/>
            </a:pPr>
            <a:r>
              <a:rPr lang="en-US" dirty="0" smtClean="0">
                <a:latin typeface="Comic Sans MS" panose="030F0702030302020204" pitchFamily="66" charset="0"/>
              </a:rPr>
              <a:t>(vii) Conclusion based on corrected X</a:t>
            </a:r>
            <a:r>
              <a:rPr lang="en-US" baseline="30000" dirty="0" smtClean="0">
                <a:latin typeface="Comic Sans MS" panose="030F0702030302020204" pitchFamily="66" charset="0"/>
              </a:rPr>
              <a:t>2</a:t>
            </a:r>
            <a:r>
              <a:rPr lang="en-US" dirty="0" smtClean="0">
                <a:latin typeface="Comic Sans MS" panose="030F0702030302020204" pitchFamily="66" charset="0"/>
              </a:rPr>
              <a:t>:</a:t>
            </a:r>
          </a:p>
          <a:p>
            <a:pPr marL="0" indent="0" algn="just">
              <a:buNone/>
            </a:pPr>
            <a:r>
              <a:rPr lang="en-US" dirty="0">
                <a:latin typeface="Comic Sans MS" panose="030F0702030302020204" pitchFamily="66" charset="0"/>
              </a:rPr>
              <a:t>	</a:t>
            </a:r>
            <a:r>
              <a:rPr lang="en-US" dirty="0" smtClean="0">
                <a:latin typeface="Comic Sans MS" panose="030F0702030302020204" pitchFamily="66" charset="0"/>
              </a:rPr>
              <a:t>(a) Since the calculated value of X</a:t>
            </a:r>
            <a:r>
              <a:rPr lang="en-US" baseline="30000" dirty="0" smtClean="0">
                <a:latin typeface="Comic Sans MS" panose="030F0702030302020204" pitchFamily="66" charset="0"/>
              </a:rPr>
              <a:t>2</a:t>
            </a:r>
            <a:r>
              <a:rPr lang="en-US" dirty="0" smtClean="0">
                <a:latin typeface="Comic Sans MS" panose="030F0702030302020204" pitchFamily="66" charset="0"/>
              </a:rPr>
              <a:t> is not greater than the tabulated value at 0.05 level of significance, so differences between observed and expected frequencies are not significant.</a:t>
            </a:r>
          </a:p>
          <a:p>
            <a:pPr marL="0" indent="0" algn="just">
              <a:buNone/>
            </a:pPr>
            <a:r>
              <a:rPr lang="en-US" dirty="0">
                <a:latin typeface="Comic Sans MS" panose="030F0702030302020204" pitchFamily="66" charset="0"/>
              </a:rPr>
              <a:t>	</a:t>
            </a:r>
            <a:r>
              <a:rPr lang="en-US" dirty="0" smtClean="0">
                <a:latin typeface="Comic Sans MS" panose="030F0702030302020204" pitchFamily="66" charset="0"/>
              </a:rPr>
              <a:t>(b) Hence H</a:t>
            </a:r>
            <a:r>
              <a:rPr lang="en-US" baseline="-25000" dirty="0" smtClean="0">
                <a:latin typeface="Comic Sans MS" panose="030F0702030302020204" pitchFamily="66" charset="0"/>
              </a:rPr>
              <a:t>O</a:t>
            </a:r>
            <a:r>
              <a:rPr lang="en-US" dirty="0" smtClean="0">
                <a:latin typeface="Comic Sans MS" panose="030F0702030302020204" pitchFamily="66" charset="0"/>
              </a:rPr>
              <a:t> may not be rejected, H</a:t>
            </a:r>
            <a:r>
              <a:rPr lang="en-US" baseline="-25000" dirty="0" smtClean="0">
                <a:latin typeface="Comic Sans MS" panose="030F0702030302020204" pitchFamily="66" charset="0"/>
              </a:rPr>
              <a:t>A</a:t>
            </a:r>
            <a:r>
              <a:rPr lang="en-US" dirty="0" smtClean="0">
                <a:latin typeface="Comic Sans MS" panose="030F0702030302020204" pitchFamily="66" charset="0"/>
              </a:rPr>
              <a:t> may be true.</a:t>
            </a:r>
          </a:p>
          <a:p>
            <a:pPr marL="0" indent="0" algn="just">
              <a:buNone/>
            </a:pPr>
            <a:r>
              <a:rPr lang="en-US" dirty="0">
                <a:latin typeface="Comic Sans MS" panose="030F0702030302020204" pitchFamily="66" charset="0"/>
              </a:rPr>
              <a:t>	</a:t>
            </a:r>
            <a:r>
              <a:rPr lang="en-US" dirty="0" smtClean="0">
                <a:latin typeface="Comic Sans MS" panose="030F0702030302020204" pitchFamily="66" charset="0"/>
              </a:rPr>
              <a:t>(C) Vaccine is not significantly effective.</a:t>
            </a:r>
            <a:endParaRPr lang="en-US" dirty="0">
              <a:latin typeface="Comic Sans MS" panose="030F0702030302020204" pitchFamily="66" charset="0"/>
            </a:endParaRPr>
          </a:p>
        </p:txBody>
      </p:sp>
    </p:spTree>
    <p:extLst>
      <p:ext uri="{BB962C8B-B14F-4D97-AF65-F5344CB8AC3E}">
        <p14:creationId xmlns:p14="http://schemas.microsoft.com/office/powerpoint/2010/main" val="3197400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77421"/>
                <a:ext cx="10515600" cy="5999542"/>
              </a:xfrm>
            </p:spPr>
            <p:txBody>
              <a:bodyPr/>
              <a:lstStyle/>
              <a:p>
                <a:pPr marL="0" indent="0">
                  <a:buNone/>
                </a:pPr>
                <a:r>
                  <a:rPr lang="en-US" dirty="0" smtClean="0">
                    <a:latin typeface="Comic Sans MS" panose="030F0702030302020204" pitchFamily="66" charset="0"/>
                  </a:rPr>
                  <a:t>(ii) In 2x2 contingency table, chi-square may also be calculated without estimating the expected frequencies as follows:</a:t>
                </a:r>
              </a:p>
              <a:p>
                <a:pPr marL="0" indent="0">
                  <a:buNone/>
                </a:pPr>
                <a:r>
                  <a:rPr lang="en-US" dirty="0">
                    <a:latin typeface="Comic Sans MS" panose="030F0702030302020204" pitchFamily="66" charset="0"/>
                  </a:rPr>
                  <a:t>	</a:t>
                </a:r>
                <a:r>
                  <a:rPr lang="en-US" dirty="0" smtClean="0">
                    <a:latin typeface="Comic Sans MS" panose="030F0702030302020204" pitchFamily="66" charset="0"/>
                  </a:rPr>
                  <a:t>X</a:t>
                </a:r>
                <a:r>
                  <a:rPr lang="en-US" baseline="30000" dirty="0" smtClean="0">
                    <a:latin typeface="Comic Sans MS" panose="030F0702030302020204" pitchFamily="66" charset="0"/>
                  </a:rPr>
                  <a:t>2</a:t>
                </a:r>
                <a:r>
                  <a:rPr lang="en-US" dirty="0" smtClean="0">
                    <a:latin typeface="Comic Sans MS" panose="030F0702030302020204" pitchFamily="66" charset="0"/>
                  </a:rPr>
                  <a:t> = </a:t>
                </a:r>
                <a14:m>
                  <m:oMath xmlns:m="http://schemas.openxmlformats.org/officeDocument/2006/math">
                    <m:f>
                      <m:fPr>
                        <m:ctrlPr>
                          <a:rPr lang="en-US" i="1" smtClean="0">
                            <a:latin typeface="Cambria Math" panose="02040503050406030204" pitchFamily="18" charset="0"/>
                          </a:rPr>
                        </m:ctrlPr>
                      </m:fPr>
                      <m:num>
                        <m:r>
                          <m:rPr>
                            <m:sty m:val="p"/>
                          </m:rPr>
                          <a:rPr lang="en-US" b="0" i="0" smtClean="0">
                            <a:latin typeface="Cambria Math" panose="02040503050406030204" pitchFamily="18" charset="0"/>
                          </a:rPr>
                          <m:t>N</m:t>
                        </m:r>
                        <m:d>
                          <m:dPr>
                            <m:ctrlPr>
                              <a:rPr lang="en-US" b="0" i="1" smtClean="0">
                                <a:latin typeface="Cambria Math" panose="02040503050406030204" pitchFamily="18" charset="0"/>
                              </a:rPr>
                            </m:ctrlPr>
                          </m:dPr>
                          <m:e>
                            <m:r>
                              <m:rPr>
                                <m:sty m:val="p"/>
                              </m:rPr>
                              <a:rPr lang="en-US" b="0" i="0" smtClean="0">
                                <a:latin typeface="Cambria Math" panose="02040503050406030204" pitchFamily="18" charset="0"/>
                              </a:rPr>
                              <m:t>ad</m:t>
                            </m:r>
                            <m:r>
                              <a:rPr lang="en-US" b="0" i="0" smtClean="0">
                                <a:latin typeface="Cambria Math" panose="02040503050406030204" pitchFamily="18" charset="0"/>
                              </a:rPr>
                              <m:t> −</m:t>
                            </m:r>
                            <m:r>
                              <m:rPr>
                                <m:sty m:val="p"/>
                              </m:rPr>
                              <a:rPr lang="en-US" b="0" i="0" smtClean="0">
                                <a:latin typeface="Cambria Math" panose="02040503050406030204" pitchFamily="18" charset="0"/>
                              </a:rPr>
                              <m:t>bc</m:t>
                            </m:r>
                          </m:e>
                        </m:d>
                        <m:r>
                          <a:rPr lang="en-US" b="0" i="0" baseline="30000" smtClean="0">
                            <a:latin typeface="Cambria Math" panose="02040503050406030204" pitchFamily="18" charset="0"/>
                          </a:rPr>
                          <m:t>2</m:t>
                        </m:r>
                      </m:num>
                      <m:den>
                        <m:r>
                          <a:rPr lang="en-US" b="0" i="0" smtClean="0">
                            <a:latin typeface="Cambria Math" panose="02040503050406030204" pitchFamily="18" charset="0"/>
                          </a:rPr>
                          <m:t>(</m:t>
                        </m:r>
                        <m:r>
                          <m:rPr>
                            <m:sty m:val="p"/>
                          </m:rPr>
                          <a:rPr lang="en-US" b="0" i="0" smtClean="0">
                            <a:latin typeface="Cambria Math" panose="02040503050406030204" pitchFamily="18" charset="0"/>
                          </a:rPr>
                          <m:t>a</m:t>
                        </m:r>
                        <m:r>
                          <a:rPr lang="en-US" b="0" i="0" smtClean="0">
                            <a:latin typeface="Cambria Math" panose="02040503050406030204" pitchFamily="18" charset="0"/>
                          </a:rPr>
                          <m:t>+</m:t>
                        </m:r>
                        <m:r>
                          <m:rPr>
                            <m:sty m:val="p"/>
                          </m:rPr>
                          <a:rPr lang="en-US" b="0" i="0" smtClean="0">
                            <a:latin typeface="Cambria Math" panose="02040503050406030204" pitchFamily="18" charset="0"/>
                          </a:rPr>
                          <m:t>b</m:t>
                        </m:r>
                        <m:r>
                          <a:rPr lang="en-US" b="0" i="0" smtClean="0">
                            <a:latin typeface="Cambria Math" panose="02040503050406030204" pitchFamily="18" charset="0"/>
                          </a:rPr>
                          <m:t>)(</m:t>
                        </m:r>
                        <m:r>
                          <m:rPr>
                            <m:sty m:val="p"/>
                          </m:rPr>
                          <a:rPr lang="en-US" b="0" i="0" smtClean="0">
                            <a:latin typeface="Cambria Math" panose="02040503050406030204" pitchFamily="18" charset="0"/>
                          </a:rPr>
                          <m:t>c</m:t>
                        </m:r>
                        <m:r>
                          <a:rPr lang="en-US" b="0" i="0" smtClean="0">
                            <a:latin typeface="Cambria Math" panose="02040503050406030204" pitchFamily="18" charset="0"/>
                          </a:rPr>
                          <m:t>+</m:t>
                        </m:r>
                        <m:r>
                          <m:rPr>
                            <m:sty m:val="p"/>
                          </m:rPr>
                          <a:rPr lang="en-US" b="0" i="0" smtClean="0">
                            <a:latin typeface="Cambria Math" panose="02040503050406030204" pitchFamily="18" charset="0"/>
                          </a:rPr>
                          <m:t>d</m:t>
                        </m:r>
                        <m:r>
                          <a:rPr lang="en-US" b="0" i="0" smtClean="0">
                            <a:latin typeface="Cambria Math" panose="02040503050406030204" pitchFamily="18" charset="0"/>
                          </a:rPr>
                          <m:t>)(</m:t>
                        </m:r>
                        <m:r>
                          <m:rPr>
                            <m:sty m:val="p"/>
                          </m:rPr>
                          <a:rPr lang="en-US" b="0" i="0" smtClean="0">
                            <a:latin typeface="Cambria Math" panose="02040503050406030204" pitchFamily="18" charset="0"/>
                          </a:rPr>
                          <m:t>a</m:t>
                        </m:r>
                        <m:r>
                          <a:rPr lang="en-US" b="0" i="0" smtClean="0">
                            <a:latin typeface="Cambria Math" panose="02040503050406030204" pitchFamily="18" charset="0"/>
                          </a:rPr>
                          <m:t>+</m:t>
                        </m:r>
                        <m:r>
                          <m:rPr>
                            <m:sty m:val="p"/>
                          </m:rPr>
                          <a:rPr lang="en-US" b="0" i="0" smtClean="0">
                            <a:latin typeface="Cambria Math" panose="02040503050406030204" pitchFamily="18" charset="0"/>
                          </a:rPr>
                          <m:t>c</m:t>
                        </m:r>
                        <m:r>
                          <a:rPr lang="en-US" b="0" i="0" smtClean="0">
                            <a:latin typeface="Cambria Math" panose="02040503050406030204" pitchFamily="18" charset="0"/>
                          </a:rPr>
                          <m:t>)(</m:t>
                        </m:r>
                        <m:r>
                          <m:rPr>
                            <m:sty m:val="p"/>
                          </m:rPr>
                          <a:rPr lang="en-US" b="0" i="0" smtClean="0">
                            <a:latin typeface="Cambria Math" panose="02040503050406030204" pitchFamily="18" charset="0"/>
                          </a:rPr>
                          <m:t>b</m:t>
                        </m:r>
                        <m:r>
                          <a:rPr lang="en-US" b="0" i="0" smtClean="0">
                            <a:latin typeface="Cambria Math" panose="02040503050406030204" pitchFamily="18" charset="0"/>
                          </a:rPr>
                          <m:t>+</m:t>
                        </m:r>
                        <m:r>
                          <m:rPr>
                            <m:sty m:val="p"/>
                          </m:rPr>
                          <a:rPr lang="en-US" b="0" i="0" smtClean="0">
                            <a:latin typeface="Cambria Math" panose="02040503050406030204" pitchFamily="18" charset="0"/>
                          </a:rPr>
                          <m:t>d</m:t>
                        </m:r>
                        <m:r>
                          <a:rPr lang="en-US" b="0" i="0" smtClean="0">
                            <a:latin typeface="Cambria Math" panose="02040503050406030204" pitchFamily="18" charset="0"/>
                          </a:rPr>
                          <m:t>)</m:t>
                        </m:r>
                      </m:den>
                    </m:f>
                  </m:oMath>
                </a14:m>
                <a:endParaRPr lang="en-US" dirty="0" smtClean="0">
                  <a:latin typeface="Comic Sans MS" panose="030F0702030302020204" pitchFamily="66" charset="0"/>
                </a:endParaRPr>
              </a:p>
              <a:p>
                <a:pPr marL="0" indent="0">
                  <a:buNone/>
                </a:pPr>
                <a:r>
                  <a:rPr lang="en-US" dirty="0" smtClean="0">
                    <a:latin typeface="Comic Sans MS" panose="030F0702030302020204" pitchFamily="66" charset="0"/>
                  </a:rPr>
                  <a:t>(d) Yates correction: Yates correction is required for 2x2 contingency table if frequency in any cell is 5 or less than 5. Under this  situation the corrected chi-square,</a:t>
                </a:r>
              </a:p>
              <a:p>
                <a:pPr marL="0" indent="0">
                  <a:buNone/>
                </a:pPr>
                <a:r>
                  <a:rPr lang="en-US" dirty="0">
                    <a:latin typeface="Comic Sans MS" panose="030F0702030302020204" pitchFamily="66" charset="0"/>
                  </a:rPr>
                  <a:t>	</a:t>
                </a:r>
                <a:r>
                  <a:rPr lang="en-US" dirty="0" smtClean="0">
                    <a:latin typeface="Comic Sans MS" panose="030F0702030302020204" pitchFamily="66" charset="0"/>
                  </a:rPr>
                  <a:t>X</a:t>
                </a:r>
                <a:r>
                  <a:rPr lang="en-US" baseline="30000" dirty="0" smtClean="0">
                    <a:latin typeface="Comic Sans MS" panose="030F0702030302020204" pitchFamily="66" charset="0"/>
                  </a:rPr>
                  <a:t>2</a:t>
                </a:r>
                <a:r>
                  <a:rPr lang="en-US" dirty="0" smtClean="0">
                    <a:latin typeface="Comic Sans MS" panose="030F0702030302020204" pitchFamily="66" charset="0"/>
                  </a:rPr>
                  <a:t> = </a:t>
                </a:r>
                <a14:m>
                  <m:oMath xmlns:m="http://schemas.openxmlformats.org/officeDocument/2006/math">
                    <m:f>
                      <m:fPr>
                        <m:ctrlPr>
                          <a:rPr lang="en-US" i="1" smtClean="0">
                            <a:latin typeface="Cambria Math" panose="02040503050406030204" pitchFamily="18" charset="0"/>
                          </a:rPr>
                        </m:ctrlPr>
                      </m:fPr>
                      <m:num>
                        <m:r>
                          <m:rPr>
                            <m:sty m:val="p"/>
                          </m:rPr>
                          <a:rPr lang="en-US" b="0" i="0" smtClean="0">
                            <a:latin typeface="Cambria Math" panose="02040503050406030204" pitchFamily="18" charset="0"/>
                          </a:rPr>
                          <m:t>N</m:t>
                        </m:r>
                        <m:d>
                          <m:dPr>
                            <m:begChr m:val="["/>
                            <m:endChr m:val="]"/>
                            <m:ctrlPr>
                              <a:rPr lang="en-US" b="0" i="1" smtClean="0">
                                <a:latin typeface="Cambria Math" panose="02040503050406030204" pitchFamily="18" charset="0"/>
                              </a:rPr>
                            </m:ctrlPr>
                          </m:dPr>
                          <m:e>
                            <m:r>
                              <a:rPr lang="en-US" b="0" i="0" smtClean="0">
                                <a:latin typeface="Cambria Math" panose="02040503050406030204" pitchFamily="18" charset="0"/>
                              </a:rPr>
                              <m:t> </m:t>
                            </m:r>
                            <m:r>
                              <m:rPr>
                                <m:sty m:val="p"/>
                              </m:rPr>
                              <a:rPr lang="en-US" b="0" i="0" smtClean="0">
                                <a:latin typeface="Cambria Math" panose="02040503050406030204" pitchFamily="18" charset="0"/>
                              </a:rPr>
                              <m:t>ad</m:t>
                            </m:r>
                            <m:r>
                              <a:rPr lang="en-US" b="0" i="0" smtClean="0">
                                <a:latin typeface="Cambria Math" panose="02040503050406030204" pitchFamily="18" charset="0"/>
                              </a:rPr>
                              <m:t>−</m:t>
                            </m:r>
                            <m:r>
                              <m:rPr>
                                <m:sty m:val="p"/>
                              </m:rPr>
                              <a:rPr lang="en-US" b="0" i="0" smtClean="0">
                                <a:latin typeface="Cambria Math" panose="02040503050406030204" pitchFamily="18" charset="0"/>
                              </a:rPr>
                              <m:t>bc</m:t>
                            </m:r>
                            <m:r>
                              <a:rPr lang="en-US" b="0" i="0" smtClean="0">
                                <a:latin typeface="Cambria Math" panose="02040503050406030204" pitchFamily="18" charset="0"/>
                              </a:rPr>
                              <m:t> − </m:t>
                            </m:r>
                            <m:f>
                              <m:fPr>
                                <m:ctrlPr>
                                  <a:rPr lang="en-US" b="0" i="1" smtClean="0">
                                    <a:latin typeface="Cambria Math" panose="02040503050406030204" pitchFamily="18" charset="0"/>
                                  </a:rPr>
                                </m:ctrlPr>
                              </m:fPr>
                              <m:num>
                                <m:r>
                                  <m:rPr>
                                    <m:sty m:val="p"/>
                                  </m:rPr>
                                  <a:rPr lang="en-US" b="0" i="0" smtClean="0">
                                    <a:latin typeface="Cambria Math" panose="02040503050406030204" pitchFamily="18" charset="0"/>
                                  </a:rPr>
                                  <m:t>N</m:t>
                                </m:r>
                              </m:num>
                              <m:den>
                                <m:r>
                                  <a:rPr lang="en-US" b="0" i="0" smtClean="0">
                                    <a:latin typeface="Cambria Math" panose="02040503050406030204" pitchFamily="18" charset="0"/>
                                  </a:rPr>
                                  <m:t>2</m:t>
                                </m:r>
                              </m:den>
                            </m:f>
                          </m:e>
                        </m:d>
                        <m:r>
                          <a:rPr lang="en-US" b="0" i="0" baseline="30000" smtClean="0">
                            <a:latin typeface="Cambria Math" panose="02040503050406030204" pitchFamily="18" charset="0"/>
                          </a:rPr>
                          <m:t>2</m:t>
                        </m:r>
                      </m:num>
                      <m:den>
                        <m:r>
                          <a:rPr lang="en-US" b="0" i="0" smtClean="0">
                            <a:latin typeface="Cambria Math" panose="02040503050406030204" pitchFamily="18" charset="0"/>
                          </a:rPr>
                          <m:t>(</m:t>
                        </m:r>
                        <m:r>
                          <m:rPr>
                            <m:sty m:val="p"/>
                          </m:rPr>
                          <a:rPr lang="en-US" b="0" i="0" smtClean="0">
                            <a:latin typeface="Cambria Math" panose="02040503050406030204" pitchFamily="18" charset="0"/>
                          </a:rPr>
                          <m:t>a</m:t>
                        </m:r>
                        <m:r>
                          <a:rPr lang="en-US" b="0" i="0" smtClean="0">
                            <a:latin typeface="Cambria Math" panose="02040503050406030204" pitchFamily="18" charset="0"/>
                          </a:rPr>
                          <m:t>+</m:t>
                        </m:r>
                        <m:r>
                          <m:rPr>
                            <m:sty m:val="p"/>
                          </m:rPr>
                          <a:rPr lang="en-US" b="0" i="0" smtClean="0">
                            <a:latin typeface="Cambria Math" panose="02040503050406030204" pitchFamily="18" charset="0"/>
                          </a:rPr>
                          <m:t>b</m:t>
                        </m:r>
                        <m:r>
                          <a:rPr lang="en-US" b="0" i="0" smtClean="0">
                            <a:latin typeface="Cambria Math" panose="02040503050406030204" pitchFamily="18" charset="0"/>
                          </a:rPr>
                          <m:t>)(</m:t>
                        </m:r>
                        <m:r>
                          <m:rPr>
                            <m:sty m:val="p"/>
                          </m:rPr>
                          <a:rPr lang="en-US" b="0" i="0" smtClean="0">
                            <a:latin typeface="Cambria Math" panose="02040503050406030204" pitchFamily="18" charset="0"/>
                          </a:rPr>
                          <m:t>c</m:t>
                        </m:r>
                        <m:r>
                          <a:rPr lang="en-US" b="0" i="0" smtClean="0">
                            <a:latin typeface="Cambria Math" panose="02040503050406030204" pitchFamily="18" charset="0"/>
                          </a:rPr>
                          <m:t>+</m:t>
                        </m:r>
                        <m:r>
                          <m:rPr>
                            <m:sty m:val="p"/>
                          </m:rPr>
                          <a:rPr lang="en-US" b="0" i="0" smtClean="0">
                            <a:latin typeface="Cambria Math" panose="02040503050406030204" pitchFamily="18" charset="0"/>
                          </a:rPr>
                          <m:t>d</m:t>
                        </m:r>
                        <m:r>
                          <a:rPr lang="en-US" b="0" i="0" smtClean="0">
                            <a:latin typeface="Cambria Math" panose="02040503050406030204" pitchFamily="18" charset="0"/>
                          </a:rPr>
                          <m:t>)(</m:t>
                        </m:r>
                        <m:r>
                          <m:rPr>
                            <m:sty m:val="p"/>
                          </m:rPr>
                          <a:rPr lang="en-US" b="0" i="0" smtClean="0">
                            <a:latin typeface="Cambria Math" panose="02040503050406030204" pitchFamily="18" charset="0"/>
                          </a:rPr>
                          <m:t>a</m:t>
                        </m:r>
                        <m:r>
                          <a:rPr lang="en-US" b="0" i="0" smtClean="0">
                            <a:latin typeface="Cambria Math" panose="02040503050406030204" pitchFamily="18" charset="0"/>
                          </a:rPr>
                          <m:t>+</m:t>
                        </m:r>
                        <m:r>
                          <m:rPr>
                            <m:sty m:val="p"/>
                          </m:rPr>
                          <a:rPr lang="en-US" b="0" i="0" smtClean="0">
                            <a:latin typeface="Cambria Math" panose="02040503050406030204" pitchFamily="18" charset="0"/>
                          </a:rPr>
                          <m:t>c</m:t>
                        </m:r>
                        <m:r>
                          <a:rPr lang="en-US" b="0" i="0" smtClean="0">
                            <a:latin typeface="Cambria Math" panose="02040503050406030204" pitchFamily="18" charset="0"/>
                          </a:rPr>
                          <m:t>)(</m:t>
                        </m:r>
                        <m:r>
                          <m:rPr>
                            <m:sty m:val="p"/>
                          </m:rPr>
                          <a:rPr lang="en-US" b="0" i="0" smtClean="0">
                            <a:latin typeface="Cambria Math" panose="02040503050406030204" pitchFamily="18" charset="0"/>
                          </a:rPr>
                          <m:t>b</m:t>
                        </m:r>
                        <m:r>
                          <a:rPr lang="en-US" b="0" i="0" smtClean="0">
                            <a:latin typeface="Cambria Math" panose="02040503050406030204" pitchFamily="18" charset="0"/>
                          </a:rPr>
                          <m:t>+</m:t>
                        </m:r>
                        <m:r>
                          <m:rPr>
                            <m:sty m:val="p"/>
                          </m:rPr>
                          <a:rPr lang="en-US" b="0" i="0" smtClean="0">
                            <a:latin typeface="Cambria Math" panose="02040503050406030204" pitchFamily="18" charset="0"/>
                          </a:rPr>
                          <m:t>d</m:t>
                        </m:r>
                        <m:r>
                          <a:rPr lang="en-US" b="0" i="0" smtClean="0">
                            <a:latin typeface="Cambria Math" panose="02040503050406030204" pitchFamily="18" charset="0"/>
                          </a:rPr>
                          <m:t>)</m:t>
                        </m:r>
                      </m:den>
                    </m:f>
                  </m:oMath>
                </a14:m>
                <a:r>
                  <a:rPr lang="en-US" dirty="0" smtClean="0">
                    <a:latin typeface="Comic Sans MS" panose="030F0702030302020204" pitchFamily="66" charset="0"/>
                  </a:rPr>
                  <a:t> </a:t>
                </a:r>
              </a:p>
              <a:p>
                <a:pPr marL="0" indent="0">
                  <a:buNone/>
                </a:pPr>
                <a:r>
                  <a:rPr lang="en-US" dirty="0" smtClean="0">
                    <a:latin typeface="Comic Sans MS" panose="030F0702030302020204" pitchFamily="66" charset="0"/>
                  </a:rPr>
                  <a:t>(e) Comparison and conclusions are made in the same way as done for </a:t>
                </a:r>
                <a:r>
                  <a:rPr lang="en-US" b="1" dirty="0" smtClean="0">
                    <a:latin typeface="Comic Sans MS" panose="030F0702030302020204" pitchFamily="66" charset="0"/>
                  </a:rPr>
                  <a:t>Chi-square test of Goodness of Fit</a:t>
                </a:r>
                <a:r>
                  <a:rPr lang="en-US" dirty="0" smtClean="0">
                    <a:latin typeface="Comic Sans MS" panose="030F0702030302020204" pitchFamily="66" charset="0"/>
                  </a:rPr>
                  <a:t>.</a:t>
                </a:r>
                <a:endParaRPr lang="en-US" dirty="0">
                  <a:latin typeface="Comic Sans MS" panose="030F0702030302020204"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77421"/>
                <a:ext cx="10515600" cy="5999542"/>
              </a:xfrm>
              <a:blipFill rotWithShape="0">
                <a:blip r:embed="rId2"/>
                <a:stretch>
                  <a:fillRect l="-1217" t="-1728"/>
                </a:stretch>
              </a:blipFill>
            </p:spPr>
            <p:txBody>
              <a:bodyPr/>
              <a:lstStyle/>
              <a:p>
                <a:r>
                  <a:rPr lang="en-US">
                    <a:noFill/>
                  </a:rPr>
                  <a:t> </a:t>
                </a:r>
              </a:p>
            </p:txBody>
          </p:sp>
        </mc:Fallback>
      </mc:AlternateContent>
    </p:spTree>
    <p:extLst>
      <p:ext uri="{BB962C8B-B14F-4D97-AF65-F5344CB8AC3E}">
        <p14:creationId xmlns:p14="http://schemas.microsoft.com/office/powerpoint/2010/main" val="153067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286603"/>
                <a:ext cx="10515600" cy="6332562"/>
              </a:xfrm>
            </p:spPr>
            <p:txBody>
              <a:bodyPr/>
              <a:lstStyle/>
              <a:p>
                <a:pPr marL="0" indent="0">
                  <a:buNone/>
                </a:pPr>
                <a:r>
                  <a:rPr lang="en-US" dirty="0" smtClean="0">
                    <a:latin typeface="Comic Sans MS" panose="030F0702030302020204" pitchFamily="66" charset="0"/>
                  </a:rPr>
                  <a:t>(iii) Presentation of data in 3 x 3 contingency table when number of levels under each factor is three :</a:t>
                </a:r>
              </a:p>
              <a:p>
                <a:pPr marL="0" indent="0">
                  <a:buNone/>
                </a:pPr>
                <a:endParaRPr lang="en-US" dirty="0">
                  <a:latin typeface="Comic Sans MS" panose="030F0702030302020204" pitchFamily="66" charset="0"/>
                </a:endParaRPr>
              </a:p>
              <a:p>
                <a:pPr marL="0" indent="0">
                  <a:buNone/>
                </a:pPr>
                <a:endParaRPr lang="en-US" dirty="0" smtClean="0">
                  <a:latin typeface="Comic Sans MS" panose="030F0702030302020204" pitchFamily="66" charset="0"/>
                </a:endParaRPr>
              </a:p>
              <a:p>
                <a:pPr marL="0" indent="0">
                  <a:buNone/>
                </a:pPr>
                <a:endParaRPr lang="en-US" dirty="0">
                  <a:latin typeface="Comic Sans MS" panose="030F0702030302020204" pitchFamily="66" charset="0"/>
                </a:endParaRPr>
              </a:p>
              <a:p>
                <a:pPr marL="0" indent="0">
                  <a:buNone/>
                </a:pPr>
                <a:endParaRPr lang="en-US" dirty="0" smtClean="0">
                  <a:latin typeface="Comic Sans MS" panose="030F0702030302020204" pitchFamily="66" charset="0"/>
                </a:endParaRPr>
              </a:p>
              <a:p>
                <a:pPr marL="0" indent="0">
                  <a:buNone/>
                </a:pPr>
                <a:endParaRPr lang="en-US" dirty="0">
                  <a:latin typeface="Comic Sans MS" panose="030F0702030302020204" pitchFamily="66" charset="0"/>
                </a:endParaRPr>
              </a:p>
              <a:p>
                <a:pPr marL="0" indent="0">
                  <a:buNone/>
                </a:pPr>
                <a:r>
                  <a:rPr lang="en-US" dirty="0" smtClean="0">
                    <a:latin typeface="Comic Sans MS" panose="030F0702030302020204" pitchFamily="66" charset="0"/>
                  </a:rPr>
                  <a:t>	R1 + R2 + R3 = C1 + C2 + C3 = N</a:t>
                </a:r>
              </a:p>
              <a:p>
                <a:pPr marL="0" indent="0">
                  <a:buNone/>
                </a:pPr>
                <a:r>
                  <a:rPr lang="en-US" dirty="0" smtClean="0">
                    <a:latin typeface="Comic Sans MS" panose="030F0702030302020204" pitchFamily="66" charset="0"/>
                  </a:rPr>
                  <a:t>Where, a, b, c, d, e, f, g, h &amp; </a:t>
                </a:r>
                <a:r>
                  <a:rPr lang="en-US" dirty="0" err="1" smtClean="0">
                    <a:latin typeface="Comic Sans MS" panose="030F0702030302020204" pitchFamily="66" charset="0"/>
                  </a:rPr>
                  <a:t>i</a:t>
                </a:r>
                <a:r>
                  <a:rPr lang="en-US" dirty="0" smtClean="0">
                    <a:latin typeface="Comic Sans MS" panose="030F0702030302020204" pitchFamily="66" charset="0"/>
                  </a:rPr>
                  <a:t> are observed frequency in the respective cell.</a:t>
                </a:r>
              </a:p>
              <a:p>
                <a:pPr marL="0" indent="0">
                  <a:buNone/>
                </a:pPr>
                <a:r>
                  <a:rPr lang="en-US" dirty="0" smtClean="0">
                    <a:latin typeface="Comic Sans MS" panose="030F0702030302020204" pitchFamily="66" charset="0"/>
                  </a:rPr>
                  <a:t>Expected freq. in cell A</a:t>
                </a:r>
                <a:r>
                  <a:rPr lang="en-US" baseline="-25000" dirty="0" smtClean="0">
                    <a:latin typeface="Comic Sans MS" panose="030F0702030302020204" pitchFamily="66" charset="0"/>
                  </a:rPr>
                  <a:t>1</a:t>
                </a:r>
                <a:r>
                  <a:rPr lang="en-US" dirty="0" smtClean="0">
                    <a:latin typeface="Comic Sans MS" panose="030F0702030302020204" pitchFamily="66" charset="0"/>
                  </a:rPr>
                  <a:t>B</a:t>
                </a:r>
                <a:r>
                  <a:rPr lang="en-US" baseline="-25000" dirty="0" smtClean="0">
                    <a:latin typeface="Comic Sans MS" panose="030F0702030302020204" pitchFamily="66" charset="0"/>
                  </a:rPr>
                  <a:t>1</a:t>
                </a:r>
                <a:r>
                  <a:rPr lang="en-US" dirty="0" smtClean="0">
                    <a:latin typeface="Comic Sans MS" panose="030F0702030302020204" pitchFamily="66" charset="0"/>
                  </a:rPr>
                  <a:t> = </a:t>
                </a:r>
                <a14:m>
                  <m:oMath xmlns:m="http://schemas.openxmlformats.org/officeDocument/2006/math">
                    <m:f>
                      <m:fPr>
                        <m:ctrlPr>
                          <a:rPr lang="en-US" i="1" smtClean="0">
                            <a:latin typeface="Cambria Math" panose="02040503050406030204" pitchFamily="18" charset="0"/>
                          </a:rPr>
                        </m:ctrlPr>
                      </m:fPr>
                      <m:num>
                        <m:r>
                          <m:rPr>
                            <m:sty m:val="p"/>
                          </m:rPr>
                          <a:rPr lang="en-US" b="0" i="0" smtClean="0">
                            <a:latin typeface="Cambria Math" panose="02040503050406030204" pitchFamily="18" charset="0"/>
                          </a:rPr>
                          <m:t>R</m:t>
                        </m:r>
                        <m:r>
                          <a:rPr lang="en-US" b="0" i="0" smtClean="0">
                            <a:latin typeface="Cambria Math" panose="02040503050406030204" pitchFamily="18" charset="0"/>
                          </a:rPr>
                          <m:t>1</m:t>
                        </m:r>
                        <m:r>
                          <m:rPr>
                            <m:sty m:val="p"/>
                          </m:rPr>
                          <a:rPr lang="en-US" b="0" i="0" smtClean="0">
                            <a:latin typeface="Cambria Math" panose="02040503050406030204" pitchFamily="18" charset="0"/>
                          </a:rPr>
                          <m:t>xC</m:t>
                        </m:r>
                        <m:r>
                          <a:rPr lang="en-US" b="0" i="0" smtClean="0">
                            <a:latin typeface="Cambria Math" panose="02040503050406030204" pitchFamily="18" charset="0"/>
                          </a:rPr>
                          <m:t>1</m:t>
                        </m:r>
                      </m:num>
                      <m:den>
                        <m:r>
                          <m:rPr>
                            <m:sty m:val="p"/>
                          </m:rPr>
                          <a:rPr lang="en-US" b="0" i="0" smtClean="0">
                            <a:latin typeface="Cambria Math" panose="02040503050406030204" pitchFamily="18" charset="0"/>
                          </a:rPr>
                          <m:t>N</m:t>
                        </m:r>
                      </m:den>
                    </m:f>
                  </m:oMath>
                </a14:m>
                <a:r>
                  <a:rPr lang="en-US" dirty="0" smtClean="0">
                    <a:latin typeface="Comic Sans MS" panose="030F0702030302020204" pitchFamily="66" charset="0"/>
                  </a:rPr>
                  <a:t> , in cell A</a:t>
                </a:r>
                <a:r>
                  <a:rPr lang="en-US" baseline="-25000" dirty="0" smtClean="0">
                    <a:latin typeface="Comic Sans MS" panose="030F0702030302020204" pitchFamily="66" charset="0"/>
                  </a:rPr>
                  <a:t>2</a:t>
                </a:r>
                <a:r>
                  <a:rPr lang="en-US" dirty="0" smtClean="0">
                    <a:latin typeface="Comic Sans MS" panose="030F0702030302020204" pitchFamily="66" charset="0"/>
                  </a:rPr>
                  <a:t>B</a:t>
                </a:r>
                <a:r>
                  <a:rPr lang="en-US" baseline="-25000" dirty="0" smtClean="0">
                    <a:latin typeface="Comic Sans MS" panose="030F0702030302020204" pitchFamily="66" charset="0"/>
                  </a:rPr>
                  <a:t>1</a:t>
                </a:r>
                <a:r>
                  <a:rPr lang="en-US" dirty="0" smtClean="0">
                    <a:latin typeface="Comic Sans MS" panose="030F0702030302020204" pitchFamily="66" charset="0"/>
                  </a:rPr>
                  <a:t> = </a:t>
                </a:r>
                <a14:m>
                  <m:oMath xmlns:m="http://schemas.openxmlformats.org/officeDocument/2006/math">
                    <m:f>
                      <m:fPr>
                        <m:ctrlPr>
                          <a:rPr lang="en-US" i="1" smtClean="0">
                            <a:latin typeface="Cambria Math" panose="02040503050406030204" pitchFamily="18" charset="0"/>
                          </a:rPr>
                        </m:ctrlPr>
                      </m:fPr>
                      <m:num>
                        <m:r>
                          <m:rPr>
                            <m:sty m:val="p"/>
                          </m:rPr>
                          <a:rPr lang="en-US" b="0" i="0" smtClean="0">
                            <a:latin typeface="Cambria Math" panose="02040503050406030204" pitchFamily="18" charset="0"/>
                          </a:rPr>
                          <m:t>R</m:t>
                        </m:r>
                        <m:r>
                          <a:rPr lang="en-US" b="0" i="0" smtClean="0">
                            <a:latin typeface="Cambria Math" panose="02040503050406030204" pitchFamily="18" charset="0"/>
                          </a:rPr>
                          <m:t>1</m:t>
                        </m:r>
                        <m:r>
                          <m:rPr>
                            <m:sty m:val="p"/>
                          </m:rPr>
                          <a:rPr lang="en-US" b="0" i="0" smtClean="0">
                            <a:latin typeface="Cambria Math" panose="02040503050406030204" pitchFamily="18" charset="0"/>
                          </a:rPr>
                          <m:t>xC</m:t>
                        </m:r>
                        <m:r>
                          <a:rPr lang="en-US" b="0" i="0" smtClean="0">
                            <a:latin typeface="Cambria Math" panose="02040503050406030204" pitchFamily="18" charset="0"/>
                          </a:rPr>
                          <m:t>2</m:t>
                        </m:r>
                      </m:num>
                      <m:den>
                        <m:r>
                          <m:rPr>
                            <m:sty m:val="p"/>
                          </m:rPr>
                          <a:rPr lang="en-US" b="0" i="0" smtClean="0">
                            <a:latin typeface="Cambria Math" panose="02040503050406030204" pitchFamily="18" charset="0"/>
                          </a:rPr>
                          <m:t>N</m:t>
                        </m:r>
                      </m:den>
                    </m:f>
                  </m:oMath>
                </a14:m>
                <a:r>
                  <a:rPr lang="en-US" dirty="0" smtClean="0">
                    <a:latin typeface="Comic Sans MS" panose="030F0702030302020204" pitchFamily="66" charset="0"/>
                  </a:rPr>
                  <a:t> </a:t>
                </a:r>
              </a:p>
              <a:p>
                <a:pPr marL="0" indent="0">
                  <a:buNone/>
                </a:pPr>
                <a:r>
                  <a:rPr lang="en-US" dirty="0" smtClean="0">
                    <a:latin typeface="Comic Sans MS" panose="030F0702030302020204" pitchFamily="66" charset="0"/>
                  </a:rPr>
                  <a:t>In cell A</a:t>
                </a:r>
                <a:r>
                  <a:rPr lang="en-US" baseline="-25000" dirty="0" smtClean="0">
                    <a:latin typeface="Comic Sans MS" panose="030F0702030302020204" pitchFamily="66" charset="0"/>
                  </a:rPr>
                  <a:t>3</a:t>
                </a:r>
                <a:r>
                  <a:rPr lang="en-US" dirty="0" smtClean="0">
                    <a:latin typeface="Comic Sans MS" panose="030F0702030302020204" pitchFamily="66" charset="0"/>
                  </a:rPr>
                  <a:t>B</a:t>
                </a:r>
                <a:r>
                  <a:rPr lang="en-US" baseline="-25000" dirty="0" smtClean="0">
                    <a:latin typeface="Comic Sans MS" panose="030F0702030302020204" pitchFamily="66" charset="0"/>
                  </a:rPr>
                  <a:t>1</a:t>
                </a:r>
                <a:r>
                  <a:rPr lang="en-US" dirty="0" smtClean="0">
                    <a:latin typeface="Comic Sans MS" panose="030F0702030302020204" pitchFamily="66" charset="0"/>
                  </a:rPr>
                  <a:t> = </a:t>
                </a:r>
                <a14:m>
                  <m:oMath xmlns:m="http://schemas.openxmlformats.org/officeDocument/2006/math">
                    <m:f>
                      <m:fPr>
                        <m:ctrlPr>
                          <a:rPr lang="en-US" i="1" smtClean="0">
                            <a:latin typeface="Cambria Math" panose="02040503050406030204" pitchFamily="18" charset="0"/>
                          </a:rPr>
                        </m:ctrlPr>
                      </m:fPr>
                      <m:num>
                        <m:r>
                          <m:rPr>
                            <m:sty m:val="p"/>
                          </m:rPr>
                          <a:rPr lang="en-US" b="0" i="0" smtClean="0">
                            <a:latin typeface="Cambria Math" panose="02040503050406030204" pitchFamily="18" charset="0"/>
                          </a:rPr>
                          <m:t>R</m:t>
                        </m:r>
                        <m:r>
                          <a:rPr lang="en-US" b="0" i="0" smtClean="0">
                            <a:latin typeface="Cambria Math" panose="02040503050406030204" pitchFamily="18" charset="0"/>
                          </a:rPr>
                          <m:t>1</m:t>
                        </m:r>
                        <m:r>
                          <m:rPr>
                            <m:sty m:val="p"/>
                          </m:rPr>
                          <a:rPr lang="en-US" b="0" i="0" smtClean="0">
                            <a:latin typeface="Cambria Math" panose="02040503050406030204" pitchFamily="18" charset="0"/>
                          </a:rPr>
                          <m:t>xC</m:t>
                        </m:r>
                        <m:r>
                          <a:rPr lang="en-US" b="0" i="0" smtClean="0">
                            <a:latin typeface="Cambria Math" panose="02040503050406030204" pitchFamily="18" charset="0"/>
                          </a:rPr>
                          <m:t>3</m:t>
                        </m:r>
                      </m:num>
                      <m:den>
                        <m:r>
                          <m:rPr>
                            <m:sty m:val="p"/>
                          </m:rPr>
                          <a:rPr lang="en-US" b="0" i="0" smtClean="0">
                            <a:latin typeface="Cambria Math" panose="02040503050406030204" pitchFamily="18" charset="0"/>
                          </a:rPr>
                          <m:t>N</m:t>
                        </m:r>
                      </m:den>
                    </m:f>
                  </m:oMath>
                </a14:m>
                <a:r>
                  <a:rPr lang="en-US" dirty="0" smtClean="0">
                    <a:latin typeface="Comic Sans MS" panose="030F0702030302020204" pitchFamily="66" charset="0"/>
                  </a:rPr>
                  <a:t> ………. In cell A</a:t>
                </a:r>
                <a:r>
                  <a:rPr lang="en-US" baseline="-25000" dirty="0" smtClean="0">
                    <a:latin typeface="Comic Sans MS" panose="030F0702030302020204" pitchFamily="66" charset="0"/>
                  </a:rPr>
                  <a:t>3</a:t>
                </a:r>
                <a:r>
                  <a:rPr lang="en-US" dirty="0" smtClean="0">
                    <a:latin typeface="Comic Sans MS" panose="030F0702030302020204" pitchFamily="66" charset="0"/>
                  </a:rPr>
                  <a:t>B</a:t>
                </a:r>
                <a:r>
                  <a:rPr lang="en-US" baseline="-25000" dirty="0" smtClean="0">
                    <a:latin typeface="Comic Sans MS" panose="030F0702030302020204" pitchFamily="66" charset="0"/>
                  </a:rPr>
                  <a:t>3</a:t>
                </a:r>
                <a:r>
                  <a:rPr lang="en-US" dirty="0" smtClean="0">
                    <a:latin typeface="Comic Sans MS" panose="030F0702030302020204" pitchFamily="66" charset="0"/>
                  </a:rPr>
                  <a:t> = </a:t>
                </a:r>
                <a14:m>
                  <m:oMath xmlns:m="http://schemas.openxmlformats.org/officeDocument/2006/math">
                    <m:f>
                      <m:fPr>
                        <m:ctrlPr>
                          <a:rPr lang="en-US" i="1" smtClean="0">
                            <a:latin typeface="Cambria Math" panose="02040503050406030204" pitchFamily="18" charset="0"/>
                          </a:rPr>
                        </m:ctrlPr>
                      </m:fPr>
                      <m:num>
                        <m:r>
                          <m:rPr>
                            <m:sty m:val="p"/>
                          </m:rPr>
                          <a:rPr lang="en-US" b="0" i="0" smtClean="0">
                            <a:latin typeface="Cambria Math" panose="02040503050406030204" pitchFamily="18" charset="0"/>
                          </a:rPr>
                          <m:t>R</m:t>
                        </m:r>
                        <m:r>
                          <a:rPr lang="en-US" b="0" i="0" smtClean="0">
                            <a:latin typeface="Cambria Math" panose="02040503050406030204" pitchFamily="18" charset="0"/>
                          </a:rPr>
                          <m:t>3</m:t>
                        </m:r>
                        <m:r>
                          <m:rPr>
                            <m:sty m:val="p"/>
                          </m:rPr>
                          <a:rPr lang="en-US" b="0" i="0" smtClean="0">
                            <a:latin typeface="Cambria Math" panose="02040503050406030204" pitchFamily="18" charset="0"/>
                          </a:rPr>
                          <m:t>xC</m:t>
                        </m:r>
                        <m:r>
                          <a:rPr lang="en-US" b="0" i="0" smtClean="0">
                            <a:latin typeface="Cambria Math" panose="02040503050406030204" pitchFamily="18" charset="0"/>
                          </a:rPr>
                          <m:t>3</m:t>
                        </m:r>
                      </m:num>
                      <m:den>
                        <m:r>
                          <m:rPr>
                            <m:sty m:val="p"/>
                          </m:rPr>
                          <a:rPr lang="en-US" b="0" i="0" smtClean="0">
                            <a:latin typeface="Cambria Math" panose="02040503050406030204" pitchFamily="18" charset="0"/>
                          </a:rPr>
                          <m:t>N</m:t>
                        </m:r>
                      </m:den>
                    </m:f>
                  </m:oMath>
                </a14:m>
                <a:endParaRPr lang="en-US" dirty="0" smtClean="0">
                  <a:latin typeface="Comic Sans MS" panose="030F0702030302020204" pitchFamily="66" charset="0"/>
                </a:endParaRPr>
              </a:p>
              <a:p>
                <a:pPr marL="0" indent="0">
                  <a:buNone/>
                </a:pPr>
                <a:endParaRPr lang="en-US" dirty="0" smtClean="0">
                  <a:latin typeface="Comic Sans MS" panose="030F0702030302020204" pitchFamily="66" charset="0"/>
                </a:endParaRPr>
              </a:p>
              <a:p>
                <a:pPr marL="0" indent="0">
                  <a:buNone/>
                </a:pPr>
                <a:endParaRPr lang="en-US" dirty="0">
                  <a:latin typeface="Comic Sans MS" panose="030F0702030302020204" pitchFamily="66"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286603"/>
                <a:ext cx="10515600" cy="6332562"/>
              </a:xfrm>
              <a:blipFill rotWithShape="0">
                <a:blip r:embed="rId2"/>
                <a:stretch>
                  <a:fillRect l="-1217" t="-1636"/>
                </a:stretch>
              </a:blipFill>
            </p:spPr>
            <p:txBody>
              <a:bodyPr/>
              <a:lstStyle/>
              <a:p>
                <a:r>
                  <a:rPr lang="en-US">
                    <a:noFill/>
                  </a:rPr>
                  <a:t> </a:t>
                </a:r>
              </a:p>
            </p:txBody>
          </p:sp>
        </mc:Fallback>
      </mc:AlternateContent>
      <p:graphicFrame>
        <p:nvGraphicFramePr>
          <p:cNvPr id="2" name="Table 1"/>
          <p:cNvGraphicFramePr>
            <a:graphicFrameLocks noGrp="1"/>
          </p:cNvGraphicFramePr>
          <p:nvPr>
            <p:extLst>
              <p:ext uri="{D42A27DB-BD31-4B8C-83A1-F6EECF244321}">
                <p14:modId xmlns:p14="http://schemas.microsoft.com/office/powerpoint/2010/main" val="699658430"/>
              </p:ext>
            </p:extLst>
          </p:nvPr>
        </p:nvGraphicFramePr>
        <p:xfrm>
          <a:off x="1064524" y="1279223"/>
          <a:ext cx="9730855" cy="2225040"/>
        </p:xfrm>
        <a:graphic>
          <a:graphicData uri="http://schemas.openxmlformats.org/drawingml/2006/table">
            <a:tbl>
              <a:tblPr firstRow="1" bandRow="1">
                <a:tableStyleId>{5C22544A-7EE6-4342-B048-85BDC9FD1C3A}</a:tableStyleId>
              </a:tblPr>
              <a:tblGrid>
                <a:gridCol w="1525386"/>
                <a:gridCol w="1642723"/>
                <a:gridCol w="1554720"/>
                <a:gridCol w="1596085"/>
                <a:gridCol w="1514902"/>
                <a:gridCol w="1897039"/>
              </a:tblGrid>
              <a:tr h="370840">
                <a:tc>
                  <a:txBody>
                    <a:bodyPr/>
                    <a:lstStyle/>
                    <a:p>
                      <a:pPr algn="ctr"/>
                      <a:endParaRPr lang="en-US" b="1" dirty="0"/>
                    </a:p>
                  </a:txBody>
                  <a:tcPr/>
                </a:tc>
                <a:tc>
                  <a:txBody>
                    <a:bodyPr/>
                    <a:lstStyle/>
                    <a:p>
                      <a:pPr algn="ctr"/>
                      <a:endParaRPr lang="en-US" b="1"/>
                    </a:p>
                  </a:txBody>
                  <a:tcPr/>
                </a:tc>
                <a:tc gridSpan="3">
                  <a:txBody>
                    <a:bodyPr/>
                    <a:lstStyle/>
                    <a:p>
                      <a:pPr algn="ctr"/>
                      <a:r>
                        <a:rPr lang="en-US" b="1" dirty="0" smtClean="0"/>
                        <a:t>Factor A</a:t>
                      </a:r>
                      <a:endParaRPr lang="en-US" b="1" dirty="0"/>
                    </a:p>
                  </a:txBody>
                  <a:tcPr/>
                </a:tc>
                <a:tc hMerge="1">
                  <a:txBody>
                    <a:bodyPr/>
                    <a:lstStyle/>
                    <a:p>
                      <a:pPr algn="ctr"/>
                      <a:endParaRPr lang="en-US" b="1"/>
                    </a:p>
                  </a:txBody>
                  <a:tcPr/>
                </a:tc>
                <a:tc hMerge="1">
                  <a:txBody>
                    <a:bodyPr/>
                    <a:lstStyle/>
                    <a:p>
                      <a:pPr algn="ctr"/>
                      <a:endParaRPr lang="en-US" b="1" dirty="0"/>
                    </a:p>
                  </a:txBody>
                  <a:tcPr/>
                </a:tc>
                <a:tc>
                  <a:txBody>
                    <a:bodyPr/>
                    <a:lstStyle/>
                    <a:p>
                      <a:pPr algn="ctr"/>
                      <a:r>
                        <a:rPr lang="en-US" b="1" dirty="0" smtClean="0"/>
                        <a:t>Total</a:t>
                      </a:r>
                      <a:endParaRPr lang="en-US" b="1" dirty="0"/>
                    </a:p>
                  </a:txBody>
                  <a:tcPr/>
                </a:tc>
              </a:tr>
              <a:tr h="370840">
                <a:tc>
                  <a:txBody>
                    <a:bodyPr/>
                    <a:lstStyle/>
                    <a:p>
                      <a:pPr algn="ctr"/>
                      <a:endParaRPr lang="en-US" b="1" dirty="0"/>
                    </a:p>
                  </a:txBody>
                  <a:tcPr/>
                </a:tc>
                <a:tc>
                  <a:txBody>
                    <a:bodyPr/>
                    <a:lstStyle/>
                    <a:p>
                      <a:pPr algn="ctr"/>
                      <a:r>
                        <a:rPr lang="en-US" b="1" dirty="0" smtClean="0"/>
                        <a:t>Levels</a:t>
                      </a:r>
                      <a:endParaRPr lang="en-US" b="1" dirty="0"/>
                    </a:p>
                  </a:txBody>
                  <a:tcPr/>
                </a:tc>
                <a:tc>
                  <a:txBody>
                    <a:bodyPr/>
                    <a:lstStyle/>
                    <a:p>
                      <a:pPr algn="ctr"/>
                      <a:r>
                        <a:rPr lang="en-US" b="1" dirty="0" smtClean="0"/>
                        <a:t>A1</a:t>
                      </a:r>
                      <a:endParaRPr lang="en-US" b="1" dirty="0"/>
                    </a:p>
                  </a:txBody>
                  <a:tcPr/>
                </a:tc>
                <a:tc>
                  <a:txBody>
                    <a:bodyPr/>
                    <a:lstStyle/>
                    <a:p>
                      <a:pPr algn="ctr"/>
                      <a:r>
                        <a:rPr lang="en-US" b="1" dirty="0" smtClean="0"/>
                        <a:t>A2</a:t>
                      </a:r>
                      <a:endParaRPr lang="en-US" b="1" dirty="0"/>
                    </a:p>
                  </a:txBody>
                  <a:tcPr/>
                </a:tc>
                <a:tc>
                  <a:txBody>
                    <a:bodyPr/>
                    <a:lstStyle/>
                    <a:p>
                      <a:pPr algn="ctr"/>
                      <a:r>
                        <a:rPr lang="en-US" b="1" dirty="0" smtClean="0"/>
                        <a:t>A3</a:t>
                      </a:r>
                      <a:endParaRPr lang="en-US" b="1" dirty="0"/>
                    </a:p>
                  </a:txBody>
                  <a:tcPr/>
                </a:tc>
                <a:tc>
                  <a:txBody>
                    <a:bodyPr/>
                    <a:lstStyle/>
                    <a:p>
                      <a:pPr algn="ctr"/>
                      <a:endParaRPr lang="en-US" b="1"/>
                    </a:p>
                  </a:txBody>
                  <a:tcPr/>
                </a:tc>
              </a:tr>
              <a:tr h="370840">
                <a:tc rowSpan="3">
                  <a:txBody>
                    <a:bodyPr/>
                    <a:lstStyle/>
                    <a:p>
                      <a:pPr algn="ctr"/>
                      <a:r>
                        <a:rPr lang="en-US" b="1" dirty="0" smtClean="0"/>
                        <a:t>Factor B</a:t>
                      </a:r>
                      <a:endParaRPr lang="en-US" b="1" dirty="0"/>
                    </a:p>
                  </a:txBody>
                  <a:tcPr/>
                </a:tc>
                <a:tc>
                  <a:txBody>
                    <a:bodyPr/>
                    <a:lstStyle/>
                    <a:p>
                      <a:pPr algn="ctr"/>
                      <a:r>
                        <a:rPr lang="en-US" b="1" dirty="0" smtClean="0"/>
                        <a:t>B1</a:t>
                      </a:r>
                      <a:endParaRPr lang="en-US" b="1" dirty="0"/>
                    </a:p>
                  </a:txBody>
                  <a:tcPr/>
                </a:tc>
                <a:tc>
                  <a:txBody>
                    <a:bodyPr/>
                    <a:lstStyle/>
                    <a:p>
                      <a:pPr algn="ctr"/>
                      <a:r>
                        <a:rPr lang="en-US" b="1" dirty="0" smtClean="0"/>
                        <a:t>A</a:t>
                      </a:r>
                      <a:endParaRPr lang="en-US" b="1" dirty="0"/>
                    </a:p>
                  </a:txBody>
                  <a:tcPr/>
                </a:tc>
                <a:tc>
                  <a:txBody>
                    <a:bodyPr/>
                    <a:lstStyle/>
                    <a:p>
                      <a:pPr algn="ctr"/>
                      <a:r>
                        <a:rPr lang="en-US" b="1" dirty="0" smtClean="0"/>
                        <a:t>b</a:t>
                      </a:r>
                      <a:endParaRPr lang="en-US" b="1" dirty="0"/>
                    </a:p>
                  </a:txBody>
                  <a:tcPr/>
                </a:tc>
                <a:tc>
                  <a:txBody>
                    <a:bodyPr/>
                    <a:lstStyle/>
                    <a:p>
                      <a:pPr algn="ctr"/>
                      <a:r>
                        <a:rPr lang="en-US" b="1" dirty="0" smtClean="0"/>
                        <a:t>c</a:t>
                      </a:r>
                      <a:endParaRPr lang="en-US" b="1" dirty="0"/>
                    </a:p>
                  </a:txBody>
                  <a:tcPr/>
                </a:tc>
                <a:tc>
                  <a:txBody>
                    <a:bodyPr/>
                    <a:lstStyle/>
                    <a:p>
                      <a:pPr algn="ctr"/>
                      <a:r>
                        <a:rPr lang="en-US" b="1" dirty="0" smtClean="0"/>
                        <a:t>a +b + c</a:t>
                      </a:r>
                      <a:r>
                        <a:rPr lang="en-US" b="1" baseline="0" dirty="0" smtClean="0"/>
                        <a:t> = R1</a:t>
                      </a:r>
                      <a:endParaRPr lang="en-US" b="1" dirty="0"/>
                    </a:p>
                  </a:txBody>
                  <a:tcPr/>
                </a:tc>
              </a:tr>
              <a:tr h="370840">
                <a:tc vMerge="1">
                  <a:txBody>
                    <a:bodyPr/>
                    <a:lstStyle/>
                    <a:p>
                      <a:pPr algn="ctr"/>
                      <a:endParaRPr lang="en-US" b="1" dirty="0"/>
                    </a:p>
                  </a:txBody>
                  <a:tcPr/>
                </a:tc>
                <a:tc>
                  <a:txBody>
                    <a:bodyPr/>
                    <a:lstStyle/>
                    <a:p>
                      <a:pPr algn="ctr"/>
                      <a:r>
                        <a:rPr lang="en-US" b="1" dirty="0" smtClean="0"/>
                        <a:t>B2</a:t>
                      </a:r>
                      <a:endParaRPr lang="en-US" b="1" dirty="0"/>
                    </a:p>
                  </a:txBody>
                  <a:tcPr/>
                </a:tc>
                <a:tc>
                  <a:txBody>
                    <a:bodyPr/>
                    <a:lstStyle/>
                    <a:p>
                      <a:pPr algn="ctr"/>
                      <a:r>
                        <a:rPr lang="en-US" b="1" dirty="0" smtClean="0"/>
                        <a:t>d</a:t>
                      </a:r>
                      <a:endParaRPr lang="en-US" b="1" dirty="0"/>
                    </a:p>
                  </a:txBody>
                  <a:tcPr/>
                </a:tc>
                <a:tc>
                  <a:txBody>
                    <a:bodyPr/>
                    <a:lstStyle/>
                    <a:p>
                      <a:pPr algn="ctr"/>
                      <a:r>
                        <a:rPr lang="en-US" b="1" dirty="0" smtClean="0"/>
                        <a:t>e</a:t>
                      </a:r>
                      <a:endParaRPr lang="en-US" b="1" dirty="0"/>
                    </a:p>
                  </a:txBody>
                  <a:tcPr/>
                </a:tc>
                <a:tc>
                  <a:txBody>
                    <a:bodyPr/>
                    <a:lstStyle/>
                    <a:p>
                      <a:pPr algn="ctr"/>
                      <a:r>
                        <a:rPr lang="en-US" b="1" dirty="0" smtClean="0"/>
                        <a:t>f</a:t>
                      </a:r>
                      <a:endParaRPr lang="en-US" b="1" dirty="0"/>
                    </a:p>
                  </a:txBody>
                  <a:tcPr/>
                </a:tc>
                <a:tc>
                  <a:txBody>
                    <a:bodyPr/>
                    <a:lstStyle/>
                    <a:p>
                      <a:pPr algn="ctr"/>
                      <a:r>
                        <a:rPr lang="en-US" b="1" dirty="0" smtClean="0"/>
                        <a:t>d +e + f</a:t>
                      </a:r>
                      <a:r>
                        <a:rPr lang="en-US" b="1" baseline="0" dirty="0" smtClean="0"/>
                        <a:t> = R2</a:t>
                      </a:r>
                      <a:endParaRPr lang="en-US" b="1" dirty="0"/>
                    </a:p>
                  </a:txBody>
                  <a:tcPr/>
                </a:tc>
              </a:tr>
              <a:tr h="370840">
                <a:tc vMerge="1">
                  <a:txBody>
                    <a:bodyPr/>
                    <a:lstStyle/>
                    <a:p>
                      <a:pPr algn="ctr"/>
                      <a:endParaRPr lang="en-US" b="1" dirty="0"/>
                    </a:p>
                  </a:txBody>
                  <a:tcPr/>
                </a:tc>
                <a:tc>
                  <a:txBody>
                    <a:bodyPr/>
                    <a:lstStyle/>
                    <a:p>
                      <a:pPr algn="ctr"/>
                      <a:r>
                        <a:rPr lang="en-US" b="1" dirty="0" smtClean="0"/>
                        <a:t>B3</a:t>
                      </a:r>
                      <a:endParaRPr lang="en-US" b="1" dirty="0"/>
                    </a:p>
                  </a:txBody>
                  <a:tcPr/>
                </a:tc>
                <a:tc>
                  <a:txBody>
                    <a:bodyPr/>
                    <a:lstStyle/>
                    <a:p>
                      <a:pPr algn="ctr"/>
                      <a:r>
                        <a:rPr lang="en-US" b="1" dirty="0" smtClean="0"/>
                        <a:t>g</a:t>
                      </a:r>
                      <a:endParaRPr lang="en-US" b="1" dirty="0"/>
                    </a:p>
                  </a:txBody>
                  <a:tcPr/>
                </a:tc>
                <a:tc>
                  <a:txBody>
                    <a:bodyPr/>
                    <a:lstStyle/>
                    <a:p>
                      <a:pPr algn="ctr"/>
                      <a:r>
                        <a:rPr lang="en-US" b="1" dirty="0" smtClean="0"/>
                        <a:t>h</a:t>
                      </a:r>
                      <a:endParaRPr lang="en-US" b="1" dirty="0"/>
                    </a:p>
                  </a:txBody>
                  <a:tcPr/>
                </a:tc>
                <a:tc>
                  <a:txBody>
                    <a:bodyPr/>
                    <a:lstStyle/>
                    <a:p>
                      <a:pPr algn="ctr"/>
                      <a:r>
                        <a:rPr lang="en-US" b="1" dirty="0" err="1" smtClean="0"/>
                        <a:t>i</a:t>
                      </a:r>
                      <a:endParaRPr lang="en-US" b="1" dirty="0"/>
                    </a:p>
                  </a:txBody>
                  <a:tcPr/>
                </a:tc>
                <a:tc>
                  <a:txBody>
                    <a:bodyPr/>
                    <a:lstStyle/>
                    <a:p>
                      <a:pPr algn="ctr"/>
                      <a:r>
                        <a:rPr lang="en-US" b="1" dirty="0" smtClean="0"/>
                        <a:t>g + h + I = R3</a:t>
                      </a:r>
                      <a:endParaRPr lang="en-US" b="1" dirty="0"/>
                    </a:p>
                  </a:txBody>
                  <a:tcPr/>
                </a:tc>
              </a:tr>
              <a:tr h="370840">
                <a:tc>
                  <a:txBody>
                    <a:bodyPr/>
                    <a:lstStyle/>
                    <a:p>
                      <a:pPr algn="ctr"/>
                      <a:endParaRPr lang="en-US" b="1" dirty="0"/>
                    </a:p>
                  </a:txBody>
                  <a:tcPr/>
                </a:tc>
                <a:tc>
                  <a:txBody>
                    <a:bodyPr/>
                    <a:lstStyle/>
                    <a:p>
                      <a:pPr algn="ctr"/>
                      <a:r>
                        <a:rPr lang="en-US" b="1" dirty="0" smtClean="0"/>
                        <a:t>Total</a:t>
                      </a:r>
                      <a:endParaRPr lang="en-US" b="1" dirty="0"/>
                    </a:p>
                  </a:txBody>
                  <a:tcPr/>
                </a:tc>
                <a:tc>
                  <a:txBody>
                    <a:bodyPr/>
                    <a:lstStyle/>
                    <a:p>
                      <a:pPr algn="ctr"/>
                      <a:r>
                        <a:rPr lang="en-US" b="1" dirty="0" smtClean="0"/>
                        <a:t>a</a:t>
                      </a:r>
                      <a:r>
                        <a:rPr lang="en-US" b="1" baseline="0" dirty="0" smtClean="0"/>
                        <a:t> </a:t>
                      </a:r>
                      <a:r>
                        <a:rPr lang="en-US" b="1" dirty="0" smtClean="0"/>
                        <a:t>+ d + g =  C1</a:t>
                      </a:r>
                      <a:endParaRPr lang="en-US" b="1" dirty="0"/>
                    </a:p>
                  </a:txBody>
                  <a:tcPr/>
                </a:tc>
                <a:tc>
                  <a:txBody>
                    <a:bodyPr/>
                    <a:lstStyle/>
                    <a:p>
                      <a:pPr algn="ctr"/>
                      <a:r>
                        <a:rPr lang="en-US" b="1" dirty="0" smtClean="0"/>
                        <a:t>b</a:t>
                      </a:r>
                      <a:r>
                        <a:rPr lang="en-US" b="1" baseline="0" dirty="0" smtClean="0"/>
                        <a:t> </a:t>
                      </a:r>
                      <a:r>
                        <a:rPr lang="en-US" b="1" dirty="0" smtClean="0"/>
                        <a:t>+ e + h =</a:t>
                      </a:r>
                      <a:r>
                        <a:rPr lang="en-US" b="1" baseline="0" dirty="0" smtClean="0"/>
                        <a:t> C2</a:t>
                      </a:r>
                      <a:endParaRPr lang="en-US" b="1" dirty="0"/>
                    </a:p>
                  </a:txBody>
                  <a:tcPr/>
                </a:tc>
                <a:tc>
                  <a:txBody>
                    <a:bodyPr/>
                    <a:lstStyle/>
                    <a:p>
                      <a:pPr algn="ctr"/>
                      <a:r>
                        <a:rPr lang="en-US" b="1" dirty="0" smtClean="0"/>
                        <a:t>c</a:t>
                      </a:r>
                      <a:r>
                        <a:rPr lang="en-US" b="1" baseline="0" dirty="0" smtClean="0"/>
                        <a:t> </a:t>
                      </a:r>
                      <a:r>
                        <a:rPr lang="en-US" b="1" dirty="0" smtClean="0"/>
                        <a:t>+ f + </a:t>
                      </a:r>
                      <a:r>
                        <a:rPr lang="en-US" b="1" dirty="0" err="1" smtClean="0"/>
                        <a:t>i</a:t>
                      </a:r>
                      <a:r>
                        <a:rPr lang="en-US" b="1" baseline="0" dirty="0" smtClean="0"/>
                        <a:t> = C3</a:t>
                      </a:r>
                      <a:endParaRPr lang="en-US" b="1" dirty="0"/>
                    </a:p>
                  </a:txBody>
                  <a:tcPr/>
                </a:tc>
                <a:tc>
                  <a:txBody>
                    <a:bodyPr/>
                    <a:lstStyle/>
                    <a:p>
                      <a:pPr algn="ctr"/>
                      <a:r>
                        <a:rPr lang="en-US" b="1" dirty="0" smtClean="0"/>
                        <a:t>N</a:t>
                      </a:r>
                      <a:endParaRPr lang="en-US" b="1" dirty="0"/>
                    </a:p>
                  </a:txBody>
                  <a:tcPr/>
                </a:tc>
              </a:tr>
            </a:tbl>
          </a:graphicData>
        </a:graphic>
      </p:graphicFrame>
    </p:spTree>
    <p:extLst>
      <p:ext uri="{BB962C8B-B14F-4D97-AF65-F5344CB8AC3E}">
        <p14:creationId xmlns:p14="http://schemas.microsoft.com/office/powerpoint/2010/main" val="544539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286603"/>
                <a:ext cx="10515600" cy="5890360"/>
              </a:xfrm>
            </p:spPr>
            <p:txBody>
              <a:bodyPr>
                <a:normAutofit/>
              </a:bodyPr>
              <a:lstStyle/>
              <a:p>
                <a:r>
                  <a:rPr lang="en-US" dirty="0" smtClean="0">
                    <a:latin typeface="Comic Sans MS" panose="030F0702030302020204" pitchFamily="66" charset="0"/>
                  </a:rPr>
                  <a:t>Calculation of </a:t>
                </a:r>
                <a:r>
                  <a:rPr lang="en-US" b="1" dirty="0">
                    <a:latin typeface="Comic Sans MS" panose="030F0702030302020204" pitchFamily="66" charset="0"/>
                  </a:rPr>
                  <a:t>X</a:t>
                </a:r>
                <a:r>
                  <a:rPr lang="en-US" b="1" baseline="30000" dirty="0">
                    <a:latin typeface="Comic Sans MS" panose="030F0702030302020204" pitchFamily="66" charset="0"/>
                  </a:rPr>
                  <a:t>2</a:t>
                </a:r>
                <a:r>
                  <a:rPr lang="en-US" b="1" dirty="0">
                    <a:latin typeface="Comic Sans MS" panose="030F0702030302020204" pitchFamily="66" charset="0"/>
                  </a:rPr>
                  <a:t> = ∑</a:t>
                </a:r>
                <a14:m>
                  <m:oMath xmlns:m="http://schemas.openxmlformats.org/officeDocument/2006/math">
                    <m:f>
                      <m:fPr>
                        <m:ctrlPr>
                          <a:rPr lang="en-US" b="1" i="1">
                            <a:latin typeface="Cambria Math" panose="02040503050406030204" pitchFamily="18" charset="0"/>
                          </a:rPr>
                        </m:ctrlPr>
                      </m:fPr>
                      <m:num>
                        <m:d>
                          <m:dPr>
                            <m:ctrlPr>
                              <a:rPr lang="en-US" b="1" i="1">
                                <a:latin typeface="Cambria Math" panose="02040503050406030204" pitchFamily="18" charset="0"/>
                              </a:rPr>
                            </m:ctrlPr>
                          </m:dPr>
                          <m:e>
                            <m:r>
                              <a:rPr lang="en-US" b="1" i="0">
                                <a:latin typeface="Cambria Math" panose="02040503050406030204" pitchFamily="18" charset="0"/>
                              </a:rPr>
                              <m:t>𝐎</m:t>
                            </m:r>
                            <m:r>
                              <a:rPr lang="en-US" b="1" i="0" smtClean="0">
                                <a:latin typeface="Cambria Math" panose="02040503050406030204" pitchFamily="18" charset="0"/>
                              </a:rPr>
                              <m:t>𝐢</m:t>
                            </m:r>
                            <m:r>
                              <a:rPr lang="en-US" b="1" i="0">
                                <a:latin typeface="Cambria Math" panose="02040503050406030204" pitchFamily="18" charset="0"/>
                              </a:rPr>
                              <m:t> −</m:t>
                            </m:r>
                            <m:r>
                              <a:rPr lang="en-US" b="1" i="0">
                                <a:latin typeface="Cambria Math" panose="02040503050406030204" pitchFamily="18" charset="0"/>
                              </a:rPr>
                              <m:t>𝐄𝐢</m:t>
                            </m:r>
                          </m:e>
                        </m:d>
                        <m:r>
                          <a:rPr lang="en-US" b="1" i="0" baseline="30000">
                            <a:latin typeface="Cambria Math" panose="02040503050406030204" pitchFamily="18" charset="0"/>
                          </a:rPr>
                          <m:t>𝟐</m:t>
                        </m:r>
                      </m:num>
                      <m:den>
                        <m:r>
                          <a:rPr lang="en-US" b="1" i="0">
                            <a:latin typeface="Cambria Math" panose="02040503050406030204" pitchFamily="18" charset="0"/>
                          </a:rPr>
                          <m:t>𝐄</m:t>
                        </m:r>
                        <m:r>
                          <a:rPr lang="en-US" b="1" i="0" smtClean="0">
                            <a:latin typeface="Cambria Math" panose="02040503050406030204" pitchFamily="18" charset="0"/>
                          </a:rPr>
                          <m:t>𝐢</m:t>
                        </m:r>
                      </m:den>
                    </m:f>
                  </m:oMath>
                </a14:m>
                <a:endParaRPr lang="en-US" dirty="0" smtClean="0">
                  <a:latin typeface="Comic Sans MS" panose="030F0702030302020204" pitchFamily="66" charset="0"/>
                </a:endParaRPr>
              </a:p>
              <a:p>
                <a:pPr marL="0" indent="0" algn="just">
                  <a:buNone/>
                </a:pPr>
                <a:r>
                  <a:rPr lang="en-US" dirty="0" smtClean="0">
                    <a:latin typeface="Comic Sans MS" panose="030F0702030302020204" pitchFamily="66" charset="0"/>
                  </a:rPr>
                  <a:t>DF </a:t>
                </a:r>
                <a:r>
                  <a:rPr lang="en-US" dirty="0">
                    <a:latin typeface="Comic Sans MS" panose="030F0702030302020204" pitchFamily="66" charset="0"/>
                  </a:rPr>
                  <a:t>in </a:t>
                </a:r>
                <a:r>
                  <a:rPr lang="en-US" b="1" dirty="0">
                    <a:latin typeface="Comic Sans MS" panose="030F0702030302020204" pitchFamily="66" charset="0"/>
                  </a:rPr>
                  <a:t>3x3 contingency </a:t>
                </a:r>
                <a:r>
                  <a:rPr lang="en-US" b="1" dirty="0" smtClean="0">
                    <a:latin typeface="Comic Sans MS" panose="030F0702030302020204" pitchFamily="66" charset="0"/>
                  </a:rPr>
                  <a:t>table</a:t>
                </a:r>
                <a:r>
                  <a:rPr lang="en-US" dirty="0" smtClean="0">
                    <a:latin typeface="Comic Sans MS" panose="030F0702030302020204" pitchFamily="66" charset="0"/>
                  </a:rPr>
                  <a:t> </a:t>
                </a:r>
                <a:r>
                  <a:rPr lang="en-US" dirty="0">
                    <a:latin typeface="Comic Sans MS" panose="030F0702030302020204" pitchFamily="66" charset="0"/>
                  </a:rPr>
                  <a:t>=(3-1)(3-1) = 2x2 = 4</a:t>
                </a:r>
              </a:p>
              <a:p>
                <a:r>
                  <a:rPr lang="en-US" dirty="0" smtClean="0">
                    <a:latin typeface="Comic Sans MS" panose="030F0702030302020204" pitchFamily="66" charset="0"/>
                  </a:rPr>
                  <a:t>Tabulated value of X</a:t>
                </a:r>
                <a:r>
                  <a:rPr lang="en-US" baseline="30000" dirty="0" smtClean="0">
                    <a:latin typeface="Comic Sans MS" panose="030F0702030302020204" pitchFamily="66" charset="0"/>
                  </a:rPr>
                  <a:t>2</a:t>
                </a:r>
              </a:p>
              <a:p>
                <a:pPr marL="0" indent="0">
                  <a:buNone/>
                </a:pPr>
                <a:r>
                  <a:rPr lang="en-US" dirty="0">
                    <a:latin typeface="Comic Sans MS" panose="030F0702030302020204" pitchFamily="66" charset="0"/>
                  </a:rPr>
                  <a:t>	</a:t>
                </a:r>
                <a:r>
                  <a:rPr lang="en-US" dirty="0" smtClean="0">
                    <a:latin typeface="Comic Sans MS" panose="030F0702030302020204" pitchFamily="66" charset="0"/>
                  </a:rPr>
                  <a:t>			at 4df &amp; 5% LS =</a:t>
                </a:r>
              </a:p>
              <a:p>
                <a:pPr marL="0" indent="0">
                  <a:buNone/>
                </a:pPr>
                <a:r>
                  <a:rPr lang="en-US" dirty="0">
                    <a:latin typeface="Comic Sans MS" panose="030F0702030302020204" pitchFamily="66" charset="0"/>
                  </a:rPr>
                  <a:t>	</a:t>
                </a:r>
                <a:r>
                  <a:rPr lang="en-US" dirty="0" smtClean="0">
                    <a:latin typeface="Comic Sans MS" panose="030F0702030302020204" pitchFamily="66" charset="0"/>
                  </a:rPr>
                  <a:t>			at4df &amp; 1% LS = </a:t>
                </a:r>
              </a:p>
              <a:p>
                <a:r>
                  <a:rPr lang="en-US" dirty="0" smtClean="0">
                    <a:latin typeface="Comic Sans MS" panose="030F0702030302020204" pitchFamily="66" charset="0"/>
                  </a:rPr>
                  <a:t>Comparison and conclusion:</a:t>
                </a:r>
              </a:p>
              <a:p>
                <a:pPr marL="0" indent="0" algn="just">
                  <a:buNone/>
                </a:pPr>
                <a:r>
                  <a:rPr lang="en-US" dirty="0">
                    <a:latin typeface="Comic Sans MS" panose="030F0702030302020204" pitchFamily="66" charset="0"/>
                  </a:rPr>
                  <a:t>	</a:t>
                </a:r>
                <a:r>
                  <a:rPr lang="en-US" dirty="0" err="1" smtClean="0">
                    <a:latin typeface="Comic Sans MS" panose="030F0702030302020204" pitchFamily="66" charset="0"/>
                  </a:rPr>
                  <a:t>i</a:t>
                </a:r>
                <a:r>
                  <a:rPr lang="en-US" dirty="0" smtClean="0">
                    <a:latin typeface="Comic Sans MS" panose="030F0702030302020204" pitchFamily="66" charset="0"/>
                  </a:rPr>
                  <a:t>) If calculated value of X</a:t>
                </a:r>
                <a:r>
                  <a:rPr lang="en-US" baseline="30000" dirty="0" smtClean="0">
                    <a:latin typeface="Comic Sans MS" panose="030F0702030302020204" pitchFamily="66" charset="0"/>
                  </a:rPr>
                  <a:t>2</a:t>
                </a:r>
                <a:r>
                  <a:rPr lang="en-US" dirty="0" smtClean="0">
                    <a:latin typeface="Comic Sans MS" panose="030F0702030302020204" pitchFamily="66" charset="0"/>
                  </a:rPr>
                  <a:t> is &gt; tabulated value for the corresponding degrees of freedom and level of significance there is significant difference between observed and expected frequency. Hence, null hypothesis may be rejected and alternate hypothesis may not be rejected.</a:t>
                </a:r>
              </a:p>
              <a:p>
                <a:pPr marL="0" indent="0">
                  <a:buNone/>
                </a:pPr>
                <a:r>
                  <a:rPr lang="en-US" dirty="0" smtClean="0">
                    <a:latin typeface="Comic Sans MS" panose="030F0702030302020204" pitchFamily="66" charset="0"/>
                  </a:rPr>
                  <a:t>	ii) If calculated value of X</a:t>
                </a:r>
                <a:r>
                  <a:rPr lang="en-US" baseline="30000" dirty="0" smtClean="0">
                    <a:latin typeface="Comic Sans MS" panose="030F0702030302020204" pitchFamily="66" charset="0"/>
                  </a:rPr>
                  <a:t>2</a:t>
                </a:r>
                <a:r>
                  <a:rPr lang="en-US" dirty="0" smtClean="0">
                    <a:latin typeface="Comic Sans MS" panose="030F0702030302020204" pitchFamily="66" charset="0"/>
                  </a:rPr>
                  <a:t> is &lt; tabulated value ……..</a:t>
                </a:r>
                <a:endParaRPr lang="en-US" dirty="0">
                  <a:latin typeface="Comic Sans MS" panose="030F0702030302020204"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286603"/>
                <a:ext cx="10515600" cy="5890360"/>
              </a:xfrm>
              <a:blipFill rotWithShape="0">
                <a:blip r:embed="rId2"/>
                <a:stretch>
                  <a:fillRect l="-1217" r="-1159" b="-1035"/>
                </a:stretch>
              </a:blipFill>
            </p:spPr>
            <p:txBody>
              <a:bodyPr/>
              <a:lstStyle/>
              <a:p>
                <a:r>
                  <a:rPr lang="en-US">
                    <a:noFill/>
                  </a:rPr>
                  <a:t> </a:t>
                </a:r>
              </a:p>
            </p:txBody>
          </p:sp>
        </mc:Fallback>
      </mc:AlternateContent>
    </p:spTree>
    <p:extLst>
      <p:ext uri="{BB962C8B-B14F-4D97-AF65-F5344CB8AC3E}">
        <p14:creationId xmlns:p14="http://schemas.microsoft.com/office/powerpoint/2010/main" val="1801304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7672"/>
            <a:ext cx="10515600" cy="5699291"/>
          </a:xfrm>
        </p:spPr>
        <p:txBody>
          <a:bodyPr/>
          <a:lstStyle/>
          <a:p>
            <a:pPr marL="0" indent="0">
              <a:buNone/>
            </a:pPr>
            <a:r>
              <a:rPr lang="en-US" dirty="0" smtClean="0">
                <a:latin typeface="Comic Sans MS" panose="030F0702030302020204" pitchFamily="66" charset="0"/>
              </a:rPr>
              <a:t>Problem 2. Three different breeds of goats were observed for their body </a:t>
            </a:r>
            <a:r>
              <a:rPr lang="en-US" dirty="0" err="1" smtClean="0">
                <a:latin typeface="Comic Sans MS" panose="030F0702030302020204" pitchFamily="66" charset="0"/>
              </a:rPr>
              <a:t>colours</a:t>
            </a:r>
            <a:r>
              <a:rPr lang="en-US" dirty="0" smtClean="0">
                <a:latin typeface="Comic Sans MS" panose="030F0702030302020204" pitchFamily="66" charset="0"/>
              </a:rPr>
              <a:t>. Following results were obtained:</a:t>
            </a:r>
          </a:p>
          <a:p>
            <a:pPr marL="0" indent="0">
              <a:buNone/>
            </a:pPr>
            <a:endParaRPr lang="en-US" dirty="0">
              <a:latin typeface="Comic Sans MS" panose="030F0702030302020204" pitchFamily="66" charset="0"/>
            </a:endParaRPr>
          </a:p>
          <a:p>
            <a:pPr marL="0" indent="0">
              <a:buNone/>
            </a:pPr>
            <a:endParaRPr lang="en-US" dirty="0" smtClean="0">
              <a:latin typeface="Comic Sans MS" panose="030F0702030302020204" pitchFamily="66" charset="0"/>
            </a:endParaRPr>
          </a:p>
          <a:p>
            <a:pPr marL="0" indent="0">
              <a:buNone/>
            </a:pPr>
            <a:endParaRPr lang="en-US" dirty="0">
              <a:latin typeface="Comic Sans MS" panose="030F0702030302020204" pitchFamily="66" charset="0"/>
            </a:endParaRPr>
          </a:p>
          <a:p>
            <a:pPr marL="0" indent="0">
              <a:buNone/>
            </a:pPr>
            <a:endParaRPr lang="en-US" dirty="0" smtClean="0">
              <a:latin typeface="Comic Sans MS" panose="030F0702030302020204" pitchFamily="66" charset="0"/>
            </a:endParaRPr>
          </a:p>
          <a:p>
            <a:pPr marL="0" indent="0">
              <a:buNone/>
            </a:pPr>
            <a:endParaRPr lang="en-US" dirty="0">
              <a:latin typeface="Comic Sans MS" panose="030F0702030302020204" pitchFamily="66" charset="0"/>
            </a:endParaRPr>
          </a:p>
          <a:p>
            <a:pPr marL="0" indent="0">
              <a:buNone/>
            </a:pPr>
            <a:endParaRPr lang="en-US" dirty="0" smtClean="0">
              <a:latin typeface="Comic Sans MS" panose="030F0702030302020204" pitchFamily="66" charset="0"/>
            </a:endParaRPr>
          </a:p>
          <a:p>
            <a:pPr marL="0" indent="0">
              <a:buNone/>
            </a:pPr>
            <a:r>
              <a:rPr lang="en-US" dirty="0" smtClean="0">
                <a:latin typeface="Comic Sans MS" panose="030F0702030302020204" pitchFamily="66" charset="0"/>
              </a:rPr>
              <a:t>Test whether breeds differ significantly in </a:t>
            </a:r>
            <a:r>
              <a:rPr lang="en-US" dirty="0" err="1" smtClean="0">
                <a:latin typeface="Comic Sans MS" panose="030F0702030302020204" pitchFamily="66" charset="0"/>
              </a:rPr>
              <a:t>colours</a:t>
            </a:r>
            <a:r>
              <a:rPr lang="en-US" dirty="0" smtClean="0">
                <a:latin typeface="Comic Sans MS" panose="030F0702030302020204" pitchFamily="66" charset="0"/>
              </a:rPr>
              <a:t>.</a:t>
            </a:r>
          </a:p>
          <a:p>
            <a:pPr marL="0" indent="0">
              <a:buNone/>
            </a:pPr>
            <a:r>
              <a:rPr lang="en-US" dirty="0" smtClean="0">
                <a:latin typeface="Comic Sans MS" panose="030F0702030302020204" pitchFamily="66" charset="0"/>
              </a:rPr>
              <a:t>Given tabulated value of X</a:t>
            </a:r>
            <a:r>
              <a:rPr lang="en-US" baseline="30000" dirty="0" smtClean="0">
                <a:latin typeface="Comic Sans MS" panose="030F0702030302020204" pitchFamily="66" charset="0"/>
              </a:rPr>
              <a:t>2</a:t>
            </a:r>
            <a:r>
              <a:rPr lang="en-US" dirty="0" smtClean="0">
                <a:latin typeface="Comic Sans MS" panose="030F0702030302020204" pitchFamily="66" charset="0"/>
              </a:rPr>
              <a:t> for 4df at 5% LS = 9.48</a:t>
            </a:r>
          </a:p>
          <a:p>
            <a:pPr marL="0" indent="0">
              <a:buNone/>
            </a:pPr>
            <a:r>
              <a:rPr lang="en-US" dirty="0">
                <a:latin typeface="Comic Sans MS" panose="030F0702030302020204" pitchFamily="66" charset="0"/>
              </a:rPr>
              <a:t>	</a:t>
            </a:r>
            <a:r>
              <a:rPr lang="en-US" dirty="0" smtClean="0">
                <a:latin typeface="Comic Sans MS" panose="030F0702030302020204" pitchFamily="66" charset="0"/>
              </a:rPr>
              <a:t>						  1% LS = 13.27</a:t>
            </a:r>
          </a:p>
          <a:p>
            <a:pPr marL="0" indent="0">
              <a:buNone/>
            </a:pPr>
            <a:endParaRPr lang="en-US"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526300153"/>
              </p:ext>
            </p:extLst>
          </p:nvPr>
        </p:nvGraphicFramePr>
        <p:xfrm>
          <a:off x="2018352" y="1661361"/>
          <a:ext cx="8128002" cy="2225040"/>
        </p:xfrm>
        <a:graphic>
          <a:graphicData uri="http://schemas.openxmlformats.org/drawingml/2006/table">
            <a:tbl>
              <a:tblPr firstRow="1" bandRow="1">
                <a:tableStyleId>{5C22544A-7EE6-4342-B048-85BDC9FD1C3A}</a:tableStyleId>
              </a:tblPr>
              <a:tblGrid>
                <a:gridCol w="1354667"/>
                <a:gridCol w="1354667"/>
                <a:gridCol w="1354667"/>
                <a:gridCol w="1354667"/>
                <a:gridCol w="1354667"/>
                <a:gridCol w="1354667"/>
              </a:tblGrid>
              <a:tr h="370840">
                <a:tc>
                  <a:txBody>
                    <a:bodyPr/>
                    <a:lstStyle/>
                    <a:p>
                      <a:pPr algn="ctr"/>
                      <a:endParaRPr lang="en-US" b="1" dirty="0"/>
                    </a:p>
                  </a:txBody>
                  <a:tcPr/>
                </a:tc>
                <a:tc>
                  <a:txBody>
                    <a:bodyPr/>
                    <a:lstStyle/>
                    <a:p>
                      <a:pPr algn="ctr"/>
                      <a:endParaRPr lang="en-US" b="1" dirty="0"/>
                    </a:p>
                  </a:txBody>
                  <a:tcPr/>
                </a:tc>
                <a:tc gridSpan="3">
                  <a:txBody>
                    <a:bodyPr/>
                    <a:lstStyle/>
                    <a:p>
                      <a:pPr algn="ctr"/>
                      <a:r>
                        <a:rPr lang="en-US" b="1" dirty="0" smtClean="0"/>
                        <a:t>Breeds</a:t>
                      </a:r>
                      <a:endParaRPr lang="en-US" b="1" dirty="0"/>
                    </a:p>
                  </a:txBody>
                  <a:tcPr/>
                </a:tc>
                <a:tc hMerge="1">
                  <a:txBody>
                    <a:bodyPr/>
                    <a:lstStyle/>
                    <a:p>
                      <a:endParaRPr lang="en-US" dirty="0"/>
                    </a:p>
                  </a:txBody>
                  <a:tcPr/>
                </a:tc>
                <a:tc hMerge="1">
                  <a:txBody>
                    <a:bodyPr/>
                    <a:lstStyle/>
                    <a:p>
                      <a:endParaRPr lang="en-US" dirty="0"/>
                    </a:p>
                  </a:txBody>
                  <a:tcPr/>
                </a:tc>
                <a:tc>
                  <a:txBody>
                    <a:bodyPr/>
                    <a:lstStyle/>
                    <a:p>
                      <a:pPr algn="ctr"/>
                      <a:r>
                        <a:rPr lang="en-US" b="1" dirty="0" smtClean="0"/>
                        <a:t>Total</a:t>
                      </a:r>
                      <a:endParaRPr lang="en-US" b="1" dirty="0"/>
                    </a:p>
                  </a:txBody>
                  <a:tcPr/>
                </a:tc>
              </a:tr>
              <a:tr h="370840">
                <a:tc>
                  <a:txBody>
                    <a:bodyPr/>
                    <a:lstStyle/>
                    <a:p>
                      <a:pPr algn="ctr"/>
                      <a:endParaRPr lang="en-US" b="1" dirty="0"/>
                    </a:p>
                  </a:txBody>
                  <a:tcPr/>
                </a:tc>
                <a:tc>
                  <a:txBody>
                    <a:bodyPr/>
                    <a:lstStyle/>
                    <a:p>
                      <a:pPr algn="ctr"/>
                      <a:endParaRPr lang="en-US" b="1"/>
                    </a:p>
                  </a:txBody>
                  <a:tcPr/>
                </a:tc>
                <a:tc>
                  <a:txBody>
                    <a:bodyPr/>
                    <a:lstStyle/>
                    <a:p>
                      <a:pPr algn="ctr"/>
                      <a:r>
                        <a:rPr lang="en-US" b="1" dirty="0" smtClean="0"/>
                        <a:t>B1</a:t>
                      </a:r>
                      <a:endParaRPr lang="en-US" b="1" dirty="0"/>
                    </a:p>
                  </a:txBody>
                  <a:tcPr/>
                </a:tc>
                <a:tc>
                  <a:txBody>
                    <a:bodyPr/>
                    <a:lstStyle/>
                    <a:p>
                      <a:pPr algn="ctr"/>
                      <a:r>
                        <a:rPr lang="en-US" b="1" dirty="0" smtClean="0"/>
                        <a:t>B2</a:t>
                      </a:r>
                      <a:endParaRPr lang="en-US" b="1" dirty="0"/>
                    </a:p>
                  </a:txBody>
                  <a:tcPr/>
                </a:tc>
                <a:tc>
                  <a:txBody>
                    <a:bodyPr/>
                    <a:lstStyle/>
                    <a:p>
                      <a:pPr algn="ctr"/>
                      <a:r>
                        <a:rPr lang="en-US" b="1" dirty="0" smtClean="0"/>
                        <a:t>B3</a:t>
                      </a:r>
                      <a:endParaRPr lang="en-US" b="1" dirty="0"/>
                    </a:p>
                  </a:txBody>
                  <a:tcPr/>
                </a:tc>
                <a:tc>
                  <a:txBody>
                    <a:bodyPr/>
                    <a:lstStyle/>
                    <a:p>
                      <a:pPr algn="ctr"/>
                      <a:endParaRPr lang="en-US" b="1"/>
                    </a:p>
                  </a:txBody>
                  <a:tcPr/>
                </a:tc>
              </a:tr>
              <a:tr h="370840">
                <a:tc rowSpan="3">
                  <a:txBody>
                    <a:bodyPr/>
                    <a:lstStyle/>
                    <a:p>
                      <a:pPr algn="ctr"/>
                      <a:r>
                        <a:rPr lang="en-US" b="1" dirty="0" smtClean="0"/>
                        <a:t>Body </a:t>
                      </a:r>
                      <a:r>
                        <a:rPr lang="en-US" b="1" dirty="0" err="1" smtClean="0"/>
                        <a:t>colour</a:t>
                      </a:r>
                      <a:endParaRPr lang="en-US" b="1" dirty="0"/>
                    </a:p>
                  </a:txBody>
                  <a:tcPr/>
                </a:tc>
                <a:tc>
                  <a:txBody>
                    <a:bodyPr/>
                    <a:lstStyle/>
                    <a:p>
                      <a:pPr algn="ctr"/>
                      <a:r>
                        <a:rPr lang="en-US" b="1" dirty="0" smtClean="0"/>
                        <a:t>White</a:t>
                      </a:r>
                      <a:endParaRPr lang="en-US" b="1" dirty="0"/>
                    </a:p>
                  </a:txBody>
                  <a:tcPr/>
                </a:tc>
                <a:tc>
                  <a:txBody>
                    <a:bodyPr/>
                    <a:lstStyle/>
                    <a:p>
                      <a:pPr algn="ctr"/>
                      <a:r>
                        <a:rPr lang="en-US" b="1" dirty="0" smtClean="0"/>
                        <a:t>80</a:t>
                      </a:r>
                      <a:endParaRPr lang="en-US" b="1" dirty="0"/>
                    </a:p>
                  </a:txBody>
                  <a:tcPr/>
                </a:tc>
                <a:tc>
                  <a:txBody>
                    <a:bodyPr/>
                    <a:lstStyle/>
                    <a:p>
                      <a:pPr algn="ctr"/>
                      <a:r>
                        <a:rPr lang="en-US" b="1" dirty="0" smtClean="0"/>
                        <a:t>150</a:t>
                      </a:r>
                      <a:endParaRPr lang="en-US" b="1" dirty="0"/>
                    </a:p>
                  </a:txBody>
                  <a:tcPr/>
                </a:tc>
                <a:tc>
                  <a:txBody>
                    <a:bodyPr/>
                    <a:lstStyle/>
                    <a:p>
                      <a:pPr algn="ctr"/>
                      <a:r>
                        <a:rPr lang="en-US" b="1" dirty="0" smtClean="0"/>
                        <a:t>70</a:t>
                      </a:r>
                      <a:endParaRPr lang="en-US" b="1" dirty="0"/>
                    </a:p>
                  </a:txBody>
                  <a:tcPr/>
                </a:tc>
                <a:tc>
                  <a:txBody>
                    <a:bodyPr/>
                    <a:lstStyle/>
                    <a:p>
                      <a:pPr algn="ctr"/>
                      <a:r>
                        <a:rPr lang="en-US" b="1" dirty="0" smtClean="0"/>
                        <a:t>300</a:t>
                      </a:r>
                      <a:endParaRPr lang="en-US" b="1" dirty="0"/>
                    </a:p>
                  </a:txBody>
                  <a:tcPr/>
                </a:tc>
              </a:tr>
              <a:tr h="370840">
                <a:tc vMerge="1">
                  <a:txBody>
                    <a:bodyPr/>
                    <a:lstStyle/>
                    <a:p>
                      <a:endParaRPr lang="en-US" dirty="0"/>
                    </a:p>
                  </a:txBody>
                  <a:tcPr/>
                </a:tc>
                <a:tc>
                  <a:txBody>
                    <a:bodyPr/>
                    <a:lstStyle/>
                    <a:p>
                      <a:pPr algn="ctr"/>
                      <a:r>
                        <a:rPr lang="en-US" b="1" dirty="0" smtClean="0"/>
                        <a:t>Black</a:t>
                      </a:r>
                      <a:endParaRPr lang="en-US" b="1" dirty="0"/>
                    </a:p>
                  </a:txBody>
                  <a:tcPr/>
                </a:tc>
                <a:tc>
                  <a:txBody>
                    <a:bodyPr/>
                    <a:lstStyle/>
                    <a:p>
                      <a:pPr algn="ctr"/>
                      <a:r>
                        <a:rPr lang="en-US" b="1" dirty="0" smtClean="0"/>
                        <a:t>100</a:t>
                      </a:r>
                      <a:endParaRPr lang="en-US" b="1" dirty="0"/>
                    </a:p>
                  </a:txBody>
                  <a:tcPr/>
                </a:tc>
                <a:tc>
                  <a:txBody>
                    <a:bodyPr/>
                    <a:lstStyle/>
                    <a:p>
                      <a:pPr algn="ctr"/>
                      <a:r>
                        <a:rPr lang="en-US" b="1" dirty="0" smtClean="0"/>
                        <a:t>240</a:t>
                      </a:r>
                      <a:endParaRPr lang="en-US" b="1" dirty="0"/>
                    </a:p>
                  </a:txBody>
                  <a:tcPr/>
                </a:tc>
                <a:tc>
                  <a:txBody>
                    <a:bodyPr/>
                    <a:lstStyle/>
                    <a:p>
                      <a:pPr algn="ctr"/>
                      <a:r>
                        <a:rPr lang="en-US" b="1" dirty="0" smtClean="0"/>
                        <a:t>160</a:t>
                      </a:r>
                      <a:endParaRPr lang="en-US" b="1" dirty="0"/>
                    </a:p>
                  </a:txBody>
                  <a:tcPr/>
                </a:tc>
                <a:tc>
                  <a:txBody>
                    <a:bodyPr/>
                    <a:lstStyle/>
                    <a:p>
                      <a:pPr algn="ctr"/>
                      <a:r>
                        <a:rPr lang="en-US" b="1" dirty="0" smtClean="0"/>
                        <a:t>500</a:t>
                      </a:r>
                      <a:endParaRPr lang="en-US" b="1" dirty="0"/>
                    </a:p>
                  </a:txBody>
                  <a:tcPr/>
                </a:tc>
              </a:tr>
              <a:tr h="370840">
                <a:tc vMerge="1">
                  <a:txBody>
                    <a:bodyPr/>
                    <a:lstStyle/>
                    <a:p>
                      <a:endParaRPr lang="en-US" dirty="0"/>
                    </a:p>
                  </a:txBody>
                  <a:tcPr/>
                </a:tc>
                <a:tc>
                  <a:txBody>
                    <a:bodyPr/>
                    <a:lstStyle/>
                    <a:p>
                      <a:pPr algn="ctr"/>
                      <a:r>
                        <a:rPr lang="en-US" b="1" dirty="0" smtClean="0"/>
                        <a:t>Grey</a:t>
                      </a:r>
                      <a:endParaRPr lang="en-US" b="1" dirty="0"/>
                    </a:p>
                  </a:txBody>
                  <a:tcPr/>
                </a:tc>
                <a:tc>
                  <a:txBody>
                    <a:bodyPr/>
                    <a:lstStyle/>
                    <a:p>
                      <a:pPr algn="ctr"/>
                      <a:r>
                        <a:rPr lang="en-US" b="1" dirty="0" smtClean="0"/>
                        <a:t>70</a:t>
                      </a:r>
                      <a:endParaRPr lang="en-US" b="1" dirty="0"/>
                    </a:p>
                  </a:txBody>
                  <a:tcPr/>
                </a:tc>
                <a:tc>
                  <a:txBody>
                    <a:bodyPr/>
                    <a:lstStyle/>
                    <a:p>
                      <a:pPr algn="ctr"/>
                      <a:r>
                        <a:rPr lang="en-US" b="1" dirty="0" smtClean="0"/>
                        <a:t>60</a:t>
                      </a:r>
                      <a:endParaRPr lang="en-US" b="1" dirty="0"/>
                    </a:p>
                  </a:txBody>
                  <a:tcPr/>
                </a:tc>
                <a:tc>
                  <a:txBody>
                    <a:bodyPr/>
                    <a:lstStyle/>
                    <a:p>
                      <a:pPr algn="ctr"/>
                      <a:r>
                        <a:rPr lang="en-US" b="1" dirty="0" smtClean="0"/>
                        <a:t>70</a:t>
                      </a:r>
                      <a:endParaRPr lang="en-US" b="1" dirty="0"/>
                    </a:p>
                  </a:txBody>
                  <a:tcPr/>
                </a:tc>
                <a:tc>
                  <a:txBody>
                    <a:bodyPr/>
                    <a:lstStyle/>
                    <a:p>
                      <a:pPr algn="ctr"/>
                      <a:r>
                        <a:rPr lang="en-US" b="1" dirty="0" smtClean="0"/>
                        <a:t>200</a:t>
                      </a:r>
                      <a:endParaRPr lang="en-US" b="1" dirty="0"/>
                    </a:p>
                  </a:txBody>
                  <a:tcPr/>
                </a:tc>
              </a:tr>
              <a:tr h="370840">
                <a:tc>
                  <a:txBody>
                    <a:bodyPr/>
                    <a:lstStyle/>
                    <a:p>
                      <a:pPr algn="ctr"/>
                      <a:endParaRPr lang="en-US" b="1" dirty="0"/>
                    </a:p>
                  </a:txBody>
                  <a:tcPr/>
                </a:tc>
                <a:tc>
                  <a:txBody>
                    <a:bodyPr/>
                    <a:lstStyle/>
                    <a:p>
                      <a:pPr algn="ctr"/>
                      <a:r>
                        <a:rPr lang="en-US" b="1" dirty="0" smtClean="0"/>
                        <a:t>Total</a:t>
                      </a:r>
                      <a:endParaRPr lang="en-US" b="1" dirty="0"/>
                    </a:p>
                  </a:txBody>
                  <a:tcPr/>
                </a:tc>
                <a:tc>
                  <a:txBody>
                    <a:bodyPr/>
                    <a:lstStyle/>
                    <a:p>
                      <a:pPr algn="ctr"/>
                      <a:r>
                        <a:rPr lang="en-US" b="1" dirty="0" smtClean="0"/>
                        <a:t>250</a:t>
                      </a:r>
                      <a:endParaRPr lang="en-US" b="1" dirty="0"/>
                    </a:p>
                  </a:txBody>
                  <a:tcPr/>
                </a:tc>
                <a:tc>
                  <a:txBody>
                    <a:bodyPr/>
                    <a:lstStyle/>
                    <a:p>
                      <a:pPr algn="ctr"/>
                      <a:r>
                        <a:rPr lang="en-US" b="1" dirty="0" smtClean="0"/>
                        <a:t>450</a:t>
                      </a:r>
                      <a:endParaRPr lang="en-US" b="1" dirty="0"/>
                    </a:p>
                  </a:txBody>
                  <a:tcPr/>
                </a:tc>
                <a:tc>
                  <a:txBody>
                    <a:bodyPr/>
                    <a:lstStyle/>
                    <a:p>
                      <a:pPr algn="ctr"/>
                      <a:r>
                        <a:rPr lang="en-US" b="1" dirty="0" smtClean="0"/>
                        <a:t>300</a:t>
                      </a:r>
                      <a:endParaRPr lang="en-US" b="1" dirty="0"/>
                    </a:p>
                  </a:txBody>
                  <a:tcPr/>
                </a:tc>
                <a:tc>
                  <a:txBody>
                    <a:bodyPr/>
                    <a:lstStyle/>
                    <a:p>
                      <a:pPr algn="ctr"/>
                      <a:r>
                        <a:rPr lang="en-US" b="1" dirty="0" smtClean="0"/>
                        <a:t>1000</a:t>
                      </a:r>
                      <a:endParaRPr lang="en-US" b="1" dirty="0"/>
                    </a:p>
                  </a:txBody>
                  <a:tcPr/>
                </a:tc>
              </a:tr>
            </a:tbl>
          </a:graphicData>
        </a:graphic>
      </p:graphicFrame>
    </p:spTree>
    <p:extLst>
      <p:ext uri="{BB962C8B-B14F-4D97-AF65-F5344CB8AC3E}">
        <p14:creationId xmlns:p14="http://schemas.microsoft.com/office/powerpoint/2010/main" val="4225702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7546"/>
            <a:ext cx="10515600" cy="5849417"/>
          </a:xfrm>
        </p:spPr>
        <p:txBody>
          <a:bodyPr/>
          <a:lstStyle/>
          <a:p>
            <a:pPr marL="0" indent="0" algn="ctr">
              <a:buNone/>
            </a:pPr>
            <a:endParaRPr lang="en-US" sz="8000" b="1" dirty="0" smtClean="0">
              <a:latin typeface="Comic Sans MS" panose="030F0702030302020204" pitchFamily="66" charset="0"/>
            </a:endParaRPr>
          </a:p>
          <a:p>
            <a:pPr marL="0" indent="0" algn="ctr">
              <a:buNone/>
            </a:pPr>
            <a:r>
              <a:rPr lang="en-US" sz="8000" b="1" dirty="0" smtClean="0">
                <a:solidFill>
                  <a:srgbClr val="7030A0"/>
                </a:solidFill>
                <a:latin typeface="Comic Sans MS" panose="030F0702030302020204" pitchFamily="66" charset="0"/>
              </a:rPr>
              <a:t>THANK	YOU</a:t>
            </a:r>
            <a:endParaRPr lang="en-US" b="1" dirty="0">
              <a:solidFill>
                <a:srgbClr val="7030A0"/>
              </a:solidFill>
              <a:latin typeface="Comic Sans MS" panose="030F0702030302020204" pitchFamily="66" charset="0"/>
            </a:endParaRPr>
          </a:p>
        </p:txBody>
      </p:sp>
    </p:spTree>
    <p:extLst>
      <p:ext uri="{BB962C8B-B14F-4D97-AF65-F5344CB8AC3E}">
        <p14:creationId xmlns:p14="http://schemas.microsoft.com/office/powerpoint/2010/main" val="269742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7546"/>
            <a:ext cx="10515600" cy="5849417"/>
          </a:xfrm>
        </p:spPr>
        <p:txBody>
          <a:bodyPr/>
          <a:lstStyle/>
          <a:p>
            <a:pPr algn="just"/>
            <a:r>
              <a:rPr lang="en-US" dirty="0" smtClean="0">
                <a:latin typeface="Comic Sans MS" panose="030F0702030302020204" pitchFamily="66" charset="0"/>
              </a:rPr>
              <a:t>It measures the departure of the observed frequencies from the expected frequencies.</a:t>
            </a:r>
          </a:p>
          <a:p>
            <a:pPr algn="just"/>
            <a:r>
              <a:rPr lang="en-US" b="1" dirty="0" smtClean="0">
                <a:latin typeface="Comic Sans MS" panose="030F0702030302020204" pitchFamily="66" charset="0"/>
              </a:rPr>
              <a:t>Level of significance:</a:t>
            </a:r>
            <a:r>
              <a:rPr lang="en-US" dirty="0" smtClean="0">
                <a:latin typeface="Comic Sans MS" panose="030F0702030302020204" pitchFamily="66" charset="0"/>
              </a:rPr>
              <a:t> Generally 5% and 1% level of significance are used where there are risk of 5% and 1%.</a:t>
            </a:r>
          </a:p>
          <a:p>
            <a:pPr algn="just"/>
            <a:r>
              <a:rPr lang="en-US" dirty="0" smtClean="0">
                <a:latin typeface="Comic Sans MS" panose="030F0702030302020204" pitchFamily="66" charset="0"/>
              </a:rPr>
              <a:t>Level of significance is the level of  possible error that we may commit in our conclusion or inferences in the testing of hypothesis.</a:t>
            </a:r>
          </a:p>
          <a:p>
            <a:pPr marL="0" indent="0" algn="just">
              <a:buNone/>
            </a:pPr>
            <a:r>
              <a:rPr lang="en-US" b="1" dirty="0" smtClean="0">
                <a:latin typeface="Comic Sans MS" panose="030F0702030302020204" pitchFamily="66" charset="0"/>
              </a:rPr>
              <a:t>Use of X</a:t>
            </a:r>
            <a:r>
              <a:rPr lang="en-US" b="1" baseline="30000" dirty="0" smtClean="0">
                <a:latin typeface="Comic Sans MS" panose="030F0702030302020204" pitchFamily="66" charset="0"/>
              </a:rPr>
              <a:t>2</a:t>
            </a:r>
            <a:r>
              <a:rPr lang="en-US" b="1" dirty="0" smtClean="0">
                <a:latin typeface="Comic Sans MS" panose="030F0702030302020204" pitchFamily="66" charset="0"/>
              </a:rPr>
              <a:t> test:</a:t>
            </a:r>
            <a:r>
              <a:rPr lang="en-US" dirty="0" smtClean="0">
                <a:latin typeface="Comic Sans MS" panose="030F0702030302020204" pitchFamily="66" charset="0"/>
              </a:rPr>
              <a:t> Chi-square test is used :-</a:t>
            </a:r>
          </a:p>
          <a:p>
            <a:pPr marL="0" indent="0" algn="just">
              <a:buNone/>
            </a:pPr>
            <a:r>
              <a:rPr lang="en-US" b="1" dirty="0">
                <a:latin typeface="Comic Sans MS" panose="030F0702030302020204" pitchFamily="66" charset="0"/>
              </a:rPr>
              <a:t>	</a:t>
            </a:r>
            <a:r>
              <a:rPr lang="en-US" dirty="0" err="1" smtClean="0">
                <a:latin typeface="Comic Sans MS" panose="030F0702030302020204" pitchFamily="66" charset="0"/>
              </a:rPr>
              <a:t>i</a:t>
            </a:r>
            <a:r>
              <a:rPr lang="en-US" dirty="0" smtClean="0">
                <a:latin typeface="Comic Sans MS" panose="030F0702030302020204" pitchFamily="66" charset="0"/>
              </a:rPr>
              <a:t>.) to </a:t>
            </a:r>
            <a:r>
              <a:rPr lang="en-US" dirty="0">
                <a:latin typeface="Comic Sans MS" panose="030F0702030302020204" pitchFamily="66" charset="0"/>
              </a:rPr>
              <a:t>test the Goodness </a:t>
            </a:r>
            <a:r>
              <a:rPr lang="en-US" dirty="0" smtClean="0">
                <a:latin typeface="Comic Sans MS" panose="030F0702030302020204" pitchFamily="66" charset="0"/>
              </a:rPr>
              <a:t>of fit</a:t>
            </a:r>
          </a:p>
          <a:p>
            <a:pPr marL="0" indent="0" algn="just">
              <a:buNone/>
            </a:pPr>
            <a:r>
              <a:rPr lang="en-US" dirty="0">
                <a:latin typeface="Comic Sans MS" panose="030F0702030302020204" pitchFamily="66" charset="0"/>
              </a:rPr>
              <a:t>	</a:t>
            </a:r>
            <a:r>
              <a:rPr lang="en-US" dirty="0" smtClean="0">
                <a:latin typeface="Comic Sans MS" panose="030F0702030302020204" pitchFamily="66" charset="0"/>
              </a:rPr>
              <a:t>ii) </a:t>
            </a:r>
            <a:r>
              <a:rPr lang="en-US" dirty="0">
                <a:latin typeface="Comic Sans MS" panose="030F0702030302020204" pitchFamily="66" charset="0"/>
              </a:rPr>
              <a:t>to test the Independency </a:t>
            </a:r>
            <a:r>
              <a:rPr lang="en-US" dirty="0" smtClean="0">
                <a:latin typeface="Comic Sans MS" panose="030F0702030302020204" pitchFamily="66" charset="0"/>
              </a:rPr>
              <a:t>in contingency table</a:t>
            </a:r>
          </a:p>
          <a:p>
            <a:pPr marL="0" indent="0" algn="just">
              <a:buNone/>
            </a:pPr>
            <a:r>
              <a:rPr lang="en-US" dirty="0">
                <a:latin typeface="Comic Sans MS" panose="030F0702030302020204" pitchFamily="66" charset="0"/>
              </a:rPr>
              <a:t>	</a:t>
            </a:r>
            <a:r>
              <a:rPr lang="en-US" dirty="0" smtClean="0">
                <a:latin typeface="Comic Sans MS" panose="030F0702030302020204" pitchFamily="66" charset="0"/>
              </a:rPr>
              <a:t>iii) </a:t>
            </a:r>
            <a:r>
              <a:rPr lang="en-US" dirty="0">
                <a:latin typeface="Comic Sans MS" panose="030F0702030302020204" pitchFamily="66" charset="0"/>
              </a:rPr>
              <a:t>to test the Homogeneity </a:t>
            </a:r>
            <a:r>
              <a:rPr lang="en-US" dirty="0" smtClean="0">
                <a:latin typeface="Comic Sans MS" panose="030F0702030302020204" pitchFamily="66" charset="0"/>
              </a:rPr>
              <a:t>of variances</a:t>
            </a:r>
          </a:p>
          <a:p>
            <a:pPr marL="0" indent="0" algn="just">
              <a:buNone/>
            </a:pPr>
            <a:r>
              <a:rPr lang="en-US" dirty="0">
                <a:latin typeface="Comic Sans MS" panose="030F0702030302020204" pitchFamily="66" charset="0"/>
              </a:rPr>
              <a:t>	</a:t>
            </a:r>
            <a:r>
              <a:rPr lang="en-US" dirty="0" smtClean="0">
                <a:latin typeface="Comic Sans MS" panose="030F0702030302020204" pitchFamily="66" charset="0"/>
              </a:rPr>
              <a:t>iv) Detection of linkage in genetics</a:t>
            </a:r>
            <a:endParaRPr lang="en-US" dirty="0">
              <a:latin typeface="Comic Sans MS" panose="030F0702030302020204" pitchFamily="66" charset="0"/>
            </a:endParaRPr>
          </a:p>
        </p:txBody>
      </p:sp>
    </p:spTree>
    <p:extLst>
      <p:ext uri="{BB962C8B-B14F-4D97-AF65-F5344CB8AC3E}">
        <p14:creationId xmlns:p14="http://schemas.microsoft.com/office/powerpoint/2010/main" val="3583622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3899"/>
            <a:ext cx="10515600" cy="5863064"/>
          </a:xfrm>
        </p:spPr>
        <p:txBody>
          <a:bodyPr>
            <a:normAutofit/>
          </a:bodyPr>
          <a:lstStyle/>
          <a:p>
            <a:pPr algn="just"/>
            <a:r>
              <a:rPr lang="en-US" sz="3200" b="1" dirty="0" smtClean="0">
                <a:latin typeface="Comic Sans MS" panose="030F0702030302020204" pitchFamily="66" charset="0"/>
              </a:rPr>
              <a:t>Test procedure or steps involved :</a:t>
            </a:r>
          </a:p>
          <a:p>
            <a:pPr marL="0" indent="0" algn="just">
              <a:buNone/>
            </a:pPr>
            <a:r>
              <a:rPr lang="en-US" sz="3200" dirty="0">
                <a:latin typeface="Comic Sans MS" panose="030F0702030302020204" pitchFamily="66" charset="0"/>
              </a:rPr>
              <a:t>	</a:t>
            </a:r>
            <a:r>
              <a:rPr lang="en-US" sz="3200" dirty="0" err="1" smtClean="0">
                <a:latin typeface="Comic Sans MS" panose="030F0702030302020204" pitchFamily="66" charset="0"/>
              </a:rPr>
              <a:t>i</a:t>
            </a:r>
            <a:r>
              <a:rPr lang="en-US" sz="3200" dirty="0" smtClean="0">
                <a:latin typeface="Comic Sans MS" panose="030F0702030302020204" pitchFamily="66" charset="0"/>
              </a:rPr>
              <a:t>) Formation of hypothesis i.e., H</a:t>
            </a:r>
            <a:r>
              <a:rPr lang="en-US" sz="3200" baseline="-25000" dirty="0" smtClean="0">
                <a:latin typeface="Comic Sans MS" panose="030F0702030302020204" pitchFamily="66" charset="0"/>
              </a:rPr>
              <a:t>O</a:t>
            </a:r>
            <a:r>
              <a:rPr lang="en-US" sz="3200" dirty="0" smtClean="0">
                <a:latin typeface="Comic Sans MS" panose="030F0702030302020204" pitchFamily="66" charset="0"/>
              </a:rPr>
              <a:t> &amp; H</a:t>
            </a:r>
            <a:r>
              <a:rPr lang="en-US" sz="3200" baseline="-25000" dirty="0" smtClean="0">
                <a:latin typeface="Comic Sans MS" panose="030F0702030302020204" pitchFamily="66" charset="0"/>
              </a:rPr>
              <a:t>A</a:t>
            </a:r>
          </a:p>
          <a:p>
            <a:pPr marL="0" indent="0" algn="just">
              <a:buNone/>
            </a:pPr>
            <a:r>
              <a:rPr lang="en-US" sz="3200" dirty="0">
                <a:latin typeface="Comic Sans MS" panose="030F0702030302020204" pitchFamily="66" charset="0"/>
              </a:rPr>
              <a:t>	</a:t>
            </a:r>
            <a:r>
              <a:rPr lang="en-US" sz="3200" dirty="0" smtClean="0">
                <a:latin typeface="Comic Sans MS" panose="030F0702030302020204" pitchFamily="66" charset="0"/>
              </a:rPr>
              <a:t>ii) Calculation of X</a:t>
            </a:r>
            <a:r>
              <a:rPr lang="en-US" sz="3200" baseline="30000" dirty="0" smtClean="0">
                <a:latin typeface="Comic Sans MS" panose="030F0702030302020204" pitchFamily="66" charset="0"/>
              </a:rPr>
              <a:t>2</a:t>
            </a:r>
          </a:p>
          <a:p>
            <a:pPr marL="0" indent="0" algn="just">
              <a:buNone/>
            </a:pPr>
            <a:r>
              <a:rPr lang="en-US" sz="3200" dirty="0">
                <a:latin typeface="Comic Sans MS" panose="030F0702030302020204" pitchFamily="66" charset="0"/>
              </a:rPr>
              <a:t>	</a:t>
            </a:r>
            <a:r>
              <a:rPr lang="en-US" sz="3200" dirty="0" smtClean="0">
                <a:latin typeface="Comic Sans MS" panose="030F0702030302020204" pitchFamily="66" charset="0"/>
              </a:rPr>
              <a:t>iii)Deciding the degrees of freedom (</a:t>
            </a:r>
            <a:r>
              <a:rPr lang="en-US" sz="3200" dirty="0" err="1" smtClean="0">
                <a:latin typeface="Comic Sans MS" panose="030F0702030302020204" pitchFamily="66" charset="0"/>
              </a:rPr>
              <a:t>df</a:t>
            </a:r>
            <a:r>
              <a:rPr lang="en-US" sz="3200" dirty="0" smtClean="0">
                <a:latin typeface="Comic Sans MS" panose="030F0702030302020204" pitchFamily="66" charset="0"/>
              </a:rPr>
              <a:t>)</a:t>
            </a:r>
          </a:p>
          <a:p>
            <a:pPr marL="0" indent="0" algn="just">
              <a:buNone/>
            </a:pPr>
            <a:r>
              <a:rPr lang="en-US" sz="3200" dirty="0">
                <a:latin typeface="Comic Sans MS" panose="030F0702030302020204" pitchFamily="66" charset="0"/>
              </a:rPr>
              <a:t>	</a:t>
            </a:r>
            <a:r>
              <a:rPr lang="en-US" sz="3200" dirty="0" smtClean="0">
                <a:latin typeface="Comic Sans MS" panose="030F0702030302020204" pitchFamily="66" charset="0"/>
              </a:rPr>
              <a:t>iv)Tabulated value of X</a:t>
            </a:r>
            <a:r>
              <a:rPr lang="en-US" sz="3200" baseline="30000" dirty="0" smtClean="0">
                <a:latin typeface="Comic Sans MS" panose="030F0702030302020204" pitchFamily="66" charset="0"/>
              </a:rPr>
              <a:t>2</a:t>
            </a:r>
            <a:r>
              <a:rPr lang="en-US" sz="3200" dirty="0" smtClean="0">
                <a:latin typeface="Comic Sans MS" panose="030F0702030302020204" pitchFamily="66" charset="0"/>
              </a:rPr>
              <a:t> to be obtained from X</a:t>
            </a:r>
            <a:r>
              <a:rPr lang="en-US" sz="3200" baseline="30000" dirty="0" smtClean="0">
                <a:latin typeface="Comic Sans MS" panose="030F0702030302020204" pitchFamily="66" charset="0"/>
              </a:rPr>
              <a:t>2</a:t>
            </a:r>
            <a:r>
              <a:rPr lang="en-US" sz="3200" dirty="0" smtClean="0">
                <a:latin typeface="Comic Sans MS" panose="030F0702030302020204" pitchFamily="66" charset="0"/>
              </a:rPr>
              <a:t> 	distribution table for the corresponding degrees 	of freedom and level of significance.</a:t>
            </a:r>
          </a:p>
          <a:p>
            <a:pPr marL="0" indent="0" algn="just">
              <a:buNone/>
            </a:pPr>
            <a:r>
              <a:rPr lang="en-US" sz="3200" dirty="0">
                <a:latin typeface="Comic Sans MS" panose="030F0702030302020204" pitchFamily="66" charset="0"/>
              </a:rPr>
              <a:t>	</a:t>
            </a:r>
            <a:endParaRPr lang="en-US" dirty="0">
              <a:latin typeface="Comic Sans MS" panose="030F0702030302020204" pitchFamily="66" charset="0"/>
            </a:endParaRPr>
          </a:p>
        </p:txBody>
      </p:sp>
    </p:spTree>
    <p:extLst>
      <p:ext uri="{BB962C8B-B14F-4D97-AF65-F5344CB8AC3E}">
        <p14:creationId xmlns:p14="http://schemas.microsoft.com/office/powerpoint/2010/main" val="4234197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2137"/>
            <a:ext cx="10515600" cy="5794826"/>
          </a:xfrm>
        </p:spPr>
        <p:txBody>
          <a:bodyPr>
            <a:normAutofit lnSpcReduction="10000"/>
          </a:bodyPr>
          <a:lstStyle/>
          <a:p>
            <a:pPr marL="0" indent="0" algn="just">
              <a:buNone/>
            </a:pPr>
            <a:r>
              <a:rPr lang="en-US" sz="3000" dirty="0">
                <a:latin typeface="Comic Sans MS" panose="030F0702030302020204" pitchFamily="66" charset="0"/>
              </a:rPr>
              <a:t>v) </a:t>
            </a:r>
            <a:r>
              <a:rPr lang="en-US" sz="3000" b="1" dirty="0">
                <a:latin typeface="Comic Sans MS" panose="030F0702030302020204" pitchFamily="66" charset="0"/>
              </a:rPr>
              <a:t>Comparisons and conclusions :</a:t>
            </a:r>
          </a:p>
          <a:p>
            <a:pPr marL="0" indent="0" algn="just">
              <a:buNone/>
            </a:pPr>
            <a:r>
              <a:rPr lang="en-US" sz="3000" dirty="0" smtClean="0">
                <a:latin typeface="Comic Sans MS" panose="030F0702030302020204" pitchFamily="66" charset="0"/>
              </a:rPr>
              <a:t> </a:t>
            </a:r>
            <a:r>
              <a:rPr lang="en-US" sz="3000" dirty="0">
                <a:latin typeface="Comic Sans MS" panose="030F0702030302020204" pitchFamily="66" charset="0"/>
              </a:rPr>
              <a:t>(a) If calculated value of X</a:t>
            </a:r>
            <a:r>
              <a:rPr lang="en-US" sz="3000" baseline="30000" dirty="0">
                <a:latin typeface="Comic Sans MS" panose="030F0702030302020204" pitchFamily="66" charset="0"/>
              </a:rPr>
              <a:t>2</a:t>
            </a:r>
            <a:r>
              <a:rPr lang="en-US" sz="3000" dirty="0">
                <a:latin typeface="Comic Sans MS" panose="030F0702030302020204" pitchFamily="66" charset="0"/>
              </a:rPr>
              <a:t> is greater than </a:t>
            </a:r>
            <a:r>
              <a:rPr lang="en-US" sz="3000" dirty="0" smtClean="0">
                <a:latin typeface="Comic Sans MS" panose="030F0702030302020204" pitchFamily="66" charset="0"/>
              </a:rPr>
              <a:t>the tabulated </a:t>
            </a:r>
            <a:r>
              <a:rPr lang="en-US" sz="3000" dirty="0">
                <a:latin typeface="Comic Sans MS" panose="030F0702030302020204" pitchFamily="66" charset="0"/>
              </a:rPr>
              <a:t>value, the difference between </a:t>
            </a:r>
            <a:r>
              <a:rPr lang="en-US" sz="3000" dirty="0" smtClean="0">
                <a:latin typeface="Comic Sans MS" panose="030F0702030302020204" pitchFamily="66" charset="0"/>
              </a:rPr>
              <a:t>observed and </a:t>
            </a:r>
            <a:r>
              <a:rPr lang="en-US" sz="3000" dirty="0">
                <a:latin typeface="Comic Sans MS" panose="030F0702030302020204" pitchFamily="66" charset="0"/>
              </a:rPr>
              <a:t>expected frequencies are </a:t>
            </a:r>
            <a:r>
              <a:rPr lang="en-US" sz="3000" dirty="0" smtClean="0">
                <a:latin typeface="Comic Sans MS" panose="030F0702030302020204" pitchFamily="66" charset="0"/>
              </a:rPr>
              <a:t>significant</a:t>
            </a:r>
            <a:r>
              <a:rPr lang="en-US" sz="3000" dirty="0">
                <a:latin typeface="Comic Sans MS" panose="030F0702030302020204" pitchFamily="66" charset="0"/>
              </a:rPr>
              <a:t>.</a:t>
            </a:r>
          </a:p>
          <a:p>
            <a:pPr marL="0" indent="0" algn="just">
              <a:buNone/>
            </a:pPr>
            <a:r>
              <a:rPr lang="en-US" sz="3000" dirty="0">
                <a:latin typeface="Comic Sans MS" panose="030F0702030302020204" pitchFamily="66" charset="0"/>
              </a:rPr>
              <a:t>	</a:t>
            </a:r>
            <a:r>
              <a:rPr lang="en-US" sz="3000" dirty="0" smtClean="0">
                <a:latin typeface="Comic Sans MS" panose="030F0702030302020204" pitchFamily="66" charset="0"/>
              </a:rPr>
              <a:t>Therefore</a:t>
            </a:r>
            <a:r>
              <a:rPr lang="en-US" sz="3000" dirty="0">
                <a:latin typeface="Comic Sans MS" panose="030F0702030302020204" pitchFamily="66" charset="0"/>
              </a:rPr>
              <a:t>, null hypothesis may be rejected </a:t>
            </a:r>
            <a:r>
              <a:rPr lang="en-US" sz="3000" dirty="0" smtClean="0">
                <a:latin typeface="Comic Sans MS" panose="030F0702030302020204" pitchFamily="66" charset="0"/>
              </a:rPr>
              <a:t>and alternate </a:t>
            </a:r>
            <a:r>
              <a:rPr lang="en-US" sz="3000" dirty="0">
                <a:latin typeface="Comic Sans MS" panose="030F0702030302020204" pitchFamily="66" charset="0"/>
              </a:rPr>
              <a:t>hypothesis may not be rejected</a:t>
            </a:r>
            <a:r>
              <a:rPr lang="en-US" sz="3000" dirty="0" smtClean="0">
                <a:latin typeface="Comic Sans MS" panose="030F0702030302020204" pitchFamily="66" charset="0"/>
              </a:rPr>
              <a:t>.</a:t>
            </a:r>
          </a:p>
          <a:p>
            <a:pPr marL="0" indent="0" algn="just">
              <a:buNone/>
            </a:pPr>
            <a:r>
              <a:rPr lang="en-US" sz="3000" dirty="0" smtClean="0">
                <a:latin typeface="Comic Sans MS" panose="030F0702030302020204" pitchFamily="66" charset="0"/>
              </a:rPr>
              <a:t>(</a:t>
            </a:r>
            <a:r>
              <a:rPr lang="en-US" sz="3000" dirty="0">
                <a:latin typeface="Comic Sans MS" panose="030F0702030302020204" pitchFamily="66" charset="0"/>
              </a:rPr>
              <a:t>b) If calculated value of X</a:t>
            </a:r>
            <a:r>
              <a:rPr lang="en-US" sz="3000" baseline="30000" dirty="0">
                <a:latin typeface="Comic Sans MS" panose="030F0702030302020204" pitchFamily="66" charset="0"/>
              </a:rPr>
              <a:t>2</a:t>
            </a:r>
            <a:r>
              <a:rPr lang="en-US" sz="3000" dirty="0">
                <a:latin typeface="Comic Sans MS" panose="030F0702030302020204" pitchFamily="66" charset="0"/>
              </a:rPr>
              <a:t> is not greater than the </a:t>
            </a:r>
            <a:r>
              <a:rPr lang="en-US" sz="3000" dirty="0" smtClean="0">
                <a:latin typeface="Comic Sans MS" panose="030F0702030302020204" pitchFamily="66" charset="0"/>
              </a:rPr>
              <a:t>tabulated </a:t>
            </a:r>
            <a:r>
              <a:rPr lang="en-US" sz="3000" dirty="0">
                <a:latin typeface="Comic Sans MS" panose="030F0702030302020204" pitchFamily="66" charset="0"/>
              </a:rPr>
              <a:t>value of X</a:t>
            </a:r>
            <a:r>
              <a:rPr lang="en-US" sz="3000" baseline="30000" dirty="0">
                <a:latin typeface="Comic Sans MS" panose="030F0702030302020204" pitchFamily="66" charset="0"/>
              </a:rPr>
              <a:t>2</a:t>
            </a:r>
            <a:r>
              <a:rPr lang="en-US" sz="3000" dirty="0">
                <a:latin typeface="Comic Sans MS" panose="030F0702030302020204" pitchFamily="66" charset="0"/>
              </a:rPr>
              <a:t> for the corresponding </a:t>
            </a:r>
            <a:r>
              <a:rPr lang="en-US" sz="3000" dirty="0" smtClean="0">
                <a:latin typeface="Comic Sans MS" panose="030F0702030302020204" pitchFamily="66" charset="0"/>
              </a:rPr>
              <a:t>degrees of freedom </a:t>
            </a:r>
            <a:r>
              <a:rPr lang="en-US" sz="3000" dirty="0">
                <a:latin typeface="Comic Sans MS" panose="030F0702030302020204" pitchFamily="66" charset="0"/>
              </a:rPr>
              <a:t>and level of </a:t>
            </a:r>
            <a:r>
              <a:rPr lang="en-US" sz="3000" dirty="0" smtClean="0">
                <a:latin typeface="Comic Sans MS" panose="030F0702030302020204" pitchFamily="66" charset="0"/>
              </a:rPr>
              <a:t>significance, </a:t>
            </a:r>
            <a:r>
              <a:rPr lang="en-US" sz="3000" dirty="0">
                <a:latin typeface="Comic Sans MS" panose="030F0702030302020204" pitchFamily="66" charset="0"/>
              </a:rPr>
              <a:t>the difference between </a:t>
            </a:r>
            <a:r>
              <a:rPr lang="en-US" sz="3000" dirty="0" smtClean="0">
                <a:latin typeface="Comic Sans MS" panose="030F0702030302020204" pitchFamily="66" charset="0"/>
              </a:rPr>
              <a:t>observed and </a:t>
            </a:r>
            <a:r>
              <a:rPr lang="en-US" sz="3000" dirty="0">
                <a:latin typeface="Comic Sans MS" panose="030F0702030302020204" pitchFamily="66" charset="0"/>
              </a:rPr>
              <a:t>expected frequencies </a:t>
            </a:r>
            <a:r>
              <a:rPr lang="en-US" sz="3000" dirty="0" smtClean="0">
                <a:latin typeface="Comic Sans MS" panose="030F0702030302020204" pitchFamily="66" charset="0"/>
              </a:rPr>
              <a:t>are not significant</a:t>
            </a:r>
            <a:r>
              <a:rPr lang="en-US" sz="3000" dirty="0">
                <a:latin typeface="Comic Sans MS" panose="030F0702030302020204" pitchFamily="66" charset="0"/>
              </a:rPr>
              <a:t>.</a:t>
            </a:r>
          </a:p>
          <a:p>
            <a:pPr marL="0" indent="0" algn="just">
              <a:buNone/>
            </a:pPr>
            <a:r>
              <a:rPr lang="en-US" sz="3000" dirty="0">
                <a:latin typeface="Comic Sans MS" panose="030F0702030302020204" pitchFamily="66" charset="0"/>
              </a:rPr>
              <a:t>	</a:t>
            </a:r>
            <a:r>
              <a:rPr lang="en-US" sz="3000" dirty="0" smtClean="0">
                <a:latin typeface="Comic Sans MS" panose="030F0702030302020204" pitchFamily="66" charset="0"/>
              </a:rPr>
              <a:t>Therefore</a:t>
            </a:r>
            <a:r>
              <a:rPr lang="en-US" sz="3000" dirty="0">
                <a:latin typeface="Comic Sans MS" panose="030F0702030302020204" pitchFamily="66" charset="0"/>
              </a:rPr>
              <a:t>, null hypothesis may not be rejected </a:t>
            </a:r>
            <a:r>
              <a:rPr lang="en-US" sz="3000" dirty="0" smtClean="0">
                <a:latin typeface="Comic Sans MS" panose="030F0702030302020204" pitchFamily="66" charset="0"/>
              </a:rPr>
              <a:t>and </a:t>
            </a:r>
            <a:r>
              <a:rPr lang="en-US" sz="3000" dirty="0">
                <a:latin typeface="Comic Sans MS" panose="030F0702030302020204" pitchFamily="66" charset="0"/>
              </a:rPr>
              <a:t>alternate hypothesis may be rejected.</a:t>
            </a:r>
          </a:p>
        </p:txBody>
      </p:sp>
    </p:spTree>
    <p:extLst>
      <p:ext uri="{BB962C8B-B14F-4D97-AF65-F5344CB8AC3E}">
        <p14:creationId xmlns:p14="http://schemas.microsoft.com/office/powerpoint/2010/main" val="967688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955"/>
            <a:ext cx="10515600" cy="5904008"/>
          </a:xfrm>
        </p:spPr>
        <p:txBody>
          <a:bodyPr>
            <a:normAutofit/>
          </a:bodyPr>
          <a:lstStyle/>
          <a:p>
            <a:pPr marL="0" indent="0" algn="just">
              <a:buNone/>
            </a:pPr>
            <a:r>
              <a:rPr lang="en-US" dirty="0" smtClean="0">
                <a:latin typeface="Comic Sans MS" panose="030F0702030302020204" pitchFamily="66" charset="0"/>
              </a:rPr>
              <a:t>	</a:t>
            </a:r>
            <a:endParaRPr lang="en-US" sz="3000" dirty="0" smtClean="0">
              <a:latin typeface="Comic Sans MS" panose="030F0702030302020204" pitchFamily="66" charset="0"/>
            </a:endParaRPr>
          </a:p>
          <a:p>
            <a:pPr marL="0" indent="0" algn="just">
              <a:buNone/>
            </a:pPr>
            <a:r>
              <a:rPr lang="en-US" sz="3000" b="1" dirty="0" smtClean="0">
                <a:latin typeface="Comic Sans MS" panose="030F0702030302020204" pitchFamily="66" charset="0"/>
              </a:rPr>
              <a:t>Types of chi-square test:</a:t>
            </a:r>
            <a:endParaRPr lang="en-US" sz="3000" dirty="0" smtClean="0">
              <a:latin typeface="Comic Sans MS" panose="030F0702030302020204" pitchFamily="66" charset="0"/>
            </a:endParaRPr>
          </a:p>
          <a:p>
            <a:pPr marL="0" indent="0" algn="just">
              <a:buNone/>
            </a:pPr>
            <a:r>
              <a:rPr lang="en-US" sz="3000" dirty="0">
                <a:latin typeface="Comic Sans MS" panose="030F0702030302020204" pitchFamily="66" charset="0"/>
              </a:rPr>
              <a:t>	</a:t>
            </a:r>
            <a:r>
              <a:rPr lang="en-US" sz="3000" dirty="0" smtClean="0">
                <a:latin typeface="Comic Sans MS" panose="030F0702030302020204" pitchFamily="66" charset="0"/>
              </a:rPr>
              <a:t>Following two chi-square tests are most commonly used.</a:t>
            </a:r>
          </a:p>
          <a:p>
            <a:pPr marL="0" indent="0" algn="just">
              <a:buNone/>
            </a:pPr>
            <a:r>
              <a:rPr lang="en-US" sz="3000" dirty="0">
                <a:latin typeface="Comic Sans MS" panose="030F0702030302020204" pitchFamily="66" charset="0"/>
              </a:rPr>
              <a:t>	</a:t>
            </a:r>
            <a:r>
              <a:rPr lang="en-US" sz="3000" dirty="0" smtClean="0">
                <a:latin typeface="Comic Sans MS" panose="030F0702030302020204" pitchFamily="66" charset="0"/>
              </a:rPr>
              <a:t>1. Chi-square test of goodness of fit</a:t>
            </a:r>
          </a:p>
          <a:p>
            <a:pPr marL="0" indent="0" algn="just">
              <a:buNone/>
            </a:pPr>
            <a:r>
              <a:rPr lang="en-US" sz="3000" dirty="0">
                <a:latin typeface="Comic Sans MS" panose="030F0702030302020204" pitchFamily="66" charset="0"/>
              </a:rPr>
              <a:t>	</a:t>
            </a:r>
            <a:r>
              <a:rPr lang="en-US" sz="3000" dirty="0" smtClean="0">
                <a:latin typeface="Comic Sans MS" panose="030F0702030302020204" pitchFamily="66" charset="0"/>
              </a:rPr>
              <a:t>2. Chi-square test of independency in contingency table</a:t>
            </a:r>
          </a:p>
          <a:p>
            <a:pPr marL="0" indent="0" algn="just">
              <a:buNone/>
            </a:pPr>
            <a:r>
              <a:rPr lang="en-US" sz="3000" dirty="0">
                <a:latin typeface="Comic Sans MS" panose="030F0702030302020204" pitchFamily="66" charset="0"/>
              </a:rPr>
              <a:t>	</a:t>
            </a:r>
            <a:r>
              <a:rPr lang="en-US" sz="3000" dirty="0" smtClean="0">
                <a:latin typeface="Comic Sans MS" panose="030F0702030302020204" pitchFamily="66" charset="0"/>
              </a:rPr>
              <a:t>	(</a:t>
            </a:r>
            <a:r>
              <a:rPr lang="en-US" sz="3000" dirty="0" err="1" smtClean="0">
                <a:latin typeface="Comic Sans MS" panose="030F0702030302020204" pitchFamily="66" charset="0"/>
              </a:rPr>
              <a:t>i</a:t>
            </a:r>
            <a:r>
              <a:rPr lang="en-US" sz="3000" dirty="0" smtClean="0">
                <a:latin typeface="Comic Sans MS" panose="030F0702030302020204" pitchFamily="66" charset="0"/>
              </a:rPr>
              <a:t>) in 2x2 contingency table</a:t>
            </a:r>
          </a:p>
          <a:p>
            <a:pPr marL="0" indent="0" algn="just">
              <a:buNone/>
            </a:pPr>
            <a:r>
              <a:rPr lang="en-US" sz="3000" dirty="0">
                <a:latin typeface="Comic Sans MS" panose="030F0702030302020204" pitchFamily="66" charset="0"/>
              </a:rPr>
              <a:t>	</a:t>
            </a:r>
            <a:r>
              <a:rPr lang="en-US" sz="3000" dirty="0" smtClean="0">
                <a:latin typeface="Comic Sans MS" panose="030F0702030302020204" pitchFamily="66" charset="0"/>
              </a:rPr>
              <a:t>	(ii) in </a:t>
            </a:r>
            <a:r>
              <a:rPr lang="en-US" sz="3000" dirty="0" err="1" smtClean="0">
                <a:latin typeface="Comic Sans MS" panose="030F0702030302020204" pitchFamily="66" charset="0"/>
              </a:rPr>
              <a:t>rxc</a:t>
            </a:r>
            <a:r>
              <a:rPr lang="en-US" sz="3000" dirty="0" smtClean="0">
                <a:latin typeface="Comic Sans MS" panose="030F0702030302020204" pitchFamily="66" charset="0"/>
              </a:rPr>
              <a:t> contingency table</a:t>
            </a:r>
            <a:endParaRPr lang="en-US" sz="3000" dirty="0">
              <a:latin typeface="Comic Sans MS" panose="030F0702030302020204" pitchFamily="66" charset="0"/>
            </a:endParaRPr>
          </a:p>
        </p:txBody>
      </p:sp>
    </p:spTree>
    <p:extLst>
      <p:ext uri="{BB962C8B-B14F-4D97-AF65-F5344CB8AC3E}">
        <p14:creationId xmlns:p14="http://schemas.microsoft.com/office/powerpoint/2010/main" val="501579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7546"/>
            <a:ext cx="10515600" cy="5849417"/>
          </a:xfrm>
        </p:spPr>
        <p:txBody>
          <a:bodyPr/>
          <a:lstStyle/>
          <a:p>
            <a:pPr marL="514350" indent="-514350" algn="just">
              <a:buAutoNum type="arabicPeriod"/>
            </a:pPr>
            <a:r>
              <a:rPr lang="en-US" sz="3000" b="1" dirty="0" smtClean="0">
                <a:latin typeface="Comic Sans MS" panose="030F0702030302020204" pitchFamily="66" charset="0"/>
              </a:rPr>
              <a:t>Chi-square test of goodness of fit:</a:t>
            </a:r>
            <a:endParaRPr lang="en-US" sz="3000" dirty="0" smtClean="0">
              <a:latin typeface="Comic Sans MS" panose="030F0702030302020204" pitchFamily="66" charset="0"/>
            </a:endParaRPr>
          </a:p>
          <a:p>
            <a:pPr algn="just"/>
            <a:r>
              <a:rPr lang="en-US" sz="3000" dirty="0">
                <a:latin typeface="Comic Sans MS" panose="030F0702030302020204" pitchFamily="66" charset="0"/>
              </a:rPr>
              <a:t> </a:t>
            </a:r>
            <a:r>
              <a:rPr lang="en-US" sz="3000" dirty="0" smtClean="0">
                <a:latin typeface="Comic Sans MS" panose="030F0702030302020204" pitchFamily="66" charset="0"/>
              </a:rPr>
              <a:t>This test is conducted when experimental observations fall under the influence of one factor or effect. E.g. sex ratio, blood groups, Mendelian classical phenotypic or genotypic ratios etc.</a:t>
            </a:r>
          </a:p>
          <a:p>
            <a:pPr algn="just"/>
            <a:r>
              <a:rPr lang="en-US" sz="3000" dirty="0" smtClean="0">
                <a:latin typeface="Comic Sans MS" panose="030F0702030302020204" pitchFamily="66" charset="0"/>
              </a:rPr>
              <a:t>Degrees of freedom (</a:t>
            </a:r>
            <a:r>
              <a:rPr lang="en-US" sz="3000" dirty="0" err="1" smtClean="0">
                <a:latin typeface="Comic Sans MS" panose="030F0702030302020204" pitchFamily="66" charset="0"/>
              </a:rPr>
              <a:t>df</a:t>
            </a:r>
            <a:r>
              <a:rPr lang="en-US" sz="3000" dirty="0" smtClean="0">
                <a:latin typeface="Comic Sans MS" panose="030F0702030302020204" pitchFamily="66" charset="0"/>
              </a:rPr>
              <a:t>) : In chi-square test of goodness of fit the </a:t>
            </a:r>
            <a:r>
              <a:rPr lang="en-US" sz="3000" dirty="0" err="1" smtClean="0">
                <a:latin typeface="Comic Sans MS" panose="030F0702030302020204" pitchFamily="66" charset="0"/>
              </a:rPr>
              <a:t>df</a:t>
            </a:r>
            <a:r>
              <a:rPr lang="en-US" sz="3000" dirty="0" smtClean="0">
                <a:latin typeface="Comic Sans MS" panose="030F0702030302020204" pitchFamily="66" charset="0"/>
              </a:rPr>
              <a:t> is N-1. Where N is the total number of class and 1 is the number of restriction imposed.</a:t>
            </a:r>
          </a:p>
          <a:p>
            <a:pPr algn="just"/>
            <a:r>
              <a:rPr lang="en-US" sz="3000" b="1" dirty="0">
                <a:latin typeface="Comic Sans MS" panose="030F0702030302020204" pitchFamily="66" charset="0"/>
              </a:rPr>
              <a:t>Problem 1.</a:t>
            </a:r>
            <a:r>
              <a:rPr lang="en-US" sz="3000" dirty="0">
                <a:latin typeface="Comic Sans MS" panose="030F0702030302020204" pitchFamily="66" charset="0"/>
              </a:rPr>
              <a:t> Out of 250 calves born in a cattle farm of </a:t>
            </a:r>
            <a:r>
              <a:rPr lang="en-US" sz="3000" dirty="0" err="1" smtClean="0">
                <a:latin typeface="Comic Sans MS" panose="030F0702030302020204" pitchFamily="66" charset="0"/>
              </a:rPr>
              <a:t>Sahiwal</a:t>
            </a:r>
            <a:r>
              <a:rPr lang="en-US" sz="3000" dirty="0" smtClean="0">
                <a:latin typeface="Comic Sans MS" panose="030F0702030302020204" pitchFamily="66" charset="0"/>
              </a:rPr>
              <a:t> breed, </a:t>
            </a:r>
            <a:r>
              <a:rPr lang="en-US" sz="3000" dirty="0">
                <a:latin typeface="Comic Sans MS" panose="030F0702030302020204" pitchFamily="66" charset="0"/>
              </a:rPr>
              <a:t>165 were females. Test whether these observations do agree with the concept of sex ratio to be 1:1.</a:t>
            </a:r>
          </a:p>
        </p:txBody>
      </p:sp>
    </p:spTree>
    <p:extLst>
      <p:ext uri="{BB962C8B-B14F-4D97-AF65-F5344CB8AC3E}">
        <p14:creationId xmlns:p14="http://schemas.microsoft.com/office/powerpoint/2010/main" val="3371325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286603"/>
                <a:ext cx="10515600" cy="5890360"/>
              </a:xfrm>
            </p:spPr>
            <p:txBody>
              <a:bodyPr>
                <a:normAutofit fontScale="92500" lnSpcReduction="10000"/>
              </a:bodyPr>
              <a:lstStyle/>
              <a:p>
                <a:pPr marL="0" indent="0">
                  <a:buNone/>
                </a:pPr>
                <a:r>
                  <a:rPr lang="en-US" b="1" dirty="0" smtClean="0">
                    <a:latin typeface="Comic Sans MS" panose="030F0702030302020204" pitchFamily="66" charset="0"/>
                  </a:rPr>
                  <a:t>Steps:</a:t>
                </a:r>
                <a:endParaRPr lang="en-US" dirty="0" smtClean="0">
                  <a:latin typeface="Comic Sans MS" panose="030F0702030302020204" pitchFamily="66" charset="0"/>
                </a:endParaRPr>
              </a:p>
              <a:p>
                <a:pPr marL="571500" indent="-571500">
                  <a:buAutoNum type="romanLcParenBoth"/>
                </a:pPr>
                <a:r>
                  <a:rPr lang="en-US" b="1" dirty="0" smtClean="0">
                    <a:latin typeface="Comic Sans MS" panose="030F0702030302020204" pitchFamily="66" charset="0"/>
                  </a:rPr>
                  <a:t>Formation of hypothesis:</a:t>
                </a:r>
              </a:p>
              <a:p>
                <a:pPr marL="0" indent="0">
                  <a:buNone/>
                </a:pPr>
                <a:r>
                  <a:rPr lang="en-US" dirty="0">
                    <a:latin typeface="Comic Sans MS" panose="030F0702030302020204" pitchFamily="66" charset="0"/>
                  </a:rPr>
                  <a:t>	</a:t>
                </a:r>
                <a:r>
                  <a:rPr lang="en-US" dirty="0" smtClean="0">
                    <a:latin typeface="Comic Sans MS" panose="030F0702030302020204" pitchFamily="66" charset="0"/>
                  </a:rPr>
                  <a:t>H</a:t>
                </a:r>
                <a:r>
                  <a:rPr lang="en-US" baseline="-25000" dirty="0" smtClean="0">
                    <a:latin typeface="Comic Sans MS" panose="030F0702030302020204" pitchFamily="66" charset="0"/>
                  </a:rPr>
                  <a:t>O</a:t>
                </a:r>
                <a:r>
                  <a:rPr lang="en-US" dirty="0" smtClean="0">
                    <a:latin typeface="Comic Sans MS" panose="030F0702030302020204" pitchFamily="66" charset="0"/>
                  </a:rPr>
                  <a:t> : Male and female births are in agreement with 1:1 ratio.</a:t>
                </a:r>
              </a:p>
              <a:p>
                <a:pPr marL="0" indent="0">
                  <a:buNone/>
                </a:pPr>
                <a:r>
                  <a:rPr lang="en-US" dirty="0">
                    <a:latin typeface="Comic Sans MS" panose="030F0702030302020204" pitchFamily="66" charset="0"/>
                  </a:rPr>
                  <a:t>	</a:t>
                </a:r>
                <a:r>
                  <a:rPr lang="en-US" dirty="0" smtClean="0">
                    <a:latin typeface="Comic Sans MS" panose="030F0702030302020204" pitchFamily="66" charset="0"/>
                  </a:rPr>
                  <a:t>H</a:t>
                </a:r>
                <a:r>
                  <a:rPr lang="en-US" baseline="-25000" dirty="0" smtClean="0">
                    <a:latin typeface="Comic Sans MS" panose="030F0702030302020204" pitchFamily="66" charset="0"/>
                  </a:rPr>
                  <a:t>A</a:t>
                </a:r>
                <a:r>
                  <a:rPr lang="en-US" dirty="0" smtClean="0">
                    <a:latin typeface="Comic Sans MS" panose="030F0702030302020204" pitchFamily="66" charset="0"/>
                  </a:rPr>
                  <a:t> : Male and female births are not in agreement with 		</a:t>
                </a:r>
                <a:r>
                  <a:rPr lang="en-US" dirty="0">
                    <a:latin typeface="Comic Sans MS" panose="030F0702030302020204" pitchFamily="66" charset="0"/>
                  </a:rPr>
                  <a:t> 1:1 sex ratio.</a:t>
                </a:r>
                <a:endParaRPr lang="en-US" dirty="0" smtClean="0">
                  <a:latin typeface="Comic Sans MS" panose="030F0702030302020204" pitchFamily="66" charset="0"/>
                </a:endParaRPr>
              </a:p>
              <a:p>
                <a:pPr marL="0" indent="0">
                  <a:buNone/>
                </a:pPr>
                <a:r>
                  <a:rPr lang="en-US" dirty="0" smtClean="0">
                    <a:latin typeface="Comic Sans MS" panose="030F0702030302020204" pitchFamily="66" charset="0"/>
                  </a:rPr>
                  <a:t>(ii) </a:t>
                </a:r>
                <a:r>
                  <a:rPr lang="en-US" b="1" dirty="0" smtClean="0">
                    <a:latin typeface="Comic Sans MS" panose="030F0702030302020204" pitchFamily="66" charset="0"/>
                  </a:rPr>
                  <a:t>Calculation of X</a:t>
                </a:r>
                <a:r>
                  <a:rPr lang="en-US" b="1" baseline="30000" dirty="0" smtClean="0">
                    <a:latin typeface="Comic Sans MS" panose="030F0702030302020204" pitchFamily="66" charset="0"/>
                  </a:rPr>
                  <a:t>2</a:t>
                </a:r>
                <a:r>
                  <a:rPr lang="en-US" dirty="0" smtClean="0">
                    <a:latin typeface="Comic Sans MS" panose="030F0702030302020204" pitchFamily="66" charset="0"/>
                  </a:rPr>
                  <a:t> :</a:t>
                </a:r>
              </a:p>
              <a:p>
                <a:pPr marL="0" indent="0">
                  <a:buNone/>
                </a:pPr>
                <a:r>
                  <a:rPr lang="en-US" dirty="0">
                    <a:latin typeface="Comic Sans MS" panose="030F0702030302020204" pitchFamily="66" charset="0"/>
                  </a:rPr>
                  <a:t>	</a:t>
                </a:r>
                <a:r>
                  <a:rPr lang="en-US" dirty="0" smtClean="0">
                    <a:latin typeface="Comic Sans MS" panose="030F0702030302020204" pitchFamily="66" charset="0"/>
                  </a:rPr>
                  <a:t>Particulars				Male		Female	Total</a:t>
                </a:r>
              </a:p>
              <a:p>
                <a:pPr marL="0" indent="0">
                  <a:buNone/>
                </a:pPr>
                <a:r>
                  <a:rPr lang="en-US" dirty="0" smtClean="0">
                    <a:latin typeface="Comic Sans MS" panose="030F0702030302020204" pitchFamily="66" charset="0"/>
                  </a:rPr>
                  <a:t>(a)	Observed frequency(O) 	165		85		250  (b)	 Expected frequency (E) 	125		125		250</a:t>
                </a:r>
              </a:p>
              <a:p>
                <a:pPr marL="0" indent="0">
                  <a:buNone/>
                </a:pPr>
                <a:r>
                  <a:rPr lang="en-US" dirty="0" smtClean="0">
                    <a:latin typeface="Comic Sans MS" panose="030F0702030302020204" pitchFamily="66" charset="0"/>
                  </a:rPr>
                  <a:t>( c) 		(O – E)			40		-40		0 </a:t>
                </a:r>
              </a:p>
              <a:p>
                <a:pPr marL="0" indent="0">
                  <a:buNone/>
                </a:pPr>
                <a:r>
                  <a:rPr lang="en-US" dirty="0" smtClean="0">
                    <a:latin typeface="Comic Sans MS" panose="030F0702030302020204" pitchFamily="66" charset="0"/>
                  </a:rPr>
                  <a:t>(d )		(O - E)</a:t>
                </a:r>
                <a:r>
                  <a:rPr lang="en-US" baseline="30000" dirty="0" smtClean="0">
                    <a:latin typeface="Comic Sans MS" panose="030F0702030302020204" pitchFamily="66" charset="0"/>
                  </a:rPr>
                  <a:t>2</a:t>
                </a:r>
                <a:r>
                  <a:rPr lang="en-US" dirty="0" smtClean="0">
                    <a:latin typeface="Comic Sans MS" panose="030F0702030302020204" pitchFamily="66" charset="0"/>
                  </a:rPr>
                  <a:t>			1600		1600		3200 </a:t>
                </a:r>
              </a:p>
              <a:p>
                <a:pPr marL="0" indent="0">
                  <a:buNone/>
                </a:pPr>
                <a:r>
                  <a:rPr lang="en-US" dirty="0" smtClean="0">
                    <a:latin typeface="Comic Sans MS" panose="030F0702030302020204" pitchFamily="66" charset="0"/>
                  </a:rPr>
                  <a:t>( e)		</a:t>
                </a:r>
                <a14:m>
                  <m:oMath xmlns:m="http://schemas.openxmlformats.org/officeDocument/2006/math">
                    <m:f>
                      <m:fPr>
                        <m:ctrlPr>
                          <a:rPr lang="en-US" i="1">
                            <a:latin typeface="Cambria Math" panose="02040503050406030204" pitchFamily="18" charset="0"/>
                          </a:rPr>
                        </m:ctrlPr>
                      </m:fPr>
                      <m:num>
                        <m:d>
                          <m:dPr>
                            <m:ctrlPr>
                              <a:rPr lang="en-US" i="1">
                                <a:latin typeface="Cambria Math" panose="02040503050406030204" pitchFamily="18" charset="0"/>
                              </a:rPr>
                            </m:ctrlPr>
                          </m:dPr>
                          <m:e>
                            <m:r>
                              <a:rPr lang="en-US" i="1">
                                <a:latin typeface="Cambria Math" panose="02040503050406030204" pitchFamily="18" charset="0"/>
                              </a:rPr>
                              <m:t>𝑂</m:t>
                            </m:r>
                            <m:r>
                              <a:rPr lang="en-US" i="1">
                                <a:latin typeface="Cambria Math" panose="02040503050406030204" pitchFamily="18" charset="0"/>
                              </a:rPr>
                              <m:t>1 −</m:t>
                            </m:r>
                            <m:r>
                              <a:rPr lang="en-US" i="1">
                                <a:latin typeface="Cambria Math" panose="02040503050406030204" pitchFamily="18" charset="0"/>
                              </a:rPr>
                              <m:t>𝐸</m:t>
                            </m:r>
                            <m:r>
                              <a:rPr lang="en-US" i="1">
                                <a:latin typeface="Cambria Math" panose="02040503050406030204" pitchFamily="18" charset="0"/>
                              </a:rPr>
                              <m:t>1</m:t>
                            </m:r>
                          </m:e>
                        </m:d>
                        <m:r>
                          <a:rPr lang="en-US" i="1" baseline="30000">
                            <a:latin typeface="Cambria Math" panose="02040503050406030204" pitchFamily="18" charset="0"/>
                          </a:rPr>
                          <m:t>2</m:t>
                        </m:r>
                      </m:num>
                      <m:den>
                        <m:r>
                          <a:rPr lang="en-US" i="1">
                            <a:latin typeface="Cambria Math" panose="02040503050406030204" pitchFamily="18" charset="0"/>
                          </a:rPr>
                          <m:t>𝐸</m:t>
                        </m:r>
                        <m:r>
                          <a:rPr lang="en-US" i="1">
                            <a:latin typeface="Cambria Math" panose="02040503050406030204" pitchFamily="18" charset="0"/>
                          </a:rPr>
                          <m:t>1</m:t>
                        </m:r>
                      </m:den>
                    </m:f>
                  </m:oMath>
                </a14:m>
                <a:r>
                  <a:rPr lang="en-US" dirty="0" smtClean="0">
                    <a:latin typeface="Comic Sans MS" panose="030F0702030302020204" pitchFamily="66" charset="0"/>
                  </a:rPr>
                  <a:t>			1600/125	1600/125</a:t>
                </a:r>
              </a:p>
              <a:p>
                <a:pPr marL="0" indent="0">
                  <a:buNone/>
                </a:pPr>
                <a:r>
                  <a:rPr lang="en-US" dirty="0" smtClean="0">
                    <a:latin typeface="Comic Sans MS" panose="030F0702030302020204" pitchFamily="66" charset="0"/>
                  </a:rPr>
                  <a:t>( f)</a:t>
                </a:r>
                <a:r>
                  <a:rPr lang="en-US" dirty="0">
                    <a:latin typeface="Comic Sans MS" panose="030F0702030302020204" pitchFamily="66" charset="0"/>
                  </a:rPr>
                  <a:t>	</a:t>
                </a:r>
                <a:r>
                  <a:rPr lang="en-US" dirty="0" smtClean="0">
                    <a:latin typeface="Comic Sans MS" panose="030F0702030302020204" pitchFamily="66" charset="0"/>
                  </a:rPr>
                  <a:t>		X</a:t>
                </a:r>
                <a:r>
                  <a:rPr lang="en-US" baseline="30000" dirty="0" smtClean="0">
                    <a:latin typeface="Comic Sans MS" panose="030F0702030302020204" pitchFamily="66" charset="0"/>
                  </a:rPr>
                  <a:t>2</a:t>
                </a:r>
                <a:r>
                  <a:rPr lang="en-US" dirty="0" smtClean="0">
                    <a:latin typeface="Comic Sans MS" panose="030F0702030302020204" pitchFamily="66" charset="0"/>
                  </a:rPr>
                  <a:t>			12.8		12.8		</a:t>
                </a:r>
                <a:r>
                  <a:rPr lang="en-US" b="1" dirty="0" smtClean="0">
                    <a:latin typeface="Comic Sans MS" panose="030F0702030302020204" pitchFamily="66" charset="0"/>
                  </a:rPr>
                  <a:t>25.6</a:t>
                </a:r>
                <a:endParaRPr lang="en-US" b="1" dirty="0">
                  <a:latin typeface="Comic Sans MS" panose="030F0702030302020204"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286603"/>
                <a:ext cx="10515600" cy="5890360"/>
              </a:xfrm>
              <a:blipFill rotWithShape="0">
                <a:blip r:embed="rId2"/>
                <a:stretch>
                  <a:fillRect l="-1391" t="-2174"/>
                </a:stretch>
              </a:blipFill>
            </p:spPr>
            <p:txBody>
              <a:bodyPr/>
              <a:lstStyle/>
              <a:p>
                <a:r>
                  <a:rPr lang="en-US">
                    <a:noFill/>
                  </a:rPr>
                  <a:t> </a:t>
                </a:r>
              </a:p>
            </p:txBody>
          </p:sp>
        </mc:Fallback>
      </mc:AlternateContent>
    </p:spTree>
    <p:extLst>
      <p:ext uri="{BB962C8B-B14F-4D97-AF65-F5344CB8AC3E}">
        <p14:creationId xmlns:p14="http://schemas.microsoft.com/office/powerpoint/2010/main" val="260021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6603"/>
            <a:ext cx="10515600" cy="5890360"/>
          </a:xfrm>
        </p:spPr>
        <p:txBody>
          <a:bodyPr>
            <a:normAutofit/>
          </a:bodyPr>
          <a:lstStyle/>
          <a:p>
            <a:pPr marL="0" indent="0" algn="just">
              <a:buNone/>
            </a:pPr>
            <a:r>
              <a:rPr lang="en-US" sz="3200" b="1" dirty="0" smtClean="0">
                <a:latin typeface="Comic Sans MS" panose="030F0702030302020204" pitchFamily="66" charset="0"/>
              </a:rPr>
              <a:t>(iii) Decision of </a:t>
            </a:r>
            <a:r>
              <a:rPr lang="en-US" sz="3200" b="1" dirty="0" err="1" smtClean="0">
                <a:latin typeface="Comic Sans MS" panose="030F0702030302020204" pitchFamily="66" charset="0"/>
              </a:rPr>
              <a:t>d.f.</a:t>
            </a:r>
            <a:r>
              <a:rPr lang="en-US" sz="3200" b="1" dirty="0" smtClean="0">
                <a:latin typeface="Comic Sans MS" panose="030F0702030302020204" pitchFamily="66" charset="0"/>
              </a:rPr>
              <a:t> and tabulated value of X</a:t>
            </a:r>
            <a:r>
              <a:rPr lang="en-US" sz="3200" b="1" baseline="30000" dirty="0" smtClean="0">
                <a:latin typeface="Comic Sans MS" panose="030F0702030302020204" pitchFamily="66" charset="0"/>
              </a:rPr>
              <a:t>2</a:t>
            </a:r>
            <a:r>
              <a:rPr lang="en-US" sz="3200" b="1" dirty="0" smtClean="0">
                <a:latin typeface="Comic Sans MS" panose="030F0702030302020204" pitchFamily="66" charset="0"/>
              </a:rPr>
              <a:t> :</a:t>
            </a:r>
          </a:p>
          <a:p>
            <a:pPr marL="0" indent="0" algn="just">
              <a:buNone/>
            </a:pPr>
            <a:r>
              <a:rPr lang="en-US" sz="3200" dirty="0">
                <a:latin typeface="Comic Sans MS" panose="030F0702030302020204" pitchFamily="66" charset="0"/>
              </a:rPr>
              <a:t>	</a:t>
            </a:r>
            <a:r>
              <a:rPr lang="en-US" sz="3200" dirty="0" smtClean="0">
                <a:latin typeface="Comic Sans MS" panose="030F0702030302020204" pitchFamily="66" charset="0"/>
              </a:rPr>
              <a:t>(a) As there are only 2 classes or levels of the effect of observations i.e., Male &amp; Female, so there is only one independent class. Therefore, </a:t>
            </a:r>
            <a:r>
              <a:rPr lang="en-US" sz="3200" dirty="0" err="1" smtClean="0">
                <a:latin typeface="Comic Sans MS" panose="030F0702030302020204" pitchFamily="66" charset="0"/>
              </a:rPr>
              <a:t>d.f.</a:t>
            </a:r>
            <a:r>
              <a:rPr lang="en-US" sz="3200" dirty="0" smtClean="0">
                <a:latin typeface="Comic Sans MS" panose="030F0702030302020204" pitchFamily="66" charset="0"/>
              </a:rPr>
              <a:t> for X</a:t>
            </a:r>
            <a:r>
              <a:rPr lang="en-US" sz="3200" baseline="30000" dirty="0" smtClean="0">
                <a:latin typeface="Comic Sans MS" panose="030F0702030302020204" pitchFamily="66" charset="0"/>
              </a:rPr>
              <a:t>2</a:t>
            </a:r>
            <a:r>
              <a:rPr lang="en-US" sz="3200" dirty="0" smtClean="0">
                <a:latin typeface="Comic Sans MS" panose="030F0702030302020204" pitchFamily="66" charset="0"/>
              </a:rPr>
              <a:t> test will be 2-1 = 1.</a:t>
            </a:r>
          </a:p>
          <a:p>
            <a:pPr marL="0" indent="0" algn="just">
              <a:buNone/>
            </a:pPr>
            <a:r>
              <a:rPr lang="en-US" sz="3200" dirty="0">
                <a:latin typeface="Comic Sans MS" panose="030F0702030302020204" pitchFamily="66" charset="0"/>
              </a:rPr>
              <a:t>	</a:t>
            </a:r>
            <a:r>
              <a:rPr lang="en-US" sz="3200" dirty="0" smtClean="0">
                <a:latin typeface="Comic Sans MS" panose="030F0702030302020204" pitchFamily="66" charset="0"/>
              </a:rPr>
              <a:t>(b) Tabulated value of X</a:t>
            </a:r>
            <a:r>
              <a:rPr lang="en-US" sz="3200" baseline="30000" dirty="0" smtClean="0">
                <a:latin typeface="Comic Sans MS" panose="030F0702030302020204" pitchFamily="66" charset="0"/>
              </a:rPr>
              <a:t>2</a:t>
            </a:r>
            <a:r>
              <a:rPr lang="en-US" sz="3200" dirty="0" smtClean="0">
                <a:latin typeface="Comic Sans MS" panose="030F0702030302020204" pitchFamily="66" charset="0"/>
              </a:rPr>
              <a:t> distribution given for 1d.f. at 0.05 and 0.01 level of significance :</a:t>
            </a:r>
          </a:p>
          <a:p>
            <a:pPr marL="0" indent="0" algn="just">
              <a:buNone/>
            </a:pPr>
            <a:r>
              <a:rPr lang="en-US" sz="3200" dirty="0">
                <a:latin typeface="Comic Sans MS" panose="030F0702030302020204" pitchFamily="66" charset="0"/>
              </a:rPr>
              <a:t>	</a:t>
            </a:r>
            <a:r>
              <a:rPr lang="en-US" sz="3200" dirty="0" smtClean="0">
                <a:latin typeface="Comic Sans MS" panose="030F0702030302020204" pitchFamily="66" charset="0"/>
              </a:rPr>
              <a:t>	At 0.05 level of significance = 3.84</a:t>
            </a:r>
          </a:p>
          <a:p>
            <a:pPr marL="0" indent="0" algn="just">
              <a:buNone/>
            </a:pPr>
            <a:r>
              <a:rPr lang="en-US" sz="3200" dirty="0">
                <a:latin typeface="Comic Sans MS" panose="030F0702030302020204" pitchFamily="66" charset="0"/>
              </a:rPr>
              <a:t>	</a:t>
            </a:r>
            <a:r>
              <a:rPr lang="en-US" sz="3200" dirty="0" smtClean="0">
                <a:latin typeface="Comic Sans MS" panose="030F0702030302020204" pitchFamily="66" charset="0"/>
              </a:rPr>
              <a:t>	At 0.01 level of significance = 6.63</a:t>
            </a:r>
          </a:p>
          <a:p>
            <a:pPr marL="0" indent="0">
              <a:buNone/>
            </a:pPr>
            <a:endParaRPr lang="en-US" dirty="0">
              <a:latin typeface="Comic Sans MS" panose="030F0702030302020204" pitchFamily="66" charset="0"/>
            </a:endParaRPr>
          </a:p>
        </p:txBody>
      </p:sp>
    </p:spTree>
    <p:extLst>
      <p:ext uri="{BB962C8B-B14F-4D97-AF65-F5344CB8AC3E}">
        <p14:creationId xmlns:p14="http://schemas.microsoft.com/office/powerpoint/2010/main" val="3131085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1060</TotalTime>
  <Words>1048</Words>
  <Application>Microsoft Office PowerPoint</Application>
  <PresentationFormat>Widescreen</PresentationFormat>
  <Paragraphs>282</Paragraphs>
  <Slides>25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Cambria Math</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K.G.mandal</dc:creator>
  <cp:lastModifiedBy>K.G.mandal</cp:lastModifiedBy>
  <cp:revision>84</cp:revision>
  <dcterms:created xsi:type="dcterms:W3CDTF">2020-11-22T10:17:35Z</dcterms:created>
  <dcterms:modified xsi:type="dcterms:W3CDTF">2020-11-25T05:30:12Z</dcterms:modified>
</cp:coreProperties>
</file>