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2" r:id="rId2"/>
    <p:sldId id="266" r:id="rId3"/>
    <p:sldId id="257" r:id="rId4"/>
    <p:sldId id="261" r:id="rId5"/>
    <p:sldId id="263" r:id="rId6"/>
    <p:sldId id="259" r:id="rId7"/>
    <p:sldId id="267" r:id="rId8"/>
    <p:sldId id="260" r:id="rId9"/>
    <p:sldId id="258" r:id="rId10"/>
    <p:sldId id="256"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F0BA201-18A2-46D9-A604-6AB638DB0734}" type="datetimeFigureOut">
              <a:rPr lang="en-IN" smtClean="0"/>
              <a:t>01-11-2020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4BDE069A-5BC4-4040-8A56-372CDFE98AA0}"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0BA201-18A2-46D9-A604-6AB638DB0734}" type="datetimeFigureOut">
              <a:rPr lang="en-IN" smtClean="0"/>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DE069A-5BC4-4040-8A56-372CDFE98AA0}"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0BA201-18A2-46D9-A604-6AB638DB0734}" type="datetimeFigureOut">
              <a:rPr lang="en-IN" smtClean="0"/>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DE069A-5BC4-4040-8A56-372CDFE98AA0}"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0BA201-18A2-46D9-A604-6AB638DB0734}" type="datetimeFigureOut">
              <a:rPr lang="en-IN" smtClean="0"/>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DE069A-5BC4-4040-8A56-372CDFE98AA0}"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F0BA201-18A2-46D9-A604-6AB638DB0734}" type="datetimeFigureOut">
              <a:rPr lang="en-IN" smtClean="0"/>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DE069A-5BC4-4040-8A56-372CDFE98AA0}"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F0BA201-18A2-46D9-A604-6AB638DB0734}" type="datetimeFigureOut">
              <a:rPr lang="en-IN" smtClean="0"/>
              <a:t>01-11-2020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DE069A-5BC4-4040-8A56-372CDFE98AA0}"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F0BA201-18A2-46D9-A604-6AB638DB0734}" type="datetimeFigureOut">
              <a:rPr lang="en-IN" smtClean="0"/>
              <a:t>01-11-2020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BDE069A-5BC4-4040-8A56-372CDFE98AA0}"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F0BA201-18A2-46D9-A604-6AB638DB0734}" type="datetimeFigureOut">
              <a:rPr lang="en-IN" smtClean="0"/>
              <a:t>01-11-2020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BDE069A-5BC4-4040-8A56-372CDFE98AA0}"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BA201-18A2-46D9-A604-6AB638DB0734}" type="datetimeFigureOut">
              <a:rPr lang="en-IN" smtClean="0"/>
              <a:t>01-11-2020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BDE069A-5BC4-4040-8A56-372CDFE98AA0}"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F0BA201-18A2-46D9-A604-6AB638DB0734}" type="datetimeFigureOut">
              <a:rPr lang="en-IN" smtClean="0"/>
              <a:t>01-11-2020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DE069A-5BC4-4040-8A56-372CDFE98AA0}"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F0BA201-18A2-46D9-A604-6AB638DB0734}" type="datetimeFigureOut">
              <a:rPr lang="en-IN" smtClean="0"/>
              <a:t>01-11-2020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4BDE069A-5BC4-4040-8A56-372CDFE98AA0}"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F0BA201-18A2-46D9-A604-6AB638DB0734}" type="datetimeFigureOut">
              <a:rPr lang="en-IN" smtClean="0"/>
              <a:t>01-11-2020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BDE069A-5BC4-4040-8A56-372CDFE98AA0}"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sciencedirect.com/topics/medicine-and-dentistry/delayed-hypersensitivity"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91D1CB8-7C17-4242-8C5E-8DD2594F36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7378" y="332726"/>
            <a:ext cx="2057995" cy="2066925"/>
          </a:xfrm>
          <a:prstGeom prst="rect">
            <a:avLst/>
          </a:prstGeom>
        </p:spPr>
      </p:pic>
      <p:sp>
        <p:nvSpPr>
          <p:cNvPr id="3" name="Rectangle 2"/>
          <p:cNvSpPr/>
          <p:nvPr/>
        </p:nvSpPr>
        <p:spPr>
          <a:xfrm>
            <a:off x="467544" y="620688"/>
            <a:ext cx="5976663" cy="584775"/>
          </a:xfrm>
          <a:prstGeom prst="rect">
            <a:avLst/>
          </a:prstGeom>
          <a:solidFill>
            <a:schemeClr val="tx2"/>
          </a:solidFill>
          <a:effectLst>
            <a:glow rad="228600">
              <a:schemeClr val="accent4">
                <a:satMod val="175000"/>
                <a:alpha val="40000"/>
              </a:schemeClr>
            </a:glow>
          </a:effectLst>
        </p:spPr>
        <p:txBody>
          <a:bodyPr wrap="square">
            <a:spAutoFit/>
          </a:bodyPr>
          <a:lstStyle/>
          <a:p>
            <a:pPr algn="ctr"/>
            <a:r>
              <a:rPr lang="en-IN" sz="3200" dirty="0">
                <a:solidFill>
                  <a:srgbClr val="FF0000"/>
                </a:solidFill>
                <a:latin typeface="Times New Roman" panose="02020603050405020304" pitchFamily="18" charset="0"/>
                <a:cs typeface="Times New Roman" panose="02020603050405020304" pitchFamily="18" charset="0"/>
              </a:rPr>
              <a:t>VMC-602</a:t>
            </a:r>
          </a:p>
        </p:txBody>
      </p:sp>
      <p:sp>
        <p:nvSpPr>
          <p:cNvPr id="4" name="Rectangle 3"/>
          <p:cNvSpPr/>
          <p:nvPr/>
        </p:nvSpPr>
        <p:spPr>
          <a:xfrm>
            <a:off x="492332" y="1362326"/>
            <a:ext cx="5976663" cy="584775"/>
          </a:xfrm>
          <a:prstGeom prst="rect">
            <a:avLst/>
          </a:prstGeom>
          <a:solidFill>
            <a:schemeClr val="accent1"/>
          </a:solidFill>
          <a:effectLst>
            <a:glow rad="228600">
              <a:schemeClr val="accent4">
                <a:satMod val="175000"/>
                <a:alpha val="40000"/>
              </a:schemeClr>
            </a:glow>
          </a:effectLst>
        </p:spPr>
        <p:txBody>
          <a:bodyPr wrap="square">
            <a:spAutoFit/>
          </a:bodyPr>
          <a:lstStyle/>
          <a:p>
            <a:pPr algn="ctr"/>
            <a:r>
              <a:rPr lang="en-IN" sz="3200" i="1" dirty="0">
                <a:solidFill>
                  <a:srgbClr val="FF0000"/>
                </a:solidFill>
                <a:latin typeface="Times New Roman" panose="02020603050405020304" pitchFamily="18" charset="0"/>
                <a:cs typeface="Times New Roman" panose="02020603050405020304" pitchFamily="18" charset="0"/>
              </a:rPr>
              <a:t>Chlamydia</a:t>
            </a:r>
          </a:p>
        </p:txBody>
      </p:sp>
      <p:sp>
        <p:nvSpPr>
          <p:cNvPr id="5" name="Rectangle 4"/>
          <p:cNvSpPr/>
          <p:nvPr/>
        </p:nvSpPr>
        <p:spPr>
          <a:xfrm>
            <a:off x="467544" y="2780928"/>
            <a:ext cx="7056783" cy="2751522"/>
          </a:xfrm>
          <a:prstGeom prst="rect">
            <a:avLst/>
          </a:prstGeom>
          <a:solidFill>
            <a:schemeClr val="accent1">
              <a:lumMod val="40000"/>
              <a:lumOff val="60000"/>
            </a:schemeClr>
          </a:solidFill>
          <a:scene3d>
            <a:camera prst="orthographicFront"/>
            <a:lightRig rig="threePt" dir="t"/>
          </a:scene3d>
          <a:sp3d>
            <a:bevelT w="165100" prst="coolSlant"/>
          </a:sp3d>
        </p:spPr>
        <p:txBody>
          <a:bodyPr wrap="square">
            <a:spAutoFit/>
          </a:bodyPr>
          <a:lstStyle/>
          <a:p>
            <a:pPr algn="ctr">
              <a:lnSpc>
                <a:spcPct val="120000"/>
              </a:lnSpc>
              <a:defRPr/>
            </a:pPr>
            <a:r>
              <a:rPr lang="en-GB" sz="2400" b="1" dirty="0">
                <a:solidFill>
                  <a:srgbClr val="FF0000"/>
                </a:solidFill>
                <a:latin typeface="Times New Roman" panose="02020603050405020304" pitchFamily="18" charset="0"/>
                <a:cs typeface="Times New Roman" panose="02020603050405020304" pitchFamily="18" charset="0"/>
              </a:rPr>
              <a:t>DR. SUDHA KUMARI</a:t>
            </a:r>
          </a:p>
          <a:p>
            <a:pPr algn="ctr">
              <a:lnSpc>
                <a:spcPct val="120000"/>
              </a:lnSpc>
              <a:defRPr/>
            </a:pPr>
            <a:r>
              <a:rPr lang="en-GB" sz="2400" b="1" dirty="0">
                <a:solidFill>
                  <a:srgbClr val="FF0000"/>
                </a:solidFill>
                <a:latin typeface="Times New Roman" panose="02020603050405020304" pitchFamily="18" charset="0"/>
                <a:cs typeface="Times New Roman" panose="02020603050405020304" pitchFamily="18" charset="0"/>
              </a:rPr>
              <a:t>Assistant Professor</a:t>
            </a:r>
          </a:p>
          <a:p>
            <a:pPr algn="ctr">
              <a:lnSpc>
                <a:spcPct val="120000"/>
              </a:lnSpc>
              <a:defRPr/>
            </a:pPr>
            <a:r>
              <a:rPr lang="en-GB" sz="2400" b="1" dirty="0">
                <a:solidFill>
                  <a:srgbClr val="00B0F0"/>
                </a:solidFill>
                <a:latin typeface="Times New Roman" panose="02020603050405020304" pitchFamily="18" charset="0"/>
                <a:cs typeface="Times New Roman" panose="02020603050405020304" pitchFamily="18" charset="0"/>
              </a:rPr>
              <a:t>DEPARTMENT OF VETERINARY MICROBIOLOGY</a:t>
            </a:r>
            <a:br>
              <a:rPr lang="en-US" sz="2400" b="1" dirty="0">
                <a:solidFill>
                  <a:srgbClr val="00B0F0"/>
                </a:solidFill>
                <a:latin typeface="Times New Roman" panose="02020603050405020304" pitchFamily="18" charset="0"/>
                <a:cs typeface="Times New Roman" panose="02020603050405020304" pitchFamily="18" charset="0"/>
              </a:rPr>
            </a:br>
            <a:r>
              <a:rPr lang="en-GB" sz="2400" b="1" dirty="0">
                <a:solidFill>
                  <a:srgbClr val="00B0F0"/>
                </a:solidFill>
                <a:latin typeface="Times New Roman" panose="02020603050405020304" pitchFamily="18" charset="0"/>
                <a:cs typeface="Times New Roman" panose="02020603050405020304" pitchFamily="18" charset="0"/>
              </a:rPr>
              <a:t>BIHAR VETERINARY COLLEGE, PATNA -14</a:t>
            </a:r>
          </a:p>
          <a:p>
            <a:pPr algn="ctr">
              <a:lnSpc>
                <a:spcPct val="120000"/>
              </a:lnSpc>
              <a:defRPr/>
            </a:pPr>
            <a:r>
              <a:rPr lang="en-GB" sz="2400" b="1" dirty="0">
                <a:solidFill>
                  <a:srgbClr val="00B0F0"/>
                </a:solidFill>
                <a:latin typeface="Times New Roman" panose="02020603050405020304" pitchFamily="18" charset="0"/>
                <a:cs typeface="Times New Roman" panose="02020603050405020304" pitchFamily="18" charset="0"/>
              </a:rPr>
              <a:t>Bihar Animal Sciences University , Patna</a:t>
            </a:r>
          </a:p>
        </p:txBody>
      </p:sp>
      <p:sp>
        <p:nvSpPr>
          <p:cNvPr id="6" name="TextBox 5">
            <a:extLst>
              <a:ext uri="{FF2B5EF4-FFF2-40B4-BE49-F238E27FC236}">
                <a16:creationId xmlns:a16="http://schemas.microsoft.com/office/drawing/2014/main" id="{0F475432-022E-4917-8BC2-F8C6A9B1D8EF}"/>
              </a:ext>
            </a:extLst>
          </p:cNvPr>
          <p:cNvSpPr txBox="1"/>
          <p:nvPr/>
        </p:nvSpPr>
        <p:spPr>
          <a:xfrm>
            <a:off x="4211960" y="172925"/>
            <a:ext cx="3096344" cy="369332"/>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Date: 28 October, 2020</a:t>
            </a:r>
          </a:p>
        </p:txBody>
      </p:sp>
    </p:spTree>
    <p:extLst>
      <p:ext uri="{BB962C8B-B14F-4D97-AF65-F5344CB8AC3E}">
        <p14:creationId xmlns:p14="http://schemas.microsoft.com/office/powerpoint/2010/main" val="3107180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423087"/>
            <a:ext cx="8496944" cy="513986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starved </a:t>
            </a:r>
            <a:r>
              <a:rPr lang="en-US" sz="2400" dirty="0" err="1">
                <a:latin typeface="Times New Roman" panose="02020603050405020304" pitchFamily="18" charset="0"/>
                <a:cs typeface="Times New Roman" panose="02020603050405020304" pitchFamily="18" charset="0"/>
              </a:rPr>
              <a:t>chlamydiae</a:t>
            </a:r>
            <a:r>
              <a:rPr lang="en-US" sz="2400" dirty="0">
                <a:latin typeface="Times New Roman" panose="02020603050405020304" pitchFamily="18" charset="0"/>
                <a:cs typeface="Times New Roman" panose="02020603050405020304" pitchFamily="18" charset="0"/>
              </a:rPr>
              <a:t> enter a persistent growth state where in they stop cell division and become morphologically aberrant by increasing in size.</a:t>
            </a:r>
          </a:p>
          <a:p>
            <a:endParaRPr lang="en-US" sz="2400" baseline="300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Persistent organisms remain viable as they are capable of returning to a normal growth state once conditions in the host cell improve.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There is debate as to whether persistence has relevance.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Some believe that persistent </a:t>
            </a:r>
            <a:r>
              <a:rPr lang="en-US" sz="2400" dirty="0" err="1">
                <a:latin typeface="Times New Roman" panose="02020603050405020304" pitchFamily="18" charset="0"/>
                <a:cs typeface="Times New Roman" panose="02020603050405020304" pitchFamily="18" charset="0"/>
              </a:rPr>
              <a:t>chlamydiae</a:t>
            </a:r>
            <a:r>
              <a:rPr lang="en-US" sz="2400" dirty="0">
                <a:latin typeface="Times New Roman" panose="02020603050405020304" pitchFamily="18" charset="0"/>
                <a:cs typeface="Times New Roman" panose="02020603050405020304" pitchFamily="18" charset="0"/>
              </a:rPr>
              <a:t> are the cause of chronic chlamydial diseases.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Some antibiotics such as β-lactams have been found to induce a persistent-like growth state.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0324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209100" cy="4893647"/>
          </a:xfrm>
          <a:prstGeom prst="rect">
            <a:avLst/>
          </a:prstGeom>
          <a:ln>
            <a:noFill/>
          </a:ln>
        </p:spPr>
        <p:txBody>
          <a:bodyPr wrap="square">
            <a:spAutoFit/>
          </a:bodyPr>
          <a:lstStyle/>
          <a:p>
            <a:r>
              <a:rPr lang="en-IN" sz="2400" dirty="0">
                <a:solidFill>
                  <a:srgbClr val="FF0000"/>
                </a:solidFill>
                <a:latin typeface="Times New Roman" panose="02020603050405020304" pitchFamily="18" charset="0"/>
                <a:cs typeface="Times New Roman" panose="02020603050405020304" pitchFamily="18" charset="0"/>
              </a:rPr>
              <a:t>Laboratory Diagnosis </a:t>
            </a:r>
            <a:r>
              <a:rPr lang="en-IN" sz="2400" dirty="0">
                <a:latin typeface="Times New Roman" panose="02020603050405020304" pitchFamily="18" charset="0"/>
                <a:cs typeface="Times New Roman" panose="02020603050405020304" pitchFamily="18" charset="0"/>
              </a:rPr>
              <a:t>–</a:t>
            </a: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  C. psittaci</a:t>
            </a:r>
          </a:p>
          <a:p>
            <a:r>
              <a:rPr lang="en-IN" sz="2400" dirty="0">
                <a:latin typeface="Times New Roman" panose="02020603050405020304" pitchFamily="18" charset="0"/>
                <a:cs typeface="Times New Roman" panose="02020603050405020304" pitchFamily="18" charset="0"/>
              </a:rPr>
              <a:t>Serology (Complement fixation test)– Fourfold rise in </a:t>
            </a:r>
            <a:r>
              <a:rPr lang="en-IN" sz="2400" dirty="0" err="1">
                <a:latin typeface="Times New Roman" panose="02020603050405020304" pitchFamily="18" charset="0"/>
                <a:cs typeface="Times New Roman" panose="02020603050405020304" pitchFamily="18" charset="0"/>
              </a:rPr>
              <a:t>titer</a:t>
            </a:r>
            <a:r>
              <a:rPr lang="en-IN"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 </a:t>
            </a:r>
            <a:r>
              <a:rPr lang="en-IN" sz="2400" dirty="0">
                <a:solidFill>
                  <a:srgbClr val="FF0000"/>
                </a:solidFill>
                <a:latin typeface="Times New Roman" panose="02020603050405020304" pitchFamily="18" charset="0"/>
                <a:cs typeface="Times New Roman" panose="02020603050405020304" pitchFamily="18" charset="0"/>
              </a:rPr>
              <a:t>Treatment and Prevention </a:t>
            </a:r>
            <a:r>
              <a:rPr lang="en-IN" sz="2400" dirty="0">
                <a:latin typeface="Times New Roman" panose="02020603050405020304" pitchFamily="18" charset="0"/>
                <a:cs typeface="Times New Roman" panose="02020603050405020304" pitchFamily="18" charset="0"/>
              </a:rPr>
              <a:t>– </a:t>
            </a: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C. psittaci</a:t>
            </a: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Tetracycline or Quarantine of imported bird Control of bird infection.</a:t>
            </a:r>
          </a:p>
          <a:p>
            <a:r>
              <a:rPr lang="en-IN" sz="2400" dirty="0">
                <a:latin typeface="Times New Roman" panose="02020603050405020304" pitchFamily="18" charset="0"/>
                <a:cs typeface="Times New Roman" panose="02020603050405020304" pitchFamily="18" charset="0"/>
              </a:rPr>
              <a:t> Antibiotic supplementation of food</a:t>
            </a:r>
            <a:r>
              <a:rPr lang="en-IN" dirty="0"/>
              <a:t>.</a:t>
            </a:r>
          </a:p>
        </p:txBody>
      </p:sp>
    </p:spTree>
    <p:extLst>
      <p:ext uri="{BB962C8B-B14F-4D97-AF65-F5344CB8AC3E}">
        <p14:creationId xmlns:p14="http://schemas.microsoft.com/office/powerpoint/2010/main" val="2265179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thank you images for PPT 34"/>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AutoShape 4" descr="thank you images for PPT 34"/>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88" y="1862138"/>
            <a:ext cx="7439025" cy="313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9269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712968" cy="5632311"/>
          </a:xfrm>
          <a:prstGeom prst="rect">
            <a:avLst/>
          </a:prstGeom>
          <a:effectLst>
            <a:innerShdw blurRad="63500" dist="50800" dir="13500000">
              <a:prstClr val="black">
                <a:alpha val="50000"/>
              </a:prstClr>
            </a:innerShdw>
          </a:effectLst>
        </p:spPr>
        <p:txBody>
          <a:bodyPr wrap="square">
            <a:spAutoFit/>
          </a:bodyPr>
          <a:lstStyle/>
          <a:p>
            <a:r>
              <a:rPr lang="en-IN" sz="2400" dirty="0">
                <a:latin typeface="Times New Roman" panose="02020603050405020304" pitchFamily="18" charset="0"/>
                <a:cs typeface="Times New Roman" panose="02020603050405020304" pitchFamily="18" charset="0"/>
              </a:rPr>
              <a:t>Chlamydiae are obligate, intracellular, </a:t>
            </a:r>
            <a:r>
              <a:rPr lang="en-IN" sz="2400" dirty="0" err="1">
                <a:latin typeface="Times New Roman" panose="02020603050405020304" pitchFamily="18" charset="0"/>
                <a:cs typeface="Times New Roman" panose="02020603050405020304" pitchFamily="18" charset="0"/>
              </a:rPr>
              <a:t>nonmotile</a:t>
            </a:r>
            <a:r>
              <a:rPr lang="en-IN" sz="2400" dirty="0">
                <a:latin typeface="Times New Roman" panose="02020603050405020304" pitchFamily="18" charset="0"/>
                <a:cs typeface="Times New Roman" panose="02020603050405020304" pitchFamily="18" charset="0"/>
              </a:rPr>
              <a:t>, gram-negative bacteria with a unique biphasic developmental cycle consisting of extra- and intracellular forms. </a:t>
            </a:r>
          </a:p>
          <a:p>
            <a:endParaRPr lang="en-IN" sz="2400" dirty="0">
              <a:solidFill>
                <a:srgbClr val="00B050"/>
              </a:solidFill>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It is causes a variety of human and animal diseases and much morbidity. </a:t>
            </a:r>
          </a:p>
          <a:p>
            <a:endParaRPr lang="en-US"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Chlamydiae have an outer membrane that contains lipopolysaccharide (LPS) and membrane proteins.</a:t>
            </a:r>
            <a:r>
              <a:rPr lang="en-US" sz="2400" dirty="0">
                <a:latin typeface="NexusSans"/>
              </a:rPr>
              <a:t> </a:t>
            </a:r>
          </a:p>
          <a:p>
            <a:endParaRPr lang="en-US" sz="2400" dirty="0">
              <a:latin typeface="NexusSans"/>
            </a:endParaRPr>
          </a:p>
          <a:p>
            <a:r>
              <a:rPr lang="en-US" sz="2400" dirty="0">
                <a:latin typeface="Times New Roman" panose="02020603050405020304" pitchFamily="18" charset="0"/>
                <a:cs typeface="Times New Roman" panose="02020603050405020304" pitchFamily="18" charset="0"/>
              </a:rPr>
              <a:t>It grow only within intracellular membrane-bound </a:t>
            </a:r>
            <a:r>
              <a:rPr lang="en-US" sz="2400" b="1" dirty="0">
                <a:latin typeface="Times New Roman" panose="02020603050405020304" pitchFamily="18" charset="0"/>
                <a:cs typeface="Times New Roman" panose="02020603050405020304" pitchFamily="18" charset="0"/>
              </a:rPr>
              <a:t>vacuoles</a:t>
            </a:r>
            <a:r>
              <a:rPr lang="en-US" sz="2400" dirty="0">
                <a:latin typeface="Times New Roman" panose="02020603050405020304" pitchFamily="18" charset="0"/>
                <a:cs typeface="Times New Roman" panose="02020603050405020304" pitchFamily="18" charset="0"/>
              </a:rPr>
              <a:t>, termed inclusions, that seclude the organism from extracellular and cytoplasmic environments. </a:t>
            </a:r>
            <a:endParaRPr lang="en-IN" sz="2400" dirty="0">
              <a:latin typeface="Times New Roman" panose="02020603050405020304" pitchFamily="18" charset="0"/>
              <a:cs typeface="Times New Roman" panose="02020603050405020304" pitchFamily="18" charset="0"/>
            </a:endParaRPr>
          </a:p>
          <a:p>
            <a:endParaRPr lang="en-US" sz="2400" dirty="0">
              <a:solidFill>
                <a:srgbClr val="666666"/>
              </a:solidFill>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370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336" y="30368"/>
            <a:ext cx="8865159" cy="6647974"/>
          </a:xfrm>
          <a:prstGeom prst="rect">
            <a:avLst/>
          </a:prstGeom>
        </p:spPr>
        <p:txBody>
          <a:bodyPr wrap="square">
            <a:spAutoFit/>
          </a:bodyPr>
          <a:lstStyle/>
          <a:p>
            <a:endParaRPr lang="en-US" b="1" dirty="0"/>
          </a:p>
          <a:p>
            <a:pPr algn="ctr"/>
            <a:r>
              <a:rPr lang="en-US" sz="2400" b="1" i="1" dirty="0">
                <a:solidFill>
                  <a:srgbClr val="FF0000"/>
                </a:solidFill>
                <a:latin typeface="Times New Roman" panose="02020603050405020304" pitchFamily="18" charset="0"/>
                <a:cs typeface="Times New Roman" panose="02020603050405020304" pitchFamily="18" charset="0"/>
              </a:rPr>
              <a:t>Chlamydia</a:t>
            </a:r>
          </a:p>
          <a:p>
            <a:pPr algn="ctr"/>
            <a:endParaRPr lang="en-US" sz="2400" b="1" i="1" dirty="0">
              <a:solidFill>
                <a:srgbClr val="FF0000"/>
              </a:solidFill>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Chlamydia</a:t>
            </a:r>
            <a:r>
              <a:rPr lang="en-US" sz="2400" dirty="0">
                <a:latin typeface="Times New Roman" panose="02020603050405020304" pitchFamily="18" charset="0"/>
                <a:cs typeface="Times New Roman" panose="02020603050405020304" pitchFamily="18" charset="0"/>
              </a:rPr>
              <a:t>, or more specifically a </a:t>
            </a:r>
            <a:r>
              <a:rPr lang="en-US" sz="2400" i="1" dirty="0">
                <a:latin typeface="Times New Roman" panose="02020603050405020304" pitchFamily="18" charset="0"/>
                <a:cs typeface="Times New Roman" panose="02020603050405020304" pitchFamily="18" charset="0"/>
              </a:rPr>
              <a:t>chlamydia</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infection, is a sexually transmitted infection caused by the bacterium </a:t>
            </a:r>
            <a:r>
              <a:rPr lang="en-US" sz="2400" i="1" dirty="0">
                <a:latin typeface="Times New Roman" panose="02020603050405020304" pitchFamily="18" charset="0"/>
                <a:cs typeface="Times New Roman" panose="02020603050405020304" pitchFamily="18" charset="0"/>
              </a:rPr>
              <a:t>Chlamydia trachomatis.</a:t>
            </a:r>
            <a:endParaRPr lang="en-IN" sz="2400" i="1" dirty="0"/>
          </a:p>
          <a:p>
            <a:endParaRPr lang="en-IN" sz="2400" dirty="0"/>
          </a:p>
          <a:p>
            <a:r>
              <a:rPr lang="en-IN" sz="2400" dirty="0"/>
              <a:t>Family: </a:t>
            </a:r>
            <a:r>
              <a:rPr lang="en-IN" sz="2400" dirty="0" err="1"/>
              <a:t>Chlamydiaceae</a:t>
            </a:r>
            <a:endParaRPr lang="en-IN" sz="2400" dirty="0"/>
          </a:p>
          <a:p>
            <a:endParaRPr lang="en-IN" sz="2400" dirty="0"/>
          </a:p>
          <a:p>
            <a:r>
              <a:rPr lang="en-IN" sz="2400" dirty="0"/>
              <a:t> Genus:– C. trachomatis </a:t>
            </a:r>
          </a:p>
          <a:p>
            <a:endParaRPr lang="en-IN" sz="2400" dirty="0"/>
          </a:p>
          <a:p>
            <a:r>
              <a:rPr lang="en-IN" sz="2400" dirty="0"/>
              <a:t>Urogenital infections, </a:t>
            </a:r>
          </a:p>
          <a:p>
            <a:endParaRPr lang="en-IN" sz="2400" dirty="0"/>
          </a:p>
          <a:p>
            <a:r>
              <a:rPr lang="en-IN" sz="2400" dirty="0"/>
              <a:t>Conjunctivitis, </a:t>
            </a:r>
          </a:p>
          <a:p>
            <a:endParaRPr lang="en-IN" sz="2400" dirty="0"/>
          </a:p>
          <a:p>
            <a:r>
              <a:rPr lang="en-IN" sz="2400" dirty="0"/>
              <a:t>Pneumonia, Lymphogranuloma </a:t>
            </a:r>
            <a:r>
              <a:rPr lang="en-IN" sz="2400" dirty="0" err="1"/>
              <a:t>venerium</a:t>
            </a:r>
            <a:r>
              <a:rPr lang="en-IN" sz="2400" dirty="0"/>
              <a:t> (LGV)</a:t>
            </a:r>
          </a:p>
          <a:p>
            <a:endParaRPr lang="en-IN" sz="2400" dirty="0"/>
          </a:p>
          <a:p>
            <a:r>
              <a:rPr lang="en-IN" sz="2400" dirty="0"/>
              <a:t> C. psittaci </a:t>
            </a:r>
          </a:p>
          <a:p>
            <a:endParaRPr lang="en-IN" sz="2400" dirty="0"/>
          </a:p>
        </p:txBody>
      </p:sp>
    </p:spTree>
    <p:extLst>
      <p:ext uri="{BB962C8B-B14F-4D97-AF65-F5344CB8AC3E}">
        <p14:creationId xmlns:p14="http://schemas.microsoft.com/office/powerpoint/2010/main" val="426029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228771"/>
            <a:ext cx="8856984" cy="6647974"/>
          </a:xfrm>
          <a:prstGeom prst="rect">
            <a:avLst/>
          </a:prstGeom>
        </p:spPr>
        <p:txBody>
          <a:bodyPr wrap="square">
            <a:spAutoFit/>
          </a:bodyPr>
          <a:lstStyle/>
          <a:p>
            <a:r>
              <a:rPr lang="en-IN" sz="2400" dirty="0"/>
              <a:t>Psittacosis (parrot fever)</a:t>
            </a: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C. pneumoniae</a:t>
            </a: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Bronchitis, sinusitis,</a:t>
            </a: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 Pneumonia</a:t>
            </a: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Atherosclerosis</a:t>
            </a:r>
            <a:endParaRPr lang="en-IN" sz="2400" dirty="0">
              <a:solidFill>
                <a:srgbClr val="FF0000"/>
              </a:solidFill>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Morphology –</a:t>
            </a: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Small, obligate, intracellular, parasites.</a:t>
            </a: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Contain DNA, RNA and </a:t>
            </a:r>
          </a:p>
          <a:p>
            <a:endParaRPr lang="en-IN" sz="2400" dirty="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a:p>
            <a:r>
              <a:rPr lang="en-IN" dirty="0"/>
              <a:t> </a:t>
            </a:r>
          </a:p>
        </p:txBody>
      </p:sp>
    </p:spTree>
    <p:extLst>
      <p:ext uri="{BB962C8B-B14F-4D97-AF65-F5344CB8AC3E}">
        <p14:creationId xmlns:p14="http://schemas.microsoft.com/office/powerpoint/2010/main" val="304746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76672"/>
            <a:ext cx="8496944" cy="4524315"/>
          </a:xfrm>
          <a:prstGeom prst="rect">
            <a:avLst/>
          </a:prstGeom>
        </p:spPr>
        <p:txBody>
          <a:bodyPr wrap="square">
            <a:spAutoFit/>
          </a:bodyPr>
          <a:lstStyle/>
          <a:p>
            <a:r>
              <a:rPr lang="en-IN" sz="2400" dirty="0">
                <a:latin typeface="Times New Roman" panose="02020603050405020304" pitchFamily="18" charset="0"/>
                <a:cs typeface="Times New Roman" panose="02020603050405020304" pitchFamily="18" charset="0"/>
              </a:rPr>
              <a:t>Gram Negative cell wall but Cell wall not well characterized</a:t>
            </a:r>
          </a:p>
          <a:p>
            <a:pPr lvl="0"/>
            <a:endParaRPr lang="en-IN" sz="2400" dirty="0">
              <a:solidFill>
                <a:prstClr val="black"/>
              </a:solidFill>
              <a:latin typeface="Times New Roman" panose="02020603050405020304" pitchFamily="18" charset="0"/>
              <a:cs typeface="Times New Roman" panose="02020603050405020304" pitchFamily="18" charset="0"/>
            </a:endParaRPr>
          </a:p>
          <a:p>
            <a:pPr lvl="0"/>
            <a:r>
              <a:rPr lang="en-IN" sz="2400" dirty="0">
                <a:latin typeface="Times New Roman" panose="02020603050405020304" pitchFamily="18" charset="0"/>
                <a:cs typeface="Times New Roman" panose="02020603050405020304" pitchFamily="18" charset="0"/>
              </a:rPr>
              <a:t>Inner and outer membrane</a:t>
            </a:r>
          </a:p>
          <a:p>
            <a:pPr lvl="0"/>
            <a:endParaRPr lang="en-IN" sz="2400" dirty="0">
              <a:latin typeface="Times New Roman" panose="02020603050405020304" pitchFamily="18" charset="0"/>
              <a:cs typeface="Times New Roman" panose="02020603050405020304" pitchFamily="18" charset="0"/>
            </a:endParaRPr>
          </a:p>
          <a:p>
            <a:pPr lvl="0"/>
            <a:r>
              <a:rPr lang="en-IN" sz="2400" dirty="0">
                <a:latin typeface="Times New Roman" panose="02020603050405020304" pitchFamily="18" charset="0"/>
                <a:cs typeface="Times New Roman" panose="02020603050405020304" pitchFamily="18" charset="0"/>
              </a:rPr>
              <a:t>LPS but no peptidoglycan</a:t>
            </a:r>
          </a:p>
          <a:p>
            <a:pPr lvl="0"/>
            <a:endParaRPr lang="en-IN" sz="2400" dirty="0">
              <a:latin typeface="Times New Roman" panose="02020603050405020304" pitchFamily="18" charset="0"/>
              <a:cs typeface="Times New Roman" panose="02020603050405020304" pitchFamily="18" charset="0"/>
            </a:endParaRPr>
          </a:p>
          <a:p>
            <a:pPr lvl="0"/>
            <a:r>
              <a:rPr lang="en-IN" sz="2400" dirty="0">
                <a:latin typeface="Times New Roman" panose="02020603050405020304" pitchFamily="18" charset="0"/>
                <a:cs typeface="Times New Roman" panose="02020603050405020304" pitchFamily="18" charset="0"/>
              </a:rPr>
              <a:t>Dependant on energy molecules</a:t>
            </a:r>
          </a:p>
          <a:p>
            <a:pPr lvl="0"/>
            <a:endParaRPr lang="en-IN" sz="2400" dirty="0">
              <a:latin typeface="Times New Roman" panose="02020603050405020304" pitchFamily="18" charset="0"/>
              <a:cs typeface="Times New Roman" panose="02020603050405020304" pitchFamily="18" charset="0"/>
            </a:endParaRPr>
          </a:p>
          <a:p>
            <a:pPr lvl="0"/>
            <a:r>
              <a:rPr lang="en-IN" sz="2400" dirty="0">
                <a:latin typeface="Times New Roman" panose="02020603050405020304" pitchFamily="18" charset="0"/>
                <a:cs typeface="Times New Roman" panose="02020603050405020304" pitchFamily="18" charset="0"/>
              </a:rPr>
              <a:t>Can’t make ATP.</a:t>
            </a:r>
          </a:p>
          <a:p>
            <a:pPr lvl="0"/>
            <a:endParaRPr lang="en-IN"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Chlamydiae elicit both humoral and cellular immune responses.</a:t>
            </a:r>
          </a:p>
          <a:p>
            <a:pPr lvl="0"/>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5634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640960" cy="4893647"/>
          </a:xfrm>
          <a:prstGeom prst="rect">
            <a:avLst/>
          </a:prstGeom>
        </p:spPr>
        <p:txBody>
          <a:bodyPr wrap="square">
            <a:spAutoFit/>
          </a:bodyPr>
          <a:lstStyle/>
          <a:p>
            <a:r>
              <a:rPr lang="en-US" sz="2400" dirty="0">
                <a:solidFill>
                  <a:srgbClr val="FF0000"/>
                </a:solidFill>
                <a:latin typeface="Times New Roman" panose="02020603050405020304" pitchFamily="18" charset="0"/>
                <a:cs typeface="Times New Roman" panose="02020603050405020304" pitchFamily="18" charset="0"/>
              </a:rPr>
              <a:t>Pathophysiology</a:t>
            </a:r>
          </a:p>
          <a:p>
            <a:br>
              <a:rPr lang="en-US" sz="2400" dirty="0">
                <a:latin typeface="Times New Roman" panose="02020603050405020304" pitchFamily="18" charset="0"/>
                <a:cs typeface="Times New Roman" panose="02020603050405020304" pitchFamily="18" charset="0"/>
              </a:rPr>
            </a:br>
            <a:r>
              <a:rPr lang="en-US" sz="2400" i="1" dirty="0">
                <a:latin typeface="Times New Roman" panose="02020603050405020304" pitchFamily="18" charset="0"/>
                <a:cs typeface="Times New Roman" panose="02020603050405020304" pitchFamily="18" charset="0"/>
              </a:rPr>
              <a:t>Chlamydiae</a:t>
            </a:r>
            <a:r>
              <a:rPr lang="en-US" sz="2400" dirty="0">
                <a:latin typeface="Times New Roman" panose="02020603050405020304" pitchFamily="18" charset="0"/>
                <a:cs typeface="Times New Roman" panose="02020603050405020304" pitchFamily="18" charset="0"/>
              </a:rPr>
              <a:t> have the ability to establish long-term associations with host cells.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When an infected host cell is starved for various nutrients such as amino acid , Iron, or Vitamins this has a negative consequence for </a:t>
            </a:r>
            <a:r>
              <a:rPr lang="en-US" sz="2400" i="1" dirty="0">
                <a:latin typeface="Times New Roman" panose="02020603050405020304" pitchFamily="18" charset="0"/>
                <a:cs typeface="Times New Roman" panose="02020603050405020304" pitchFamily="18" charset="0"/>
              </a:rPr>
              <a:t>Chlamydiae</a:t>
            </a:r>
            <a:r>
              <a:rPr lang="en-US" sz="2400" dirty="0">
                <a:latin typeface="Times New Roman" panose="02020603050405020304" pitchFamily="18" charset="0"/>
                <a:cs typeface="Times New Roman" panose="02020603050405020304" pitchFamily="18" charset="0"/>
              </a:rPr>
              <a:t> since the organism is dependent on the host cell for these nutrients.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Long-term cohort studies indicate that approximately 50% of those infected clear within a year, 80% within two years, and 90% within three years</a:t>
            </a:r>
          </a:p>
        </p:txBody>
      </p:sp>
    </p:spTree>
    <p:extLst>
      <p:ext uri="{BB962C8B-B14F-4D97-AF65-F5344CB8AC3E}">
        <p14:creationId xmlns:p14="http://schemas.microsoft.com/office/powerpoint/2010/main" val="353712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446" y="404664"/>
            <a:ext cx="8424936" cy="5632311"/>
          </a:xfrm>
          <a:prstGeom prst="rect">
            <a:avLst/>
          </a:prstGeom>
        </p:spPr>
        <p:txBody>
          <a:bodyPr wrap="square">
            <a:spAutoFit/>
          </a:bodyPr>
          <a:lstStyle/>
          <a:p>
            <a:pPr lvl="0"/>
            <a:r>
              <a:rPr lang="en-IN" sz="2400" dirty="0">
                <a:latin typeface="Times New Roman" panose="02020603050405020304" pitchFamily="18" charset="0"/>
                <a:cs typeface="Times New Roman" panose="02020603050405020304" pitchFamily="18" charset="0"/>
              </a:rPr>
              <a:t>Macrophages are the principal host cells for </a:t>
            </a:r>
            <a:r>
              <a:rPr lang="en-IN" sz="2400" i="1" dirty="0">
                <a:latin typeface="Times New Roman" panose="02020603050405020304" pitchFamily="18" charset="0"/>
                <a:cs typeface="Times New Roman" panose="02020603050405020304" pitchFamily="18" charset="0"/>
              </a:rPr>
              <a:t>C. psittaci</a:t>
            </a:r>
            <a:r>
              <a:rPr lang="en-IN" sz="2400" dirty="0">
                <a:latin typeface="Times New Roman" panose="02020603050405020304" pitchFamily="18" charset="0"/>
                <a:cs typeface="Times New Roman" panose="02020603050405020304" pitchFamily="18" charset="0"/>
              </a:rPr>
              <a:t> and </a:t>
            </a:r>
            <a:r>
              <a:rPr lang="en-IN" sz="2400" i="1" dirty="0">
                <a:latin typeface="Times New Roman" panose="02020603050405020304" pitchFamily="18" charset="0"/>
                <a:cs typeface="Times New Roman" panose="02020603050405020304" pitchFamily="18" charset="0"/>
              </a:rPr>
              <a:t>C. trachomatis</a:t>
            </a:r>
            <a:r>
              <a:rPr lang="en-IN" sz="2400" dirty="0">
                <a:latin typeface="Times New Roman" panose="02020603050405020304" pitchFamily="18" charset="0"/>
                <a:cs typeface="Times New Roman" panose="02020603050405020304" pitchFamily="18" charset="0"/>
              </a:rPr>
              <a:t> LGV biovar, whereas the principal host cells for </a:t>
            </a:r>
            <a:r>
              <a:rPr lang="en-IN" sz="2400" i="1" dirty="0">
                <a:latin typeface="Times New Roman" panose="02020603050405020304" pitchFamily="18" charset="0"/>
                <a:cs typeface="Times New Roman" panose="02020603050405020304" pitchFamily="18" charset="0"/>
              </a:rPr>
              <a:t>C. trachomatis</a:t>
            </a:r>
            <a:r>
              <a:rPr lang="en-IN" sz="2400" dirty="0">
                <a:latin typeface="Times New Roman" panose="02020603050405020304" pitchFamily="18" charset="0"/>
                <a:cs typeface="Times New Roman" panose="02020603050405020304" pitchFamily="18" charset="0"/>
              </a:rPr>
              <a:t> trachoma biovar and </a:t>
            </a:r>
            <a:r>
              <a:rPr lang="en-IN" sz="2400" i="1" dirty="0">
                <a:latin typeface="Times New Roman" panose="02020603050405020304" pitchFamily="18" charset="0"/>
                <a:cs typeface="Times New Roman" panose="02020603050405020304" pitchFamily="18" charset="0"/>
              </a:rPr>
              <a:t>C. pneumoniae</a:t>
            </a:r>
            <a:r>
              <a:rPr lang="en-IN" sz="2400" dirty="0">
                <a:latin typeface="Times New Roman" panose="02020603050405020304" pitchFamily="18" charset="0"/>
                <a:cs typeface="Times New Roman" panose="02020603050405020304" pitchFamily="18" charset="0"/>
              </a:rPr>
              <a:t> strains are columnar epithelial cells at mucosal sites. </a:t>
            </a:r>
          </a:p>
          <a:p>
            <a:pPr lvl="0"/>
            <a:endParaRPr lang="en-IN" sz="2400" dirty="0">
              <a:latin typeface="Times New Roman" panose="02020603050405020304" pitchFamily="18" charset="0"/>
              <a:cs typeface="Times New Roman" panose="02020603050405020304" pitchFamily="18" charset="0"/>
            </a:endParaRPr>
          </a:p>
          <a:p>
            <a:pPr lvl="0"/>
            <a:r>
              <a:rPr lang="en-IN" sz="2400" dirty="0">
                <a:latin typeface="Times New Roman" panose="02020603050405020304" pitchFamily="18" charset="0"/>
                <a:cs typeface="Times New Roman" panose="02020603050405020304" pitchFamily="18" charset="0"/>
              </a:rPr>
              <a:t>Host cell tropism correlates with the type of inflammation elicited by chlamydiae.</a:t>
            </a:r>
            <a:r>
              <a:rPr lang="en-IN" sz="2400" dirty="0">
                <a:latin typeface="NexusSans"/>
              </a:rPr>
              <a:t> </a:t>
            </a:r>
          </a:p>
          <a:p>
            <a:pPr lvl="0"/>
            <a:endParaRPr lang="en-IN" sz="2400" dirty="0">
              <a:latin typeface="NexusSans"/>
            </a:endParaRPr>
          </a:p>
          <a:p>
            <a:pPr lvl="0"/>
            <a:r>
              <a:rPr lang="en-IN" sz="2400" dirty="0">
                <a:latin typeface="Times New Roman" panose="02020603050405020304" pitchFamily="18" charset="0"/>
                <a:cs typeface="Times New Roman" panose="02020603050405020304" pitchFamily="18" charset="0"/>
              </a:rPr>
              <a:t>The LGV biovar and </a:t>
            </a:r>
            <a:r>
              <a:rPr lang="en-IN" sz="2400" i="1" dirty="0">
                <a:latin typeface="Times New Roman" panose="02020603050405020304" pitchFamily="18" charset="0"/>
                <a:cs typeface="Times New Roman" panose="02020603050405020304" pitchFamily="18" charset="0"/>
              </a:rPr>
              <a:t>C. psittaci</a:t>
            </a:r>
            <a:r>
              <a:rPr lang="en-IN" sz="2400" dirty="0">
                <a:latin typeface="Times New Roman" panose="02020603050405020304" pitchFamily="18" charset="0"/>
                <a:cs typeface="Times New Roman" panose="02020603050405020304" pitchFamily="18" charset="0"/>
              </a:rPr>
              <a:t> produce granulomatous inflammation, characteristic of </a:t>
            </a:r>
            <a:r>
              <a:rPr lang="en-IN" sz="2400" dirty="0">
                <a:latin typeface="Times New Roman" panose="02020603050405020304" pitchFamily="18" charset="0"/>
                <a:cs typeface="Times New Roman" panose="02020603050405020304" pitchFamily="18" charset="0"/>
                <a:hlinkClick r:id="rId2" tooltip="Learn more about Delayed Hypersensitivity from ScienceDirect's AI-generated Topic Pages"/>
              </a:rPr>
              <a:t>delayed hypersensitivity reactions</a:t>
            </a:r>
            <a:r>
              <a:rPr lang="en-IN" sz="2400" dirty="0">
                <a:latin typeface="Times New Roman" panose="02020603050405020304" pitchFamily="18" charset="0"/>
                <a:cs typeface="Times New Roman" panose="02020603050405020304" pitchFamily="18" charset="0"/>
              </a:rPr>
              <a:t>. The trachoma biovar produces neutrophilic exudate during acute infection and submucosal mononuclear infiltration with lymphoid follicle formation during later stages of infection.</a:t>
            </a:r>
          </a:p>
          <a:p>
            <a:pPr lvl="0"/>
            <a:endParaRPr lang="en-US" sz="2400" dirty="0">
              <a:latin typeface="Times New Roman" panose="02020603050405020304" pitchFamily="18" charset="0"/>
              <a:cs typeface="Times New Roman" panose="02020603050405020304" pitchFamily="18" charset="0"/>
            </a:endParaRPr>
          </a:p>
          <a:p>
            <a:pPr lvl="0"/>
            <a:endParaRPr lang="en-US"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320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237" y="620688"/>
            <a:ext cx="8712968" cy="4893647"/>
          </a:xfrm>
          <a:prstGeom prst="rect">
            <a:avLst/>
          </a:prstGeom>
        </p:spPr>
        <p:txBody>
          <a:bodyPr wrap="square">
            <a:spAutoFit/>
          </a:bodyPr>
          <a:lstStyle/>
          <a:p>
            <a:r>
              <a:rPr lang="en-US" sz="2400" i="1" dirty="0">
                <a:latin typeface="Times New Roman" panose="02020603050405020304" pitchFamily="18" charset="0"/>
                <a:cs typeface="Times New Roman" panose="02020603050405020304" pitchFamily="18" charset="0"/>
              </a:rPr>
              <a:t>Chlamydia</a:t>
            </a:r>
            <a:r>
              <a:rPr lang="en-US" sz="2400" dirty="0">
                <a:latin typeface="Times New Roman" panose="02020603050405020304" pitchFamily="18" charset="0"/>
                <a:cs typeface="Times New Roman" panose="02020603050405020304" pitchFamily="18" charset="0"/>
              </a:rPr>
              <a:t> can be detected through culture tests or nonculture tests.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main nonculture tests include fluorescent monoclonal antibody test, enzyme immunoassay, DNA probes, rapid </a:t>
            </a:r>
            <a:r>
              <a:rPr lang="en-US" sz="2400" i="1" dirty="0">
                <a:latin typeface="Times New Roman" panose="02020603050405020304" pitchFamily="18" charset="0"/>
                <a:cs typeface="Times New Roman" panose="02020603050405020304" pitchFamily="18" charset="0"/>
              </a:rPr>
              <a:t>Chlamydia</a:t>
            </a:r>
            <a:r>
              <a:rPr lang="en-US" sz="2400" dirty="0">
                <a:latin typeface="Times New Roman" panose="02020603050405020304" pitchFamily="18" charset="0"/>
                <a:cs typeface="Times New Roman" panose="02020603050405020304" pitchFamily="18" charset="0"/>
              </a:rPr>
              <a:t> tests and leukocyte esterase tests.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Whereas the first test can detect the major outer membrane protein (MOMP), the second detects a colored product converted by an enzyme linked to an antibody.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rapid </a:t>
            </a:r>
            <a:r>
              <a:rPr lang="en-US" sz="2400" i="1" dirty="0">
                <a:latin typeface="Times New Roman" panose="02020603050405020304" pitchFamily="18" charset="0"/>
                <a:cs typeface="Times New Roman" panose="02020603050405020304" pitchFamily="18" charset="0"/>
              </a:rPr>
              <a:t>Chlamydia</a:t>
            </a:r>
            <a:r>
              <a:rPr lang="en-US" sz="2400" dirty="0">
                <a:latin typeface="Times New Roman" panose="02020603050405020304" pitchFamily="18" charset="0"/>
                <a:cs typeface="Times New Roman" panose="02020603050405020304" pitchFamily="18" charset="0"/>
              </a:rPr>
              <a:t> tests use antibodies against the MOMP, the leukocyte esterase tests detect enzymes produced by leukocytes containing the bacteria in urine.</a:t>
            </a:r>
          </a:p>
        </p:txBody>
      </p:sp>
    </p:spTree>
    <p:extLst>
      <p:ext uri="{BB962C8B-B14F-4D97-AF65-F5344CB8AC3E}">
        <p14:creationId xmlns:p14="http://schemas.microsoft.com/office/powerpoint/2010/main" val="1483389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059" y="548680"/>
            <a:ext cx="8568952" cy="5539978"/>
          </a:xfrm>
          <a:prstGeom prst="rect">
            <a:avLst/>
          </a:prstGeom>
        </p:spPr>
        <p:txBody>
          <a:bodyPr wrap="square">
            <a:spAutoFit/>
          </a:bodyPr>
          <a:lstStyle/>
          <a:p>
            <a:r>
              <a:rPr lang="en-US" sz="2400" b="1" dirty="0">
                <a:solidFill>
                  <a:srgbClr val="FF0000"/>
                </a:solidFill>
                <a:latin typeface="Times New Roman" panose="02020603050405020304" pitchFamily="18" charset="0"/>
                <a:cs typeface="Times New Roman" panose="02020603050405020304" pitchFamily="18" charset="0"/>
              </a:rPr>
              <a:t>Symptoms:-</a:t>
            </a:r>
          </a:p>
          <a:p>
            <a:endParaRPr lang="en-US" sz="24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Most of the times, Chlamydia infection is asymptomatic.</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Common symptoms include: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Pain while urinating</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Lower abdomen pain</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Rectal pain</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Bleeding</a:t>
            </a:r>
          </a:p>
          <a:p>
            <a:endParaRPr lang="en-US" dirty="0"/>
          </a:p>
        </p:txBody>
      </p:sp>
    </p:spTree>
    <p:extLst>
      <p:ext uri="{BB962C8B-B14F-4D97-AF65-F5344CB8AC3E}">
        <p14:creationId xmlns:p14="http://schemas.microsoft.com/office/powerpoint/2010/main" val="23837727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202</TotalTime>
  <Words>635</Words>
  <Application>Microsoft Office PowerPoint</Application>
  <PresentationFormat>On-screen Show (4:3)</PresentationFormat>
  <Paragraphs>112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Constantia</vt:lpstr>
      <vt:lpstr>NexusSans</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Pathophysiology Chlamydiae have the ability to establish long-term associations with host cells. Long-term cohort studies indicate that approximately 50% of those infected clear within a year, 80% within two years, and 90% within three years.[26] The starved chlamydiae enter a persistent growth state wherein they stop cell division and become morphologically aberrant by increasing in size.[27] Persistent organisms remain viable as they are capable of returning to a normal growth state once conditions in the host cell improve. There is debate as to whether persistence has relevance. Some believe that persistent chlamydiae are the cause of chronic chlamydial diseases. Some antibiotics such as β-lactams have been found to induce a persistent-like growth state.[28][29] Diagnosis</dc:title>
  <dc:creator>Sudha kumari</dc:creator>
  <cp:lastModifiedBy>Manu Kumar</cp:lastModifiedBy>
  <cp:revision>29</cp:revision>
  <dcterms:created xsi:type="dcterms:W3CDTF">2020-10-17T07:00:16Z</dcterms:created>
  <dcterms:modified xsi:type="dcterms:W3CDTF">2020-11-01T08:02:30Z</dcterms:modified>
</cp:coreProperties>
</file>