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8" r:id="rId3"/>
    <p:sldId id="261" r:id="rId4"/>
    <p:sldId id="259" r:id="rId5"/>
    <p:sldId id="260" r:id="rId6"/>
    <p:sldId id="262" r:id="rId7"/>
    <p:sldId id="263" r:id="rId8"/>
    <p:sldId id="264" r:id="rId9"/>
    <p:sldId id="265" r:id="rId10"/>
    <p:sldId id="257" r:id="rId1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110" d="100"/>
          <a:sy n="110" d="100"/>
        </p:scale>
        <p:origin x="-1644" y="-90"/>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11/12/2020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11/12/2020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a:xfrm>
            <a:off x="215900" y="5589240"/>
            <a:ext cx="8686800" cy="1080120"/>
          </a:xfrm>
        </p:spPr>
        <p:txBody>
          <a:bodyPr>
            <a:normAutofit fontScale="90000"/>
          </a:bodyPr>
          <a:lstStyle/>
          <a:p>
            <a:pPr eaLnBrk="1" hangingPunct="1"/>
            <a:r>
              <a:rPr lang="en-US" sz="2800" b="1" dirty="0" smtClean="0">
                <a:solidFill>
                  <a:srgbClr val="0000FF"/>
                </a:solidFill>
                <a:latin typeface="Times New Roman" pitchFamily="18" charset="0"/>
                <a:cs typeface="Times New Roman" pitchFamily="18" charset="0"/>
              </a:rPr>
              <a:t>Department of Veterinary  Medicine </a:t>
            </a:r>
            <a:br>
              <a:rPr lang="en-US" sz="2800" b="1" dirty="0" smtClean="0">
                <a:solidFill>
                  <a:srgbClr val="0000FF"/>
                </a:solidFill>
                <a:latin typeface="Times New Roman" pitchFamily="18" charset="0"/>
                <a:cs typeface="Times New Roman" pitchFamily="18" charset="0"/>
              </a:rPr>
            </a:br>
            <a:r>
              <a:rPr lang="en-US" sz="2800" b="1" dirty="0" smtClean="0">
                <a:solidFill>
                  <a:srgbClr val="0000FF"/>
                </a:solidFill>
                <a:latin typeface="Times New Roman" pitchFamily="18" charset="0"/>
                <a:cs typeface="Times New Roman" pitchFamily="18" charset="0"/>
              </a:rPr>
              <a:t>Bihar Veterinary College, Patna – 800 014</a:t>
            </a:r>
            <a:br>
              <a:rPr lang="en-US" sz="2800" b="1" dirty="0" smtClean="0">
                <a:solidFill>
                  <a:srgbClr val="0000FF"/>
                </a:solidFill>
                <a:latin typeface="Times New Roman" pitchFamily="18" charset="0"/>
                <a:cs typeface="Times New Roman" pitchFamily="18" charset="0"/>
              </a:rPr>
            </a:br>
            <a:r>
              <a:rPr lang="en-US" sz="2800" b="1" dirty="0" smtClean="0">
                <a:solidFill>
                  <a:srgbClr val="0000FF"/>
                </a:solidFill>
                <a:latin typeface="Times New Roman" pitchFamily="18" charset="0"/>
                <a:cs typeface="Times New Roman" pitchFamily="18" charset="0"/>
              </a:rPr>
              <a:t>(BASU, Patna)</a:t>
            </a:r>
          </a:p>
        </p:txBody>
      </p:sp>
      <p:sp>
        <p:nvSpPr>
          <p:cNvPr id="2052" name="TextBox 5"/>
          <p:cNvSpPr txBox="1">
            <a:spLocks noChangeArrowheads="1"/>
          </p:cNvSpPr>
          <p:nvPr/>
        </p:nvSpPr>
        <p:spPr bwMode="auto">
          <a:xfrm>
            <a:off x="685800" y="3124200"/>
            <a:ext cx="7772400" cy="2308324"/>
          </a:xfrm>
          <a:prstGeom prst="rect">
            <a:avLst/>
          </a:prstGeom>
          <a:noFill/>
          <a:ln w="9525">
            <a:noFill/>
            <a:miter lim="800000"/>
            <a:headEnd/>
            <a:tailEnd/>
          </a:ln>
        </p:spPr>
        <p:txBody>
          <a:bodyPr wrap="square">
            <a:spAutoFit/>
          </a:bodyPr>
          <a:lstStyle/>
          <a:p>
            <a:pPr algn="ctr"/>
            <a:r>
              <a:rPr lang="en-US" sz="2400" b="1" dirty="0" smtClean="0">
                <a:solidFill>
                  <a:srgbClr val="002060"/>
                </a:solidFill>
                <a:latin typeface="Times New Roman" pitchFamily="18" charset="0"/>
                <a:cs typeface="Times New Roman" pitchFamily="18" charset="0"/>
              </a:rPr>
              <a:t>VCM-605</a:t>
            </a:r>
          </a:p>
          <a:p>
            <a:pPr algn="ctr"/>
            <a:r>
              <a:rPr lang="en-US" sz="2400" b="1" dirty="0" smtClean="0">
                <a:solidFill>
                  <a:srgbClr val="002060"/>
                </a:solidFill>
                <a:latin typeface="Times New Roman" pitchFamily="18" charset="0"/>
                <a:cs typeface="Times New Roman" pitchFamily="18" charset="0"/>
              </a:rPr>
              <a:t>Swine Clinical Medicine</a:t>
            </a:r>
          </a:p>
          <a:p>
            <a:pPr algn="ctr"/>
            <a:endParaRPr lang="en-US" sz="2400" b="1" dirty="0" smtClean="0">
              <a:solidFill>
                <a:srgbClr val="006600"/>
              </a:solidFill>
              <a:latin typeface="Times New Roman" pitchFamily="18" charset="0"/>
              <a:cs typeface="Times New Roman" pitchFamily="18" charset="0"/>
            </a:endParaRPr>
          </a:p>
          <a:p>
            <a:pPr algn="ctr"/>
            <a:r>
              <a:rPr lang="en-US" sz="2400" b="1" dirty="0" smtClean="0">
                <a:solidFill>
                  <a:srgbClr val="006600"/>
                </a:solidFill>
                <a:latin typeface="Times New Roman" pitchFamily="18" charset="0"/>
                <a:cs typeface="Times New Roman" pitchFamily="18" charset="0"/>
              </a:rPr>
              <a:t>Dr</a:t>
            </a:r>
            <a:r>
              <a:rPr lang="en-US" sz="2400" b="1" dirty="0">
                <a:solidFill>
                  <a:srgbClr val="006600"/>
                </a:solidFill>
                <a:latin typeface="Times New Roman" pitchFamily="18" charset="0"/>
                <a:cs typeface="Times New Roman" pitchFamily="18" charset="0"/>
              </a:rPr>
              <a:t>. Ranveer  Kumar Sinha</a:t>
            </a:r>
            <a:br>
              <a:rPr lang="en-US" sz="2400" b="1" dirty="0">
                <a:solidFill>
                  <a:srgbClr val="006600"/>
                </a:solidFill>
                <a:latin typeface="Times New Roman" pitchFamily="18" charset="0"/>
                <a:cs typeface="Times New Roman" pitchFamily="18" charset="0"/>
              </a:rPr>
            </a:br>
            <a:r>
              <a:rPr lang="en-US" sz="2400" b="1" dirty="0">
                <a:solidFill>
                  <a:srgbClr val="006600"/>
                </a:solidFill>
                <a:latin typeface="Times New Roman" pitchFamily="18" charset="0"/>
                <a:cs typeface="Times New Roman" pitchFamily="18" charset="0"/>
              </a:rPr>
              <a:t>Assistant Professor cum Junior </a:t>
            </a:r>
            <a:r>
              <a:rPr lang="en-US" sz="2400" b="1" dirty="0" smtClean="0">
                <a:solidFill>
                  <a:srgbClr val="006600"/>
                </a:solidFill>
                <a:latin typeface="Times New Roman" pitchFamily="18" charset="0"/>
                <a:cs typeface="Times New Roman" pitchFamily="18" charset="0"/>
              </a:rPr>
              <a:t>Scientist</a:t>
            </a:r>
          </a:p>
          <a:p>
            <a:pPr algn="ctr"/>
            <a:r>
              <a:rPr lang="en-US" sz="2400" b="1" dirty="0" smtClean="0">
                <a:solidFill>
                  <a:srgbClr val="006600"/>
                </a:solidFill>
                <a:latin typeface="Times New Roman" pitchFamily="18" charset="0"/>
                <a:cs typeface="Times New Roman" pitchFamily="18" charset="0"/>
              </a:rPr>
              <a:t>E-mail: ranveervet@rediffmail.com</a:t>
            </a:r>
            <a:endParaRPr lang="en-US" sz="2400" b="1" dirty="0">
              <a:solidFill>
                <a:srgbClr val="006600"/>
              </a:solidFill>
              <a:latin typeface="Times New Roman" pitchFamily="18" charset="0"/>
              <a:cs typeface="Times New Roman" pitchFamily="18" charset="0"/>
            </a:endParaRPr>
          </a:p>
        </p:txBody>
      </p:sp>
      <p:sp>
        <p:nvSpPr>
          <p:cNvPr id="5" name="Rectangle 4"/>
          <p:cNvSpPr/>
          <p:nvPr/>
        </p:nvSpPr>
        <p:spPr>
          <a:xfrm>
            <a:off x="323528" y="404665"/>
            <a:ext cx="8640960" cy="1938992"/>
          </a:xfrm>
          <a:prstGeom prst="rect">
            <a:avLst/>
          </a:prstGeom>
        </p:spPr>
        <p:txBody>
          <a:bodyPr wrap="square">
            <a:spAutoFit/>
          </a:bodyPr>
          <a:lstStyle/>
          <a:p>
            <a:pPr algn="ctr"/>
            <a:r>
              <a:rPr lang="en-US" sz="4000" dirty="0" smtClean="0">
                <a:solidFill>
                  <a:srgbClr val="FF0000"/>
                </a:solidFill>
              </a:rPr>
              <a:t>Foot and mouth disease (FMD)</a:t>
            </a:r>
          </a:p>
          <a:p>
            <a:pPr algn="ctr"/>
            <a:endParaRPr lang="en-US" sz="4000" dirty="0" smtClean="0">
              <a:solidFill>
                <a:srgbClr val="FF0000"/>
              </a:solidFill>
            </a:endParaRPr>
          </a:p>
          <a:p>
            <a:pPr algn="ctr"/>
            <a:r>
              <a:rPr lang="en-IN" sz="4000" b="1" dirty="0"/>
              <a:t>	</a:t>
            </a:r>
          </a:p>
        </p:txBody>
      </p:sp>
    </p:spTree>
  </p:cSld>
  <p:clrMapOvr>
    <a:masterClrMapping/>
  </p:clrMapOvr>
  <p:transition>
    <p:zoom dir="in"/>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533400"/>
          </a:xfrm>
        </p:spPr>
        <p:txBody>
          <a:bodyPr>
            <a:normAutofit fontScale="90000"/>
          </a:bodyPr>
          <a:lstStyle/>
          <a:p>
            <a:r>
              <a:rPr lang="en-US" dirty="0" smtClean="0">
                <a:solidFill>
                  <a:srgbClr val="FF0000"/>
                </a:solidFill>
              </a:rPr>
              <a:t>Introduction</a:t>
            </a:r>
            <a:endParaRPr lang="en-US" dirty="0">
              <a:solidFill>
                <a:srgbClr val="FF0000"/>
              </a:solidFill>
            </a:endParaRPr>
          </a:p>
        </p:txBody>
      </p:sp>
      <p:sp>
        <p:nvSpPr>
          <p:cNvPr id="3" name="Content Placeholder 2"/>
          <p:cNvSpPr>
            <a:spLocks noGrp="1"/>
          </p:cNvSpPr>
          <p:nvPr>
            <p:ph idx="1"/>
          </p:nvPr>
        </p:nvSpPr>
        <p:spPr>
          <a:xfrm>
            <a:off x="76200" y="685800"/>
            <a:ext cx="8610600" cy="6019800"/>
          </a:xfrm>
        </p:spPr>
        <p:txBody>
          <a:bodyPr>
            <a:normAutofit fontScale="92500" lnSpcReduction="20000"/>
          </a:bodyPr>
          <a:lstStyle/>
          <a:p>
            <a:r>
              <a:rPr lang="en-US" dirty="0" smtClean="0"/>
              <a:t>This disease can affect all pigs. The key clinical signs include lameness vesicles and blisters; salivating pigs. </a:t>
            </a:r>
          </a:p>
          <a:p>
            <a:r>
              <a:rPr lang="en-US" dirty="0" smtClean="0"/>
              <a:t>It is a vesicular disease. There are four vesicular diseases of pigs which are difficult to differentiate clinically: FMD, swine vesicular disease (SVD), vesicular exanthema (VE) and vesicular stomatitis (VS). Out of these, FMD is the most widespread and important.</a:t>
            </a:r>
          </a:p>
          <a:p>
            <a:r>
              <a:rPr lang="en-US" dirty="0" smtClean="0"/>
              <a:t>FMD is the most important restraint to international trade in animals and animal </a:t>
            </a:r>
            <a:r>
              <a:rPr lang="en-US" dirty="0" err="1" smtClean="0"/>
              <a:t>products.Consequently</a:t>
            </a:r>
            <a:r>
              <a:rPr lang="en-US" dirty="0" smtClean="0"/>
              <a:t>, large sums of money have been invested in control and eradication programmes and also into research.</a:t>
            </a:r>
          </a:p>
          <a:p>
            <a:r>
              <a:rPr lang="en-US" dirty="0" smtClean="0"/>
              <a:t>It generally produces severe disease in pigs.</a:t>
            </a:r>
          </a:p>
          <a:p>
            <a:r>
              <a:rPr lang="en-US" dirty="0" smtClean="0"/>
              <a:t> All cloven </a:t>
            </a:r>
            <a:r>
              <a:rPr lang="en-US" dirty="0" err="1" smtClean="0"/>
              <a:t>hooved</a:t>
            </a:r>
            <a:r>
              <a:rPr lang="en-US" dirty="0" smtClean="0"/>
              <a:t> animal are </a:t>
            </a:r>
            <a:r>
              <a:rPr lang="en-US" dirty="0" err="1" smtClean="0"/>
              <a:t>susceptable</a:t>
            </a:r>
            <a:r>
              <a:rPr lang="en-US" dirty="0" smtClean="0"/>
              <a:t>.</a:t>
            </a:r>
          </a:p>
          <a:p>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533400"/>
          </a:xfrm>
        </p:spPr>
        <p:txBody>
          <a:bodyPr>
            <a:normAutofit fontScale="90000"/>
          </a:bodyPr>
          <a:lstStyle/>
          <a:p>
            <a:r>
              <a:rPr lang="en-US" dirty="0" smtClean="0">
                <a:solidFill>
                  <a:srgbClr val="FF0000"/>
                </a:solidFill>
              </a:rPr>
              <a:t>Etiology</a:t>
            </a:r>
            <a:endParaRPr lang="en-US" dirty="0">
              <a:solidFill>
                <a:srgbClr val="FF0000"/>
              </a:solidFill>
            </a:endParaRPr>
          </a:p>
        </p:txBody>
      </p:sp>
      <p:sp>
        <p:nvSpPr>
          <p:cNvPr id="3" name="Content Placeholder 2"/>
          <p:cNvSpPr>
            <a:spLocks noGrp="1"/>
          </p:cNvSpPr>
          <p:nvPr>
            <p:ph idx="1"/>
          </p:nvPr>
        </p:nvSpPr>
        <p:spPr>
          <a:xfrm>
            <a:off x="152400" y="762000"/>
            <a:ext cx="8534400" cy="5943600"/>
          </a:xfrm>
        </p:spPr>
        <p:txBody>
          <a:bodyPr/>
          <a:lstStyle/>
          <a:p>
            <a:r>
              <a:rPr lang="en-US" dirty="0" smtClean="0"/>
              <a:t>FMD is cause by a </a:t>
            </a:r>
            <a:r>
              <a:rPr lang="en-US" dirty="0" err="1" smtClean="0"/>
              <a:t>picornaviridae</a:t>
            </a:r>
            <a:r>
              <a:rPr lang="en-US" dirty="0" smtClean="0"/>
              <a:t> </a:t>
            </a:r>
            <a:r>
              <a:rPr lang="en-US" dirty="0" err="1" smtClean="0"/>
              <a:t>aphthovirus</a:t>
            </a:r>
            <a:r>
              <a:rPr lang="en-US" dirty="0" smtClean="0"/>
              <a:t>. </a:t>
            </a:r>
          </a:p>
          <a:p>
            <a:r>
              <a:rPr lang="en-US" dirty="0" smtClean="0"/>
              <a:t>There are 7 main serotypes: A, O, C, SAT 1, SAT 2, SAT 3 and Asia 1. There are also many strains within serotypes. </a:t>
            </a:r>
          </a:p>
          <a:p>
            <a:r>
              <a:rPr lang="en-US" dirty="0" smtClean="0"/>
              <a:t>Careful selection of the strains for incorporation in vaccines is essential to ensure they are effective.</a:t>
            </a:r>
          </a:p>
          <a:p>
            <a:r>
              <a:rPr lang="en-US" dirty="0" smtClean="0"/>
              <a:t>Over 60 subtypes of virus have been identified and new subtypes continue to develop.</a:t>
            </a:r>
          </a:p>
          <a:p>
            <a:endParaRPr lang="en-US"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533400"/>
          </a:xfrm>
        </p:spPr>
        <p:txBody>
          <a:bodyPr>
            <a:normAutofit fontScale="90000"/>
          </a:bodyPr>
          <a:lstStyle/>
          <a:p>
            <a:r>
              <a:rPr lang="en-US" dirty="0" smtClean="0"/>
              <a:t/>
            </a:r>
            <a:br>
              <a:rPr lang="en-US" dirty="0" smtClean="0"/>
            </a:br>
            <a:r>
              <a:rPr lang="en-US" dirty="0" smtClean="0">
                <a:solidFill>
                  <a:srgbClr val="FF0000"/>
                </a:solidFill>
              </a:rPr>
              <a:t>Clinical signs</a:t>
            </a:r>
            <a:r>
              <a:rPr lang="en-US" dirty="0" smtClean="0"/>
              <a:t/>
            </a:r>
            <a:br>
              <a:rPr lang="en-US" dirty="0" smtClean="0"/>
            </a:br>
            <a:endParaRPr lang="en-US" dirty="0"/>
          </a:p>
        </p:txBody>
      </p:sp>
      <p:sp>
        <p:nvSpPr>
          <p:cNvPr id="3" name="Content Placeholder 2"/>
          <p:cNvSpPr>
            <a:spLocks noGrp="1"/>
          </p:cNvSpPr>
          <p:nvPr>
            <p:ph idx="1"/>
          </p:nvPr>
        </p:nvSpPr>
        <p:spPr>
          <a:xfrm>
            <a:off x="152400" y="762000"/>
            <a:ext cx="8534400" cy="5943600"/>
          </a:xfrm>
        </p:spPr>
        <p:txBody>
          <a:bodyPr>
            <a:normAutofit fontScale="85000" lnSpcReduction="20000"/>
          </a:bodyPr>
          <a:lstStyle/>
          <a:p>
            <a:r>
              <a:rPr lang="en-US" dirty="0" smtClean="0"/>
              <a:t>Sudden widespread lameness.</a:t>
            </a:r>
          </a:p>
          <a:p>
            <a:r>
              <a:rPr lang="en-US" dirty="0" smtClean="0"/>
              <a:t>Affected pigs salivate.</a:t>
            </a:r>
          </a:p>
          <a:p>
            <a:r>
              <a:rPr lang="en-US" dirty="0" smtClean="0"/>
              <a:t>Blisters or vesicles are evident on the skin. Common sites are:</a:t>
            </a:r>
          </a:p>
          <a:p>
            <a:pPr lvl="1"/>
            <a:r>
              <a:rPr lang="en-US" dirty="0" smtClean="0"/>
              <a:t>top of the claws</a:t>
            </a:r>
          </a:p>
          <a:p>
            <a:pPr lvl="1"/>
            <a:r>
              <a:rPr lang="en-US" dirty="0" smtClean="0"/>
              <a:t>heels</a:t>
            </a:r>
          </a:p>
          <a:p>
            <a:pPr lvl="1"/>
            <a:r>
              <a:rPr lang="en-US" dirty="0" smtClean="0"/>
              <a:t>nose</a:t>
            </a:r>
          </a:p>
          <a:p>
            <a:pPr lvl="1"/>
            <a:r>
              <a:rPr lang="en-US" dirty="0" smtClean="0"/>
              <a:t>tongue</a:t>
            </a:r>
          </a:p>
          <a:p>
            <a:pPr lvl="1"/>
            <a:r>
              <a:rPr lang="en-US" dirty="0" smtClean="0"/>
              <a:t>lips</a:t>
            </a:r>
          </a:p>
          <a:p>
            <a:pPr lvl="1"/>
            <a:r>
              <a:rPr lang="en-US" dirty="0" smtClean="0"/>
              <a:t>teats of recently </a:t>
            </a:r>
            <a:r>
              <a:rPr lang="en-US" dirty="0" err="1" smtClean="0"/>
              <a:t>farrowed</a:t>
            </a:r>
            <a:r>
              <a:rPr lang="en-US" dirty="0" smtClean="0"/>
              <a:t> sows.</a:t>
            </a:r>
          </a:p>
          <a:p>
            <a:r>
              <a:rPr lang="en-US" dirty="0" smtClean="0"/>
              <a:t>Within 24 hours many of the vesicles will have burst.</a:t>
            </a:r>
          </a:p>
          <a:p>
            <a:r>
              <a:rPr lang="en-US" dirty="0" smtClean="0"/>
              <a:t>On the lips and teats they may leave shallow erosions but on the coronets of the feet secondary infection and trauma may convert them into ulcers.</a:t>
            </a:r>
          </a:p>
          <a:p>
            <a:r>
              <a:rPr lang="en-US" dirty="0" smtClean="0"/>
              <a:t>Chomping of jaws.</a:t>
            </a:r>
          </a:p>
          <a:p>
            <a:endParaRPr lang="en-US"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457200"/>
          </a:xfrm>
        </p:spPr>
        <p:txBody>
          <a:bodyPr>
            <a:normAutofit fontScale="90000"/>
          </a:bodyPr>
          <a:lstStyle/>
          <a:p>
            <a:r>
              <a:rPr lang="en-US" dirty="0" smtClean="0">
                <a:solidFill>
                  <a:srgbClr val="FF0000"/>
                </a:solidFill>
              </a:rPr>
              <a:t/>
            </a:r>
            <a:br>
              <a:rPr lang="en-US" dirty="0" smtClean="0">
                <a:solidFill>
                  <a:srgbClr val="FF0000"/>
                </a:solidFill>
              </a:rPr>
            </a:br>
            <a:r>
              <a:rPr lang="en-US" dirty="0" smtClean="0">
                <a:solidFill>
                  <a:srgbClr val="FF0000"/>
                </a:solidFill>
              </a:rPr>
              <a:t>Clinical signs</a:t>
            </a:r>
            <a:r>
              <a:rPr lang="en-US" dirty="0" smtClean="0"/>
              <a:t/>
            </a:r>
            <a:br>
              <a:rPr lang="en-US" dirty="0" smtClean="0"/>
            </a:br>
            <a:endParaRPr lang="en-US" dirty="0"/>
          </a:p>
        </p:txBody>
      </p:sp>
      <p:sp>
        <p:nvSpPr>
          <p:cNvPr id="3" name="Content Placeholder 2"/>
          <p:cNvSpPr>
            <a:spLocks noGrp="1"/>
          </p:cNvSpPr>
          <p:nvPr>
            <p:ph idx="1"/>
          </p:nvPr>
        </p:nvSpPr>
        <p:spPr>
          <a:xfrm>
            <a:off x="152400" y="685800"/>
            <a:ext cx="8534400" cy="6019800"/>
          </a:xfrm>
        </p:spPr>
        <p:txBody>
          <a:bodyPr>
            <a:normAutofit fontScale="77500" lnSpcReduction="20000"/>
          </a:bodyPr>
          <a:lstStyle/>
          <a:p>
            <a:r>
              <a:rPr lang="en-US" dirty="0" err="1" smtClean="0"/>
              <a:t>Inappetence</a:t>
            </a:r>
            <a:r>
              <a:rPr lang="en-US" dirty="0" smtClean="0"/>
              <a:t>.</a:t>
            </a:r>
          </a:p>
          <a:p>
            <a:r>
              <a:rPr lang="en-US" dirty="0" smtClean="0"/>
              <a:t>Depression.</a:t>
            </a:r>
          </a:p>
          <a:p>
            <a:r>
              <a:rPr lang="en-US" dirty="0" smtClean="0"/>
              <a:t>Fever of about 105ºF.</a:t>
            </a:r>
          </a:p>
          <a:p>
            <a:r>
              <a:rPr lang="en-US" dirty="0" smtClean="0"/>
              <a:t>Thimbling (complete loss of hooves).</a:t>
            </a:r>
          </a:p>
          <a:p>
            <a:r>
              <a:rPr lang="en-US" dirty="0" smtClean="0"/>
              <a:t>Abortion in sows.</a:t>
            </a:r>
          </a:p>
          <a:p>
            <a:r>
              <a:rPr lang="en-US" dirty="0" smtClean="0"/>
              <a:t>Death in severe cases.</a:t>
            </a:r>
          </a:p>
          <a:p>
            <a:pPr>
              <a:buNone/>
            </a:pPr>
            <a:endParaRPr lang="en-US" b="1" dirty="0" smtClean="0"/>
          </a:p>
          <a:p>
            <a:pPr>
              <a:buNone/>
            </a:pPr>
            <a:r>
              <a:rPr lang="en-US" b="1" dirty="0" smtClean="0"/>
              <a:t>Piglets:</a:t>
            </a:r>
          </a:p>
          <a:p>
            <a:r>
              <a:rPr lang="en-US" dirty="0" smtClean="0"/>
              <a:t>Increased morality (this is often the first sign).</a:t>
            </a:r>
          </a:p>
          <a:p>
            <a:r>
              <a:rPr lang="en-US" dirty="0" smtClean="0"/>
              <a:t>Cardiac arrest.</a:t>
            </a:r>
          </a:p>
          <a:p>
            <a:pPr>
              <a:buNone/>
            </a:pPr>
            <a:r>
              <a:rPr lang="en-US" b="1" dirty="0" smtClean="0"/>
              <a:t>Boars:</a:t>
            </a:r>
          </a:p>
          <a:p>
            <a:r>
              <a:rPr lang="en-US" dirty="0" smtClean="0"/>
              <a:t>May stop serving sows.</a:t>
            </a:r>
          </a:p>
          <a:p>
            <a:r>
              <a:rPr lang="en-US" dirty="0" smtClean="0"/>
              <a:t>Lameness.</a:t>
            </a:r>
          </a:p>
          <a:p>
            <a:pPr>
              <a:buNone/>
            </a:pPr>
            <a:r>
              <a:rPr lang="en-US" dirty="0" smtClean="0"/>
              <a:t>The early signs of swine vesicular disease (SVD) when it is severe, are indistinguishable from FMD so you should suspect it too.</a:t>
            </a:r>
          </a:p>
          <a:p>
            <a:endParaRPr lang="en-US"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533400"/>
          </a:xfrm>
        </p:spPr>
        <p:txBody>
          <a:bodyPr>
            <a:normAutofit fontScale="90000"/>
          </a:bodyPr>
          <a:lstStyle/>
          <a:p>
            <a:r>
              <a:rPr lang="en-US" dirty="0" smtClean="0">
                <a:solidFill>
                  <a:srgbClr val="FF0000"/>
                </a:solidFill>
              </a:rPr>
              <a:t/>
            </a:r>
            <a:br>
              <a:rPr lang="en-US" dirty="0" smtClean="0">
                <a:solidFill>
                  <a:srgbClr val="FF0000"/>
                </a:solidFill>
              </a:rPr>
            </a:br>
            <a:r>
              <a:rPr lang="en-US" dirty="0" smtClean="0">
                <a:solidFill>
                  <a:srgbClr val="FF0000"/>
                </a:solidFill>
              </a:rPr>
              <a:t>Diagnosis</a:t>
            </a:r>
            <a:br>
              <a:rPr lang="en-US" dirty="0" smtClean="0">
                <a:solidFill>
                  <a:srgbClr val="FF0000"/>
                </a:solidFill>
              </a:rPr>
            </a:br>
            <a:endParaRPr lang="en-US" dirty="0">
              <a:solidFill>
                <a:srgbClr val="FF0000"/>
              </a:solidFill>
            </a:endParaRPr>
          </a:p>
        </p:txBody>
      </p:sp>
      <p:sp>
        <p:nvSpPr>
          <p:cNvPr id="3" name="Content Placeholder 2"/>
          <p:cNvSpPr>
            <a:spLocks noGrp="1"/>
          </p:cNvSpPr>
          <p:nvPr>
            <p:ph idx="1"/>
          </p:nvPr>
        </p:nvSpPr>
        <p:spPr>
          <a:xfrm>
            <a:off x="152400" y="762000"/>
            <a:ext cx="8534400" cy="5943600"/>
          </a:xfrm>
        </p:spPr>
        <p:txBody>
          <a:bodyPr>
            <a:normAutofit fontScale="85000" lnSpcReduction="20000"/>
          </a:bodyPr>
          <a:lstStyle/>
          <a:p>
            <a:r>
              <a:rPr lang="en-US" dirty="0" smtClean="0"/>
              <a:t>FMD cannot be distinguished from SVD on clinical grounds, or from VES. To differentiate these diseases laboratory diagnosis is essential.</a:t>
            </a:r>
          </a:p>
          <a:p>
            <a:r>
              <a:rPr lang="en-US" dirty="0" smtClean="0"/>
              <a:t>The samples sent are blood and pieces of the skin that overlay the blisters plus vesicular fluid if this is available. </a:t>
            </a:r>
          </a:p>
          <a:p>
            <a:r>
              <a:rPr lang="en-US" dirty="0" smtClean="0"/>
              <a:t>ELISAs are used for virus identification and if it is FMD they also indicate what serotype it is. The virus may also be grown in cell culture and the identification confirmed by other tests. </a:t>
            </a:r>
          </a:p>
          <a:p>
            <a:r>
              <a:rPr lang="en-US" dirty="0" smtClean="0"/>
              <a:t>A molecular genetic test called a PCR (polymerase chain reaction) may also be used to 'fingerprint" the virus. The gene (genome or RNA) of FMD repeatedly undergoes minor changes as the virus spreads through animal populations so by identifying the precise sequence in the gene able to make an assumption where it may have come from by the most recent isolate with a similar sequence.</a:t>
            </a:r>
          </a:p>
          <a:p>
            <a:endParaRPr lang="en-US" dirty="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411162"/>
          </a:xfrm>
        </p:spPr>
        <p:txBody>
          <a:bodyPr>
            <a:normAutofit fontScale="90000"/>
          </a:bodyPr>
          <a:lstStyle/>
          <a:p>
            <a:r>
              <a:rPr lang="en-US" dirty="0" smtClean="0">
                <a:solidFill>
                  <a:srgbClr val="FF0000"/>
                </a:solidFill>
              </a:rPr>
              <a:t/>
            </a:r>
            <a:br>
              <a:rPr lang="en-US" dirty="0" smtClean="0">
                <a:solidFill>
                  <a:srgbClr val="FF0000"/>
                </a:solidFill>
              </a:rPr>
            </a:br>
            <a:r>
              <a:rPr lang="en-US" dirty="0" smtClean="0">
                <a:solidFill>
                  <a:srgbClr val="FF0000"/>
                </a:solidFill>
              </a:rPr>
              <a:t>Prevention</a:t>
            </a:r>
            <a:br>
              <a:rPr lang="en-US" dirty="0" smtClean="0">
                <a:solidFill>
                  <a:srgbClr val="FF0000"/>
                </a:solidFill>
              </a:rPr>
            </a:br>
            <a:endParaRPr lang="en-US" dirty="0">
              <a:solidFill>
                <a:srgbClr val="FF0000"/>
              </a:solidFill>
            </a:endParaRPr>
          </a:p>
        </p:txBody>
      </p:sp>
      <p:sp>
        <p:nvSpPr>
          <p:cNvPr id="3" name="Content Placeholder 2"/>
          <p:cNvSpPr>
            <a:spLocks noGrp="1"/>
          </p:cNvSpPr>
          <p:nvPr>
            <p:ph idx="1"/>
          </p:nvPr>
        </p:nvSpPr>
        <p:spPr>
          <a:xfrm>
            <a:off x="152400" y="762000"/>
            <a:ext cx="8534400" cy="6019800"/>
          </a:xfrm>
        </p:spPr>
        <p:txBody>
          <a:bodyPr>
            <a:normAutofit fontScale="92500" lnSpcReduction="20000"/>
          </a:bodyPr>
          <a:lstStyle/>
          <a:p>
            <a:pPr>
              <a:buNone/>
            </a:pPr>
            <a:r>
              <a:rPr lang="en-US" b="1" dirty="0" smtClean="0"/>
              <a:t>Vaccination:</a:t>
            </a:r>
          </a:p>
          <a:p>
            <a:r>
              <a:rPr lang="en-US" dirty="0" smtClean="0"/>
              <a:t>In endemic and high risk areas routine vaccination may be </a:t>
            </a:r>
            <a:r>
              <a:rPr lang="en-US" dirty="0" err="1" smtClean="0"/>
              <a:t>practised</a:t>
            </a:r>
            <a:r>
              <a:rPr lang="en-US" dirty="0" smtClean="0"/>
              <a:t> mainly to protect the breeding stock.</a:t>
            </a:r>
          </a:p>
          <a:p>
            <a:r>
              <a:rPr lang="en-US" dirty="0" smtClean="0"/>
              <a:t>Most FMD vaccines are produced in cell suspension cultures and inactivated by </a:t>
            </a:r>
            <a:r>
              <a:rPr lang="en-US" dirty="0" err="1" smtClean="0"/>
              <a:t>ethylenamine</a:t>
            </a:r>
            <a:r>
              <a:rPr lang="en-US" dirty="0" smtClean="0"/>
              <a:t> derivatives. An adjuvant is added to make them more potent. Oily </a:t>
            </a:r>
            <a:r>
              <a:rPr lang="en-US" dirty="0" err="1" smtClean="0"/>
              <a:t>adjuvants</a:t>
            </a:r>
            <a:r>
              <a:rPr lang="en-US" dirty="0" smtClean="0"/>
              <a:t> are used in swine.</a:t>
            </a:r>
          </a:p>
          <a:p>
            <a:r>
              <a:rPr lang="en-US" dirty="0" smtClean="0"/>
              <a:t>Vaccination in pigs is problematical. This is because protection is short-lived lasting only about six months. Vaccines must be multivalent (several serotypes) in most endemic regions.</a:t>
            </a:r>
          </a:p>
          <a:p>
            <a:r>
              <a:rPr lang="en-US" dirty="0" smtClean="0"/>
              <a:t>Since FMD is largely a winter disease, vaccination should be carried out in the autumn.</a:t>
            </a:r>
          </a:p>
          <a:p>
            <a:endParaRPr lang="en-US" dirty="0"/>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334962"/>
          </a:xfrm>
        </p:spPr>
        <p:txBody>
          <a:bodyPr>
            <a:normAutofit fontScale="90000"/>
          </a:bodyPr>
          <a:lstStyle/>
          <a:p>
            <a:r>
              <a:rPr lang="en-US" dirty="0" smtClean="0">
                <a:solidFill>
                  <a:srgbClr val="FF0000"/>
                </a:solidFill>
              </a:rPr>
              <a:t/>
            </a:r>
            <a:br>
              <a:rPr lang="en-US" dirty="0" smtClean="0">
                <a:solidFill>
                  <a:srgbClr val="FF0000"/>
                </a:solidFill>
              </a:rPr>
            </a:br>
            <a:r>
              <a:rPr lang="en-US" dirty="0" smtClean="0">
                <a:solidFill>
                  <a:srgbClr val="FF0000"/>
                </a:solidFill>
              </a:rPr>
              <a:t>Precautions</a:t>
            </a:r>
            <a:br>
              <a:rPr lang="en-US" dirty="0" smtClean="0">
                <a:solidFill>
                  <a:srgbClr val="FF0000"/>
                </a:solidFill>
              </a:rPr>
            </a:br>
            <a:endParaRPr lang="en-US" dirty="0">
              <a:solidFill>
                <a:srgbClr val="FF0000"/>
              </a:solidFill>
            </a:endParaRPr>
          </a:p>
        </p:txBody>
      </p:sp>
      <p:sp>
        <p:nvSpPr>
          <p:cNvPr id="3" name="Content Placeholder 2"/>
          <p:cNvSpPr>
            <a:spLocks noGrp="1"/>
          </p:cNvSpPr>
          <p:nvPr>
            <p:ph idx="1"/>
          </p:nvPr>
        </p:nvSpPr>
        <p:spPr>
          <a:xfrm>
            <a:off x="152400" y="685800"/>
            <a:ext cx="8534400" cy="6019800"/>
          </a:xfrm>
        </p:spPr>
        <p:txBody>
          <a:bodyPr>
            <a:normAutofit lnSpcReduction="10000"/>
          </a:bodyPr>
          <a:lstStyle/>
          <a:p>
            <a:r>
              <a:rPr lang="en-US" dirty="0" smtClean="0"/>
              <a:t>control over the importation of cloven-hoofed animals and of meat from such animals from counties in which FMD occurs.</a:t>
            </a:r>
          </a:p>
          <a:p>
            <a:r>
              <a:rPr lang="en-US" dirty="0" smtClean="0"/>
              <a:t>The virus does not survive rigor mortis but it can persist in bone marrow and lymph nodes of infected carcasses for several weeks.</a:t>
            </a:r>
          </a:p>
          <a:p>
            <a:r>
              <a:rPr lang="en-US" dirty="0" smtClean="0"/>
              <a:t>Ring vaccination may be used around the affected region.</a:t>
            </a:r>
          </a:p>
          <a:p>
            <a:r>
              <a:rPr lang="en-US" dirty="0" smtClean="0"/>
              <a:t>If vaccination is permitted and the pig herd is in a high-risk area you should consider routine vaccination to reduce the susceptibility of your herd.</a:t>
            </a:r>
          </a:p>
          <a:p>
            <a:endParaRPr lang="en-US"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304800"/>
          </a:xfrm>
        </p:spPr>
        <p:txBody>
          <a:bodyPr>
            <a:normAutofit fontScale="90000"/>
          </a:bodyPr>
          <a:lstStyle/>
          <a:p>
            <a:r>
              <a:rPr lang="en-US" dirty="0" smtClean="0">
                <a:solidFill>
                  <a:srgbClr val="FF0000"/>
                </a:solidFill>
              </a:rPr>
              <a:t/>
            </a:r>
            <a:br>
              <a:rPr lang="en-US" dirty="0" smtClean="0">
                <a:solidFill>
                  <a:srgbClr val="FF0000"/>
                </a:solidFill>
              </a:rPr>
            </a:br>
            <a:r>
              <a:rPr lang="en-US" dirty="0" smtClean="0">
                <a:solidFill>
                  <a:srgbClr val="FF0000"/>
                </a:solidFill>
              </a:rPr>
              <a:t>Basic </a:t>
            </a:r>
            <a:r>
              <a:rPr lang="en-US" dirty="0" smtClean="0">
                <a:solidFill>
                  <a:srgbClr val="FF0000"/>
                </a:solidFill>
              </a:rPr>
              <a:t>Biosecurity</a:t>
            </a:r>
            <a:r>
              <a:rPr lang="en-US" dirty="0" smtClean="0">
                <a:solidFill>
                  <a:srgbClr val="FF0000"/>
                </a:solidFill>
              </a:rPr>
              <a:t/>
            </a:r>
            <a:br>
              <a:rPr lang="en-US" dirty="0" smtClean="0">
                <a:solidFill>
                  <a:srgbClr val="FF0000"/>
                </a:solidFill>
              </a:rPr>
            </a:br>
            <a:endParaRPr lang="en-US" dirty="0">
              <a:solidFill>
                <a:srgbClr val="FF0000"/>
              </a:solidFill>
            </a:endParaRPr>
          </a:p>
        </p:txBody>
      </p:sp>
      <p:sp>
        <p:nvSpPr>
          <p:cNvPr id="3" name="Content Placeholder 2"/>
          <p:cNvSpPr>
            <a:spLocks noGrp="1"/>
          </p:cNvSpPr>
          <p:nvPr>
            <p:ph idx="1"/>
          </p:nvPr>
        </p:nvSpPr>
        <p:spPr>
          <a:xfrm>
            <a:off x="76200" y="533400"/>
            <a:ext cx="8610600" cy="6172200"/>
          </a:xfrm>
        </p:spPr>
        <p:txBody>
          <a:bodyPr>
            <a:normAutofit fontScale="40000" lnSpcReduction="20000"/>
          </a:bodyPr>
          <a:lstStyle/>
          <a:p>
            <a:pPr>
              <a:buNone/>
            </a:pPr>
            <a:r>
              <a:rPr lang="en-US" dirty="0" smtClean="0"/>
              <a:t/>
            </a:r>
            <a:br>
              <a:rPr lang="en-US" dirty="0" smtClean="0"/>
            </a:br>
            <a:endParaRPr lang="en-US" dirty="0" smtClean="0"/>
          </a:p>
          <a:p>
            <a:r>
              <a:rPr lang="en-US" sz="4000" dirty="0" smtClean="0"/>
              <a:t>Control pig movements and keep to an absolute minimum.</a:t>
            </a:r>
          </a:p>
          <a:p>
            <a:r>
              <a:rPr lang="en-US" sz="4000" dirty="0" smtClean="0"/>
              <a:t>People and vehicles are a potential source of contamination.</a:t>
            </a:r>
          </a:p>
          <a:p>
            <a:r>
              <a:rPr lang="en-US" sz="4000" dirty="0" smtClean="0"/>
              <a:t>Only allow essential visitors on to the farm and provide your own boots and clothing at the entrance.</a:t>
            </a:r>
          </a:p>
          <a:p>
            <a:r>
              <a:rPr lang="en-US" sz="4000" dirty="0" smtClean="0"/>
              <a:t>H</a:t>
            </a:r>
            <a:r>
              <a:rPr lang="en-US" sz="4000" dirty="0" smtClean="0"/>
              <a:t>ands </a:t>
            </a:r>
            <a:r>
              <a:rPr lang="en-US" sz="4000" dirty="0" smtClean="0"/>
              <a:t>are </a:t>
            </a:r>
            <a:r>
              <a:rPr lang="en-US" sz="4000" dirty="0" smtClean="0"/>
              <a:t>washed before visiting the farm.</a:t>
            </a:r>
            <a:endParaRPr lang="en-US" sz="4000" dirty="0" smtClean="0"/>
          </a:p>
          <a:p>
            <a:r>
              <a:rPr lang="en-US" sz="4000" dirty="0" smtClean="0"/>
              <a:t>Place foot dips at all entrances, service and feed delivery points. Use an approved disinfectant at the correct dilution.</a:t>
            </a:r>
          </a:p>
          <a:p>
            <a:r>
              <a:rPr lang="en-US" sz="4000" dirty="0" smtClean="0"/>
              <a:t>Only allow cleaned and disinfected vehicles to visit your farm.</a:t>
            </a:r>
          </a:p>
          <a:p>
            <a:r>
              <a:rPr lang="en-US" sz="4000" dirty="0" smtClean="0"/>
              <a:t>Disinfect all loading areas before and after use. </a:t>
            </a:r>
          </a:p>
          <a:p>
            <a:pPr>
              <a:buNone/>
            </a:pPr>
            <a:r>
              <a:rPr lang="en-US" sz="4000" dirty="0" smtClean="0"/>
              <a:t>Use the following protocol for cleaning swine facilities:</a:t>
            </a:r>
          </a:p>
          <a:p>
            <a:r>
              <a:rPr lang="en-US" sz="4000" dirty="0" smtClean="0"/>
              <a:t>Soften dirt and manure in heavily soiled areas using a low-pressure water spray. Leave to soak for a few hours</a:t>
            </a:r>
            <a:r>
              <a:rPr lang="en-US" sz="4000" dirty="0" smtClean="0"/>
              <a:t>. Once </a:t>
            </a:r>
            <a:r>
              <a:rPr lang="en-US" sz="4000" dirty="0" smtClean="0"/>
              <a:t>softened, use high-pressure sprays (750 psi to 2,000 psi preferred) to remove all the dirt and organic material.</a:t>
            </a:r>
          </a:p>
          <a:p>
            <a:r>
              <a:rPr lang="en-US" sz="4000" dirty="0" smtClean="0"/>
              <a:t>Spray the ceiling first, then the walls and finally the floor.</a:t>
            </a:r>
          </a:p>
          <a:p>
            <a:r>
              <a:rPr lang="en-US" sz="4000" dirty="0" smtClean="0"/>
              <a:t>Once the pen is clean, rinse all surfaces to remove accumulated aerosol organic material.</a:t>
            </a:r>
          </a:p>
          <a:p>
            <a:r>
              <a:rPr lang="en-US" sz="4000" dirty="0" smtClean="0"/>
              <a:t>Apply the disinfectant with pressure (ideally through pressure washer) to force disinfectant into pores, cracks and crevices. Fog or aerosol application is a second alternative.</a:t>
            </a:r>
          </a:p>
          <a:p>
            <a:r>
              <a:rPr lang="en-US" sz="4000" dirty="0" smtClean="0"/>
              <a:t>Move from back to front and from top to bottom of the room.</a:t>
            </a:r>
          </a:p>
          <a:p>
            <a:r>
              <a:rPr lang="en-US" sz="4000" dirty="0" smtClean="0"/>
              <a:t>Allow the building time to dry.</a:t>
            </a:r>
          </a:p>
          <a:p>
            <a:r>
              <a:rPr lang="en-US" sz="4000" dirty="0" smtClean="0"/>
              <a:t>Leave rooms vacant for as long as the production system will allow before repopulating.</a:t>
            </a:r>
          </a:p>
          <a:p>
            <a:endParaRPr lang="en-US" sz="3400" dirty="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a:blip r:embed="rId2"/>
          <a:srcRect/>
          <a:stretch>
            <a:fillRect/>
          </a:stretch>
        </p:blipFill>
        <p:spPr bwMode="auto">
          <a:xfrm>
            <a:off x="152400" y="228600"/>
            <a:ext cx="8839200" cy="6400800"/>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115</TotalTime>
  <Words>698</Words>
  <Application>Microsoft Office PowerPoint</Application>
  <PresentationFormat>On-screen Show (4:3)</PresentationFormat>
  <Paragraphs>81</Paragraphs>
  <Slides>10</Slides>
  <Notes>0</Notes>
  <HiddenSlides>0</HiddenSlides>
  <MMClips>0</MMClips>
  <ScaleCrop>false</ScaleCrop>
  <HeadingPairs>
    <vt:vector size="4" baseType="variant">
      <vt:variant>
        <vt:lpstr>Theme</vt:lpstr>
      </vt:variant>
      <vt:variant>
        <vt:i4>1</vt:i4>
      </vt:variant>
      <vt:variant>
        <vt:lpstr>Slide Titles</vt:lpstr>
      </vt:variant>
      <vt:variant>
        <vt:i4>10</vt:i4>
      </vt:variant>
    </vt:vector>
  </HeadingPairs>
  <TitlesOfParts>
    <vt:vector size="11" baseType="lpstr">
      <vt:lpstr>Office Theme</vt:lpstr>
      <vt:lpstr>Department of Veterinary  Medicine  Bihar Veterinary College, Patna – 800 014 (BASU, Patna)</vt:lpstr>
      <vt:lpstr>Introduction</vt:lpstr>
      <vt:lpstr>Etiology</vt:lpstr>
      <vt:lpstr> Clinical signs </vt:lpstr>
      <vt:lpstr> Clinical signs </vt:lpstr>
      <vt:lpstr> Diagnosis </vt:lpstr>
      <vt:lpstr> Prevention </vt:lpstr>
      <vt:lpstr> Precautions </vt:lpstr>
      <vt:lpstr> Basic Biosecurity </vt:lpstr>
      <vt:lpstr>Slide 10</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Department of Veterinary  Medicine  Bihar Veterinary College, Patna – 800 014 (BASU, Patna)</dc:title>
  <dc:creator>Ranveer kr singh</dc:creator>
  <cp:lastModifiedBy>Ranveer kr singh</cp:lastModifiedBy>
  <cp:revision>17</cp:revision>
  <dcterms:created xsi:type="dcterms:W3CDTF">2006-08-16T00:00:00Z</dcterms:created>
  <dcterms:modified xsi:type="dcterms:W3CDTF">2020-11-12T08:05:05Z</dcterms:modified>
</cp:coreProperties>
</file>