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5900" y="5589240"/>
            <a:ext cx="8686800" cy="10801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Department of Veterinary  Medicine </a:t>
            </a:r>
            <a:b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Bihar Veterinary College, Patna – 800 014</a:t>
            </a:r>
            <a:b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(BASU, Patna)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685800" y="4365104"/>
            <a:ext cx="7772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Ranveer</a:t>
            </a: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Kumar Sinha</a:t>
            </a:r>
            <a:b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Assistant Professor cum Junior 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Scientist</a:t>
            </a:r>
          </a:p>
          <a:p>
            <a:pPr algn="ctr"/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E-mail: ranveervet@rediffmail.com</a:t>
            </a:r>
            <a:endParaRPr lang="en-US" sz="2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7584" y="260649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Routes &amp; techniques of administration of medicine in animals(Class -2)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Factors to Consider: IM&#10;Injections&#10; Intramuscular injections may be performed&#10;in the thigh muscles on the front of the&#10;re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2192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Triceps muscle&#10;The triceps muscle belly located caudal to&#10;the humerus is one IM injection site. The&#10;left thumb is placed o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9144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Topical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9436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/>
              <a:t>Topical medications</a:t>
            </a:r>
          </a:p>
          <a:p>
            <a:r>
              <a:rPr lang="en-US" dirty="0" smtClean="0"/>
              <a:t>External surfaces </a:t>
            </a:r>
            <a:r>
              <a:rPr lang="en-US" dirty="0" err="1" smtClean="0"/>
              <a:t>eg</a:t>
            </a:r>
            <a:r>
              <a:rPr lang="en-US" dirty="0" smtClean="0"/>
              <a:t>. the skin, eyes, ears</a:t>
            </a:r>
          </a:p>
          <a:p>
            <a:r>
              <a:rPr lang="en-US" dirty="0" smtClean="0"/>
              <a:t>Exposed mucous membranes  </a:t>
            </a:r>
            <a:r>
              <a:rPr lang="en-US" dirty="0" err="1" smtClean="0"/>
              <a:t>eg</a:t>
            </a:r>
            <a:r>
              <a:rPr lang="en-US" dirty="0" smtClean="0"/>
              <a:t> gums, nasal mucosa, prepuce and penis, vulva and vagina.</a:t>
            </a:r>
          </a:p>
          <a:p>
            <a:r>
              <a:rPr lang="en-US" dirty="0" smtClean="0"/>
              <a:t>Medication may work Topically - on only the area to which it is applied (</a:t>
            </a:r>
            <a:r>
              <a:rPr lang="en-US" dirty="0" err="1" smtClean="0"/>
              <a:t>eg</a:t>
            </a:r>
            <a:r>
              <a:rPr lang="en-US" dirty="0" smtClean="0"/>
              <a:t> ringworm ointment), Systemically (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 smtClean="0"/>
              <a:t>Spotton</a:t>
            </a:r>
            <a:r>
              <a:rPr lang="en-US" dirty="0" smtClean="0"/>
              <a:t>, </a:t>
            </a:r>
            <a:r>
              <a:rPr lang="en-US" dirty="0" err="1" smtClean="0"/>
              <a:t>Ivomec</a:t>
            </a:r>
            <a:r>
              <a:rPr lang="en-US" dirty="0" smtClean="0"/>
              <a:t> Pour On, DMSO)</a:t>
            </a:r>
          </a:p>
          <a:p>
            <a:pPr>
              <a:buNone/>
            </a:pPr>
            <a:r>
              <a:rPr lang="en-US" b="1" dirty="0" smtClean="0"/>
              <a:t>CREAMS </a:t>
            </a:r>
            <a:r>
              <a:rPr lang="en-US" dirty="0" smtClean="0"/>
              <a:t>– the drug is dissolved in water and mixed with oil or fat. </a:t>
            </a:r>
          </a:p>
          <a:p>
            <a:r>
              <a:rPr lang="en-US" dirty="0" smtClean="0"/>
              <a:t>Creams spread easily and penetrate the outer layers of the skin</a:t>
            </a:r>
          </a:p>
          <a:p>
            <a:r>
              <a:rPr lang="en-US" dirty="0" smtClean="0"/>
              <a:t>A semi-solid water-soluble emulsion which penetrates the skin surface </a:t>
            </a:r>
          </a:p>
          <a:p>
            <a:r>
              <a:rPr lang="en-US" dirty="0" smtClean="0"/>
              <a:t>Tubes or plastic squeeze bottles</a:t>
            </a:r>
          </a:p>
          <a:p>
            <a:r>
              <a:rPr lang="en-US" dirty="0" smtClean="0"/>
              <a:t>Wash off with water.</a:t>
            </a:r>
          </a:p>
          <a:p>
            <a:pPr>
              <a:buNone/>
            </a:pPr>
            <a:r>
              <a:rPr lang="en-US" b="1" dirty="0" smtClean="0"/>
              <a:t>OINTMENTS –</a:t>
            </a:r>
            <a:r>
              <a:rPr lang="en-US" dirty="0" smtClean="0"/>
              <a:t> the drugs are present in a base of wax or fat. They do not penetrate the skin.</a:t>
            </a:r>
          </a:p>
          <a:p>
            <a:r>
              <a:rPr lang="en-US" dirty="0" smtClean="0"/>
              <a:t>Semi-solid oil-based preparation, usually with a base of wax or jelly</a:t>
            </a:r>
          </a:p>
          <a:p>
            <a:r>
              <a:rPr lang="en-US" dirty="0" smtClean="0"/>
              <a:t>Comes in tubes, jars, etc.</a:t>
            </a:r>
          </a:p>
          <a:p>
            <a:r>
              <a:rPr lang="en-US" dirty="0" smtClean="0"/>
              <a:t>Does not usually get absorbed by the skin, (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 smtClean="0"/>
              <a:t>prednoderm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b="1" dirty="0" smtClean="0"/>
              <a:t>Suspension</a:t>
            </a:r>
          </a:p>
          <a:p>
            <a:r>
              <a:rPr lang="en-US" dirty="0" smtClean="0"/>
              <a:t>Liquid preparation in which particles suspended in the liquid  Will separate out on standing, so needs to be shaken, (</a:t>
            </a:r>
            <a:r>
              <a:rPr lang="en-US" dirty="0" err="1" smtClean="0"/>
              <a:t>eg</a:t>
            </a:r>
            <a:r>
              <a:rPr lang="en-US" dirty="0" smtClean="0"/>
              <a:t> calamine lotion, yellow lotion)  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Continue--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867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Rinse/Wash Solution</a:t>
            </a:r>
          </a:p>
          <a:p>
            <a:r>
              <a:rPr lang="en-US" dirty="0" smtClean="0"/>
              <a:t>Liquid which often diluted and poured on an animal</a:t>
            </a:r>
          </a:p>
          <a:p>
            <a:r>
              <a:rPr lang="en-US" dirty="0" smtClean="0"/>
              <a:t>May have a residual action when dry, (</a:t>
            </a:r>
            <a:r>
              <a:rPr lang="en-US" dirty="0" err="1" smtClean="0"/>
              <a:t>asuntol</a:t>
            </a:r>
            <a:r>
              <a:rPr lang="en-US" dirty="0" smtClean="0"/>
              <a:t>, </a:t>
            </a:r>
            <a:r>
              <a:rPr lang="en-US" dirty="0" err="1" smtClean="0"/>
              <a:t>otoderm</a:t>
            </a:r>
            <a:r>
              <a:rPr lang="en-US" dirty="0" smtClean="0"/>
              <a:t>, </a:t>
            </a:r>
            <a:r>
              <a:rPr lang="en-US" dirty="0" err="1" smtClean="0"/>
              <a:t>ectodex</a:t>
            </a:r>
            <a:r>
              <a:rPr lang="en-US" dirty="0" smtClean="0"/>
              <a:t>).</a:t>
            </a:r>
          </a:p>
          <a:p>
            <a:r>
              <a:rPr lang="en-US" dirty="0" smtClean="0"/>
              <a:t>SPRAYS – a way of applying liquids in fine droplet form </a:t>
            </a:r>
          </a:p>
          <a:p>
            <a:r>
              <a:rPr lang="en-US" dirty="0" smtClean="0"/>
              <a:t>Liquid under pressure</a:t>
            </a:r>
          </a:p>
          <a:p>
            <a:r>
              <a:rPr lang="en-US" dirty="0" smtClean="0"/>
              <a:t>Sprayed on as particles of liquid suspended in air, (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 smtClean="0"/>
              <a:t>chloromide</a:t>
            </a:r>
            <a:r>
              <a:rPr lang="en-US" dirty="0" smtClean="0"/>
              <a:t>, </a:t>
            </a:r>
            <a:r>
              <a:rPr lang="en-US" dirty="0" err="1" smtClean="0"/>
              <a:t>debrisol</a:t>
            </a:r>
            <a:r>
              <a:rPr lang="en-US" dirty="0" smtClean="0"/>
              <a:t>, frontline, fly repellent)</a:t>
            </a:r>
          </a:p>
          <a:p>
            <a:pPr>
              <a:buNone/>
            </a:pPr>
            <a:r>
              <a:rPr lang="en-US" b="1" dirty="0" smtClean="0"/>
              <a:t>Powder</a:t>
            </a:r>
          </a:p>
          <a:p>
            <a:r>
              <a:rPr lang="en-US" dirty="0" smtClean="0"/>
              <a:t>Finely particulate solid preparation which dusted on</a:t>
            </a:r>
          </a:p>
          <a:p>
            <a:r>
              <a:rPr lang="en-US" dirty="0" smtClean="0"/>
              <a:t>Can be irritant to open wounds</a:t>
            </a:r>
          </a:p>
          <a:p>
            <a:r>
              <a:rPr lang="en-US" dirty="0" smtClean="0"/>
              <a:t>May help to dry weeping wounds, (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 smtClean="0"/>
              <a:t>tricin</a:t>
            </a:r>
            <a:r>
              <a:rPr lang="en-US" dirty="0" smtClean="0"/>
              <a:t> powder, pinkeye powder)</a:t>
            </a:r>
          </a:p>
          <a:p>
            <a:pPr>
              <a:buNone/>
            </a:pPr>
            <a:r>
              <a:rPr lang="en-US" b="1" dirty="0" smtClean="0"/>
              <a:t>MEDICATED SHAMPOOS </a:t>
            </a:r>
            <a:r>
              <a:rPr lang="en-US" dirty="0" smtClean="0"/>
              <a:t>– drugs mixed with detergents which penetrate the coat. Shampoos are left in contact with the skin for the recommended amount of time and then should be rinsed off thoroughly.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Continue--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EYE &amp; EAR MEDICATION  EYE &amp; EAR MEDICATIONS – these are both examples of topical medication.  Eye medications should be sterile. Once they have been opened they should be stored only for the length of time recommended by the manufacturer.</a:t>
            </a:r>
          </a:p>
          <a:p>
            <a:r>
              <a:rPr lang="en-US" dirty="0" smtClean="0"/>
              <a:t>Aural medications  Drops or Ointments  The ear is ideally cleaned of wax and discharge before administration of medication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Continue--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867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Medications per </a:t>
            </a:r>
            <a:r>
              <a:rPr lang="en-US" b="1" dirty="0" smtClean="0"/>
              <a:t>rectum</a:t>
            </a:r>
          </a:p>
          <a:p>
            <a:r>
              <a:rPr lang="en-US" dirty="0" smtClean="0"/>
              <a:t>Enema</a:t>
            </a:r>
          </a:p>
          <a:p>
            <a:r>
              <a:rPr lang="en-US" dirty="0" smtClean="0"/>
              <a:t>Suppository</a:t>
            </a:r>
          </a:p>
          <a:p>
            <a:r>
              <a:rPr lang="en-US" dirty="0" smtClean="0"/>
              <a:t>Fluid </a:t>
            </a:r>
            <a:r>
              <a:rPr lang="en-US" dirty="0" smtClean="0"/>
              <a:t>replacement</a:t>
            </a:r>
          </a:p>
          <a:p>
            <a:pPr>
              <a:buNone/>
            </a:pPr>
            <a:r>
              <a:rPr lang="en-US" b="1" dirty="0" smtClean="0"/>
              <a:t>Enema</a:t>
            </a:r>
          </a:p>
          <a:p>
            <a:r>
              <a:rPr lang="en-US" dirty="0" smtClean="0"/>
              <a:t>Commercial solutions</a:t>
            </a:r>
          </a:p>
          <a:p>
            <a:r>
              <a:rPr lang="en-US" dirty="0" smtClean="0"/>
              <a:t>Syringe</a:t>
            </a:r>
            <a:r>
              <a:rPr lang="en-US" dirty="0" smtClean="0"/>
              <a:t>, </a:t>
            </a:r>
            <a:r>
              <a:rPr lang="en-US" dirty="0" smtClean="0"/>
              <a:t>tube</a:t>
            </a:r>
          </a:p>
          <a:p>
            <a:r>
              <a:rPr lang="en-US" dirty="0" smtClean="0"/>
              <a:t>Soapy water</a:t>
            </a:r>
          </a:p>
          <a:p>
            <a:r>
              <a:rPr lang="en-US" dirty="0" smtClean="0"/>
              <a:t>Other substances - paraffin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Suppository</a:t>
            </a:r>
          </a:p>
          <a:p>
            <a:r>
              <a:rPr lang="en-US" dirty="0" smtClean="0"/>
              <a:t>Bullet </a:t>
            </a:r>
            <a:r>
              <a:rPr lang="en-US" dirty="0" smtClean="0"/>
              <a:t>shaped, semi solid, </a:t>
            </a:r>
            <a:r>
              <a:rPr lang="en-US" dirty="0" err="1" smtClean="0"/>
              <a:t>glycerine</a:t>
            </a:r>
            <a:r>
              <a:rPr lang="en-US" dirty="0" smtClean="0"/>
              <a:t> </a:t>
            </a:r>
            <a:r>
              <a:rPr lang="en-US" dirty="0" smtClean="0"/>
              <a:t>based</a:t>
            </a:r>
          </a:p>
          <a:p>
            <a:r>
              <a:rPr lang="en-US" dirty="0" smtClean="0"/>
              <a:t>Melts </a:t>
            </a:r>
            <a:r>
              <a:rPr lang="en-US" dirty="0" smtClean="0"/>
              <a:t>at body </a:t>
            </a:r>
            <a:r>
              <a:rPr lang="en-US" dirty="0" smtClean="0"/>
              <a:t>temperature</a:t>
            </a:r>
          </a:p>
          <a:p>
            <a:r>
              <a:rPr lang="en-US" dirty="0" smtClean="0"/>
              <a:t>Can </a:t>
            </a:r>
            <a:r>
              <a:rPr lang="en-US" dirty="0" smtClean="0"/>
              <a:t>contain antibiotics, laxatives, soothing </a:t>
            </a:r>
            <a:r>
              <a:rPr lang="en-US" dirty="0" smtClean="0"/>
              <a:t>agents</a:t>
            </a:r>
          </a:p>
          <a:p>
            <a:r>
              <a:rPr lang="en-US" dirty="0" smtClean="0"/>
              <a:t>May </a:t>
            </a:r>
            <a:r>
              <a:rPr lang="en-US" dirty="0" smtClean="0"/>
              <a:t>be absorbed systemically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Continue--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867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Medications </a:t>
            </a:r>
            <a:r>
              <a:rPr lang="en-US" b="1" dirty="0" smtClean="0"/>
              <a:t>intra-uterine</a:t>
            </a:r>
          </a:p>
          <a:p>
            <a:r>
              <a:rPr lang="en-US" dirty="0" err="1" smtClean="0"/>
              <a:t>Pessaries</a:t>
            </a:r>
            <a:endParaRPr lang="en-US" dirty="0" smtClean="0"/>
          </a:p>
          <a:p>
            <a:r>
              <a:rPr lang="en-US" dirty="0" smtClean="0"/>
              <a:t>Solutions</a:t>
            </a:r>
            <a:endParaRPr lang="en-US" dirty="0" smtClean="0"/>
          </a:p>
          <a:p>
            <a:pPr>
              <a:buNone/>
            </a:pPr>
            <a:r>
              <a:rPr lang="en-US" b="1" dirty="0" err="1" smtClean="0"/>
              <a:t>Pessaries</a:t>
            </a:r>
            <a:endParaRPr lang="en-US" b="1" dirty="0" smtClean="0"/>
          </a:p>
          <a:p>
            <a:r>
              <a:rPr lang="en-US" dirty="0" smtClean="0"/>
              <a:t>Large tablets</a:t>
            </a:r>
          </a:p>
          <a:p>
            <a:r>
              <a:rPr lang="en-US" dirty="0" smtClean="0"/>
              <a:t>Usually antibiotic</a:t>
            </a:r>
          </a:p>
          <a:p>
            <a:r>
              <a:rPr lang="en-US" dirty="0" smtClean="0"/>
              <a:t>May </a:t>
            </a:r>
            <a:r>
              <a:rPr lang="en-US" dirty="0" smtClean="0"/>
              <a:t>also have a foaming agent </a:t>
            </a:r>
            <a:endParaRPr lang="en-US" dirty="0" smtClean="0"/>
          </a:p>
          <a:p>
            <a:r>
              <a:rPr lang="en-US" dirty="0" smtClean="0"/>
              <a:t>Administered </a:t>
            </a:r>
            <a:r>
              <a:rPr lang="en-US" dirty="0" smtClean="0"/>
              <a:t>by hand when the cervix is open for example, after a calving</a:t>
            </a:r>
          </a:p>
          <a:p>
            <a:pPr>
              <a:buNone/>
            </a:pPr>
            <a:r>
              <a:rPr lang="en-US" b="1" dirty="0" smtClean="0"/>
              <a:t>Intra-uterine </a:t>
            </a:r>
            <a:r>
              <a:rPr lang="en-US" b="1" dirty="0" smtClean="0"/>
              <a:t>fluids</a:t>
            </a:r>
          </a:p>
          <a:p>
            <a:r>
              <a:rPr lang="en-US" dirty="0" smtClean="0"/>
              <a:t>Administered </a:t>
            </a:r>
            <a:r>
              <a:rPr lang="en-US" dirty="0" smtClean="0"/>
              <a:t>via the cervix with a </a:t>
            </a:r>
            <a:r>
              <a:rPr lang="en-US" dirty="0" smtClean="0"/>
              <a:t>catheter</a:t>
            </a:r>
          </a:p>
          <a:p>
            <a:r>
              <a:rPr lang="en-US" dirty="0" smtClean="0"/>
              <a:t>During </a:t>
            </a:r>
            <a:r>
              <a:rPr lang="en-US" dirty="0" err="1" smtClean="0"/>
              <a:t>oestrus</a:t>
            </a:r>
            <a:r>
              <a:rPr lang="en-US" dirty="0" smtClean="0"/>
              <a:t> when the cervix is relaxed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 smtClean="0"/>
              <a:t>will remain in the uterus, while others will be siphoned out again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are the risks to animals when administering medicines? </a:t>
            </a:r>
            <a:r>
              <a:rPr lang="en-US" dirty="0" smtClean="0"/>
              <a:t>Overdose ,Allergic </a:t>
            </a:r>
            <a:r>
              <a:rPr lang="en-US" dirty="0" smtClean="0"/>
              <a:t>reaction </a:t>
            </a:r>
            <a:r>
              <a:rPr lang="en-US" dirty="0" smtClean="0"/>
              <a:t>,Wrong </a:t>
            </a:r>
            <a:r>
              <a:rPr lang="en-US" dirty="0" smtClean="0"/>
              <a:t>administration route selected </a:t>
            </a:r>
            <a:r>
              <a:rPr lang="en-US" dirty="0" smtClean="0"/>
              <a:t>,</a:t>
            </a:r>
            <a:r>
              <a:rPr lang="en-US" dirty="0" smtClean="0"/>
              <a:t>Animal </a:t>
            </a:r>
            <a:r>
              <a:rPr lang="en-US" dirty="0" err="1" smtClean="0"/>
              <a:t>stressed,Animal</a:t>
            </a:r>
            <a:r>
              <a:rPr lang="en-US" dirty="0" smtClean="0"/>
              <a:t> </a:t>
            </a:r>
            <a:r>
              <a:rPr lang="en-US" dirty="0" smtClean="0"/>
              <a:t>gets injured</a:t>
            </a:r>
          </a:p>
          <a:p>
            <a:r>
              <a:rPr lang="en-US" dirty="0" smtClean="0"/>
              <a:t>How can these risks be </a:t>
            </a:r>
            <a:r>
              <a:rPr lang="en-US" dirty="0" err="1" smtClean="0"/>
              <a:t>minimised</a:t>
            </a:r>
            <a:r>
              <a:rPr lang="en-US" dirty="0" smtClean="0"/>
              <a:t>  </a:t>
            </a:r>
            <a:r>
              <a:rPr lang="en-US" dirty="0" smtClean="0"/>
              <a:t>Follow </a:t>
            </a:r>
            <a:r>
              <a:rPr lang="en-US" dirty="0" smtClean="0"/>
              <a:t>instructions </a:t>
            </a:r>
            <a:r>
              <a:rPr lang="en-US" dirty="0" smtClean="0"/>
              <a:t>carefully, Make </a:t>
            </a:r>
            <a:r>
              <a:rPr lang="en-US" dirty="0" smtClean="0"/>
              <a:t>sure that the animal is adequately </a:t>
            </a:r>
            <a:r>
              <a:rPr lang="en-US" dirty="0" smtClean="0"/>
              <a:t>restrained, Use </a:t>
            </a:r>
            <a:r>
              <a:rPr lang="en-US" dirty="0" smtClean="0"/>
              <a:t>sprays in a well </a:t>
            </a:r>
            <a:r>
              <a:rPr lang="en-US" smtClean="0"/>
              <a:t>ventilated </a:t>
            </a:r>
            <a:r>
              <a:rPr lang="en-US" smtClean="0"/>
              <a:t>area, Wear </a:t>
            </a:r>
            <a:r>
              <a:rPr lang="en-US" dirty="0" smtClean="0"/>
              <a:t>appropriate PPEs (e.g. gloves, mask etc)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Administration of medicines in animal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0668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SC Injections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Factors to Consider: </a:t>
            </a:r>
          </a:p>
          <a:p>
            <a:r>
              <a:rPr lang="en-US" dirty="0" smtClean="0"/>
              <a:t>Use An 18 or 20 gauge needle, 1 to 1.5 inches long.</a:t>
            </a:r>
          </a:p>
          <a:p>
            <a:r>
              <a:rPr lang="en-US" dirty="0" smtClean="0"/>
              <a:t>SC medications are deposited into the loose connective tissue just below the dermis.</a:t>
            </a:r>
          </a:p>
          <a:p>
            <a:r>
              <a:rPr lang="en-US" dirty="0" smtClean="0"/>
              <a:t>This tissue is not richly supplied with blood vessels so the absorption rate is slow.</a:t>
            </a:r>
          </a:p>
          <a:p>
            <a:r>
              <a:rPr lang="en-US" dirty="0" smtClean="0"/>
              <a:t>There are many pain receptors in this tissue so only non- irritating, water-soluble medications in small doses should be given by the SC route.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ream&#10; CREAMS – the drug is dissolved in water and mixed&#10;with oil or fat. Creams spread easily and penetrate&#10;the outer la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763000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Intramuscular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867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Injected deep into the body of a muscle</a:t>
            </a:r>
          </a:p>
          <a:p>
            <a:r>
              <a:rPr lang="en-US" dirty="0" smtClean="0"/>
              <a:t>Less likely to cause an overt tissue reaction</a:t>
            </a:r>
          </a:p>
          <a:p>
            <a:r>
              <a:rPr lang="en-US" dirty="0" smtClean="0"/>
              <a:t>Insert needle at right angles to the skin</a:t>
            </a:r>
          </a:p>
          <a:p>
            <a:r>
              <a:rPr lang="en-US" dirty="0" smtClean="0"/>
              <a:t>Larger volumes may be injected in the one site than with other routes</a:t>
            </a:r>
          </a:p>
          <a:p>
            <a:r>
              <a:rPr lang="en-US" dirty="0" smtClean="0"/>
              <a:t>Faster absorption than s/c</a:t>
            </a:r>
          </a:p>
          <a:p>
            <a:pPr>
              <a:buNone/>
            </a:pPr>
            <a:r>
              <a:rPr lang="en-US" b="1" dirty="0" smtClean="0"/>
              <a:t>Factors to Consider: </a:t>
            </a:r>
          </a:p>
          <a:p>
            <a:r>
              <a:rPr lang="en-US" dirty="0" smtClean="0"/>
              <a:t>Intramuscular injections may be performed in the thigh muscles on the front of the rear limb, or using the hamstring muscles on the back side of the rear leg</a:t>
            </a:r>
          </a:p>
          <a:p>
            <a:r>
              <a:rPr lang="en-US" dirty="0" smtClean="0"/>
              <a:t>If blood is aspirated, the needle should be removed as this indicates needle placement in a blood vessel. Reinsert the needle at a different site.</a:t>
            </a:r>
          </a:p>
          <a:p>
            <a:r>
              <a:rPr lang="en-US" dirty="0" smtClean="0"/>
              <a:t>Needle sizes used for IM injections range from 25 to 20 gauge. Muscle is dense tissue and can only accommodate small volumes of fluid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eri-vascular Necrosis&#10; When irritant solution leaks from a vein&#10;and enters&#10; area may 'slough‘&#10;Immediately inject the a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9906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IV,IP &amp; IC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867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Intravenous (IV)</a:t>
            </a:r>
          </a:p>
          <a:p>
            <a:r>
              <a:rPr lang="en-US" dirty="0" smtClean="0"/>
              <a:t>Into the vein directly</a:t>
            </a:r>
          </a:p>
          <a:p>
            <a:r>
              <a:rPr lang="en-US" dirty="0" smtClean="0"/>
              <a:t>Fastest onset of action</a:t>
            </a:r>
          </a:p>
          <a:p>
            <a:r>
              <a:rPr lang="en-US" dirty="0" smtClean="0"/>
              <a:t>Can give irritant solutions into the vein which cannot be given IM or SC</a:t>
            </a:r>
          </a:p>
          <a:p>
            <a:r>
              <a:rPr lang="en-US" dirty="0" smtClean="0"/>
              <a:t>Irritant drugs should be given via an intravenous catheter, (</a:t>
            </a:r>
            <a:r>
              <a:rPr lang="en-US" dirty="0" err="1" smtClean="0"/>
              <a:t>caparsolate</a:t>
            </a:r>
            <a:r>
              <a:rPr lang="en-US" dirty="0" smtClean="0"/>
              <a:t>, </a:t>
            </a:r>
            <a:r>
              <a:rPr lang="en-US" dirty="0" err="1" smtClean="0"/>
              <a:t>thiopentone</a:t>
            </a:r>
            <a:r>
              <a:rPr lang="en-US" dirty="0" smtClean="0"/>
              <a:t>, </a:t>
            </a:r>
            <a:r>
              <a:rPr lang="en-US" dirty="0" err="1" smtClean="0"/>
              <a:t>guifenasin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b="1" dirty="0" smtClean="0"/>
              <a:t>Intra-peritoneal (IP)</a:t>
            </a:r>
          </a:p>
          <a:p>
            <a:r>
              <a:rPr lang="en-US" dirty="0" smtClean="0"/>
              <a:t>Into peritoneal cavity</a:t>
            </a:r>
          </a:p>
          <a:p>
            <a:r>
              <a:rPr lang="en-US" dirty="0" smtClean="0"/>
              <a:t>Usually near umbilicus or half way between umbilicus &amp; pubis</a:t>
            </a:r>
          </a:p>
          <a:p>
            <a:r>
              <a:rPr lang="en-US" dirty="0" smtClean="0"/>
              <a:t>Used for- Rodents, Birds, Euthanasia of young difficult patients</a:t>
            </a:r>
          </a:p>
          <a:p>
            <a:pPr>
              <a:buNone/>
            </a:pPr>
            <a:r>
              <a:rPr lang="en-US" b="1" dirty="0" smtClean="0"/>
              <a:t>Intra-cardiac (IC)</a:t>
            </a:r>
          </a:p>
          <a:p>
            <a:r>
              <a:rPr lang="en-US" dirty="0" smtClean="0"/>
              <a:t>Injection through the chest wall into the heart</a:t>
            </a:r>
          </a:p>
          <a:p>
            <a:r>
              <a:rPr lang="en-US" dirty="0" smtClean="0"/>
              <a:t>Emergency administration of drugs during cardiac resuscitation e.g. adrenaline, Euthanasia, Moribund animals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Epidural&#10; Injection into the epidural space surrounding&#10;the spinal cord usually in the lumbar site&#10; Full sterile prep ne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9144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Intrapleural</a:t>
            </a:r>
            <a:r>
              <a:rPr lang="en-US" sz="2800" dirty="0" smtClean="0">
                <a:solidFill>
                  <a:srgbClr val="FF0000"/>
                </a:solidFill>
              </a:rPr>
              <a:t>, Intra-</a:t>
            </a:r>
            <a:r>
              <a:rPr lang="en-US" sz="2800" dirty="0" err="1" smtClean="0">
                <a:solidFill>
                  <a:srgbClr val="FF0000"/>
                </a:solidFill>
              </a:rPr>
              <a:t>articular</a:t>
            </a:r>
            <a:r>
              <a:rPr lang="en-US" sz="2800" dirty="0" smtClean="0">
                <a:solidFill>
                  <a:srgbClr val="FF0000"/>
                </a:solidFill>
              </a:rPr>
              <a:t>, Epidural, Subconjunctival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8674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err="1" smtClean="0"/>
              <a:t>Intrapleural</a:t>
            </a:r>
            <a:endParaRPr lang="en-US" b="1" dirty="0" smtClean="0"/>
          </a:p>
          <a:p>
            <a:r>
              <a:rPr lang="en-US" dirty="0" smtClean="0"/>
              <a:t>Injection into the pleural space through the chest wall</a:t>
            </a:r>
          </a:p>
          <a:p>
            <a:r>
              <a:rPr lang="en-US" dirty="0" smtClean="0"/>
              <a:t>Not commonly used</a:t>
            </a:r>
          </a:p>
          <a:p>
            <a:pPr>
              <a:buNone/>
            </a:pPr>
            <a:r>
              <a:rPr lang="en-US" b="1" dirty="0" smtClean="0"/>
              <a:t>Intra-</a:t>
            </a:r>
            <a:r>
              <a:rPr lang="en-US" b="1" dirty="0" err="1" smtClean="0"/>
              <a:t>articular</a:t>
            </a:r>
            <a:endParaRPr lang="en-US" b="1" dirty="0" smtClean="0"/>
          </a:p>
          <a:p>
            <a:r>
              <a:rPr lang="en-US" dirty="0" smtClean="0"/>
              <a:t>Injection into the joint space</a:t>
            </a:r>
          </a:p>
          <a:p>
            <a:r>
              <a:rPr lang="en-US" dirty="0" smtClean="0"/>
              <a:t>Needs full surgical preparation</a:t>
            </a:r>
          </a:p>
          <a:p>
            <a:r>
              <a:rPr lang="en-US" dirty="0" smtClean="0"/>
              <a:t>should also wear gloves and draw drug up in a sterile manner, new unused bottle, etc, to avoid introduction of infection.</a:t>
            </a:r>
          </a:p>
          <a:p>
            <a:r>
              <a:rPr lang="en-US" dirty="0" smtClean="0"/>
              <a:t>Used for Dogs (</a:t>
            </a:r>
            <a:r>
              <a:rPr lang="en-US" dirty="0" err="1" smtClean="0"/>
              <a:t>eg</a:t>
            </a:r>
            <a:r>
              <a:rPr lang="en-US" dirty="0" smtClean="0"/>
              <a:t> cortisone with greyhounds, </a:t>
            </a:r>
            <a:r>
              <a:rPr lang="en-US" dirty="0" err="1" smtClean="0"/>
              <a:t>Cartrophen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b="1" dirty="0" smtClean="0"/>
              <a:t>Epidural</a:t>
            </a:r>
          </a:p>
          <a:p>
            <a:r>
              <a:rPr lang="en-US" dirty="0" smtClean="0"/>
              <a:t>Injection into the epidural space surrounding the spinal cord usually in the lumbar site</a:t>
            </a:r>
          </a:p>
          <a:p>
            <a:r>
              <a:rPr lang="en-US" dirty="0" smtClean="0"/>
              <a:t>Full sterile prep needed</a:t>
            </a:r>
          </a:p>
          <a:p>
            <a:r>
              <a:rPr lang="en-US" dirty="0" smtClean="0"/>
              <a:t>Animal positioned on sternum, with back legs drawn forwards</a:t>
            </a:r>
          </a:p>
          <a:p>
            <a:r>
              <a:rPr lang="en-US" dirty="0" smtClean="0"/>
              <a:t>Used for- Before an </a:t>
            </a:r>
            <a:r>
              <a:rPr lang="en-US" dirty="0" err="1" smtClean="0"/>
              <a:t>orthopaedic</a:t>
            </a:r>
            <a:r>
              <a:rPr lang="en-US" dirty="0" smtClean="0"/>
              <a:t> procedure on spine or hindquarters, Pain relief (</a:t>
            </a:r>
            <a:r>
              <a:rPr lang="en-US" dirty="0" err="1" smtClean="0"/>
              <a:t>eg</a:t>
            </a:r>
            <a:r>
              <a:rPr lang="en-US" dirty="0" smtClean="0"/>
              <a:t> morphine, local </a:t>
            </a:r>
            <a:r>
              <a:rPr lang="en-US" dirty="0" err="1" smtClean="0"/>
              <a:t>anaesthetic</a:t>
            </a:r>
            <a:r>
              <a:rPr lang="en-US" dirty="0" smtClean="0"/>
              <a:t> for dog), Stops straining and gives pain relief, (</a:t>
            </a:r>
            <a:r>
              <a:rPr lang="en-US" dirty="0" err="1" smtClean="0"/>
              <a:t>lignocaine</a:t>
            </a:r>
            <a:r>
              <a:rPr lang="en-US" dirty="0" smtClean="0"/>
              <a:t>, </a:t>
            </a:r>
            <a:r>
              <a:rPr lang="en-US" dirty="0" err="1" smtClean="0"/>
              <a:t>xylazine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b="1" dirty="0" smtClean="0"/>
              <a:t>Subconjunctival</a:t>
            </a:r>
          </a:p>
          <a:p>
            <a:r>
              <a:rPr lang="en-US" dirty="0" smtClean="0"/>
              <a:t>Into the conjunctiva of the eye</a:t>
            </a:r>
          </a:p>
          <a:p>
            <a:r>
              <a:rPr lang="en-US" dirty="0" smtClean="0"/>
              <a:t>Use a fine needle</a:t>
            </a:r>
          </a:p>
          <a:p>
            <a:r>
              <a:rPr lang="en-US" dirty="0" smtClean="0"/>
              <a:t>Needs good restraint</a:t>
            </a:r>
          </a:p>
          <a:p>
            <a:r>
              <a:rPr lang="en-US" dirty="0" smtClean="0"/>
              <a:t>Used for Ocular conditions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 Insert needle,&#10;bevel up, into&#10;the vein.&#10; Gently pull&#10;back.&#10; Hold off when&#10;completed.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99060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1027</Words>
  <Application>Microsoft Office PowerPoint</Application>
  <PresentationFormat>On-screen Show (4:3)</PresentationFormat>
  <Paragraphs>113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Department of Veterinary  Medicine  Bihar Veterinary College, Patna – 800 014 (BASU, Patna)</vt:lpstr>
      <vt:lpstr>SC Injections</vt:lpstr>
      <vt:lpstr>Slide 3</vt:lpstr>
      <vt:lpstr>Intramuscular</vt:lpstr>
      <vt:lpstr>Slide 5</vt:lpstr>
      <vt:lpstr>IV,IP &amp; IC</vt:lpstr>
      <vt:lpstr>Slide 7</vt:lpstr>
      <vt:lpstr>Intrapleural, Intra-articular, Epidural, Subconjunctival</vt:lpstr>
      <vt:lpstr>Slide 9</vt:lpstr>
      <vt:lpstr>Slide 10</vt:lpstr>
      <vt:lpstr>Slide 11</vt:lpstr>
      <vt:lpstr>Topical</vt:lpstr>
      <vt:lpstr>Continue--</vt:lpstr>
      <vt:lpstr>Continue--</vt:lpstr>
      <vt:lpstr>Continue--</vt:lpstr>
      <vt:lpstr>Continue--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Veterinary  Medicine  Bihar Veterinary College, Patna – 800 014 (BASU, Patna)</dc:title>
  <dc:creator>Ranveer kr singh</dc:creator>
  <cp:lastModifiedBy>Ranveer kr singh</cp:lastModifiedBy>
  <cp:revision>11</cp:revision>
  <dcterms:created xsi:type="dcterms:W3CDTF">2006-08-16T00:00:00Z</dcterms:created>
  <dcterms:modified xsi:type="dcterms:W3CDTF">2020-10-29T05:33:33Z</dcterms:modified>
</cp:coreProperties>
</file>