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8" r:id="rId6"/>
    <p:sldId id="269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260649"/>
            <a:ext cx="80648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Diseases of Respiratory System(Class-4)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dirty="0">
                <a:solidFill>
                  <a:srgbClr val="FF0000"/>
                </a:solidFill>
              </a:rPr>
              <a:t>Kennel cough/Canine Infectious Tracheobronchitis (ITB) </a:t>
            </a:r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98334680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929354"/>
          </a:xfrm>
        </p:spPr>
        <p:txBody>
          <a:bodyPr/>
          <a:lstStyle/>
          <a:p>
            <a:pPr>
              <a:buNone/>
            </a:pPr>
            <a:r>
              <a:rPr lang="en-IN" b="1" dirty="0" smtClean="0"/>
              <a:t>Bronchodilators </a:t>
            </a:r>
            <a:r>
              <a:rPr lang="en-IN" b="1" dirty="0"/>
              <a:t>: </a:t>
            </a:r>
            <a:endParaRPr lang="en-IN" b="1" dirty="0" smtClean="0"/>
          </a:p>
          <a:p>
            <a:pPr>
              <a:buNone/>
            </a:pPr>
            <a:r>
              <a:rPr lang="en-IN" dirty="0" err="1" smtClean="0"/>
              <a:t>Theophylline</a:t>
            </a:r>
            <a:r>
              <a:rPr lang="en-IN" dirty="0"/>
              <a:t>: Dog: 10 mg/kg PO q12 h </a:t>
            </a:r>
            <a:r>
              <a:rPr lang="en-IN" dirty="0" smtClean="0"/>
              <a:t> </a:t>
            </a:r>
            <a:endParaRPr lang="en-IN" dirty="0" smtClean="0"/>
          </a:p>
          <a:p>
            <a:pPr>
              <a:buNone/>
            </a:pPr>
            <a:r>
              <a:rPr lang="en-IN" dirty="0" err="1" smtClean="0"/>
              <a:t>Albuterol</a:t>
            </a:r>
            <a:r>
              <a:rPr lang="en-IN" dirty="0"/>
              <a:t>: Dog: 50 mg/kg PO q12 </a:t>
            </a:r>
            <a:r>
              <a:rPr lang="en-IN" dirty="0" smtClean="0"/>
              <a:t>h</a:t>
            </a:r>
          </a:p>
          <a:p>
            <a:pPr>
              <a:buNone/>
            </a:pPr>
            <a:r>
              <a:rPr lang="en-IN" dirty="0" err="1" smtClean="0"/>
              <a:t>Terbutalin</a:t>
            </a:r>
            <a:r>
              <a:rPr lang="en-IN" dirty="0"/>
              <a:t>: Dog: 1.25–5.0 mg/dog PO q12 h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Supportive </a:t>
            </a:r>
            <a:r>
              <a:rPr lang="en-IN" b="1" dirty="0"/>
              <a:t>Care </a:t>
            </a:r>
            <a:r>
              <a:rPr lang="en-IN" b="1" dirty="0" smtClean="0"/>
              <a:t>:</a:t>
            </a:r>
          </a:p>
          <a:p>
            <a:pPr>
              <a:buNone/>
            </a:pPr>
            <a:r>
              <a:rPr lang="en-IN" dirty="0" smtClean="0"/>
              <a:t>Provide </a:t>
            </a:r>
            <a:r>
              <a:rPr lang="en-IN" dirty="0"/>
              <a:t>adequate fluid intake, airway humidification, nutritional support, and rest.</a:t>
            </a:r>
          </a:p>
        </p:txBody>
      </p:sp>
    </p:spTree>
    <p:extLst>
      <p:ext uri="{BB962C8B-B14F-4D97-AF65-F5344CB8AC3E}">
        <p14:creationId xmlns="" xmlns:p14="http://schemas.microsoft.com/office/powerpoint/2010/main" val="1261794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929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vaccination </a:t>
            </a:r>
            <a:r>
              <a:rPr lang="en-IN" dirty="0"/>
              <a:t>and kennel management </a:t>
            </a:r>
            <a:r>
              <a:rPr lang="en-IN" dirty="0" smtClean="0"/>
              <a:t>practices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Vaccination :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routine </a:t>
            </a:r>
            <a:r>
              <a:rPr lang="en-IN" dirty="0"/>
              <a:t>canine vaccination (CAV-2 and CPIV</a:t>
            </a:r>
            <a:r>
              <a:rPr lang="en-IN" dirty="0" smtClean="0"/>
              <a:t>).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Kennel </a:t>
            </a:r>
            <a:r>
              <a:rPr lang="en-IN" dirty="0"/>
              <a:t>Prevention </a:t>
            </a:r>
            <a:r>
              <a:rPr lang="en-IN" dirty="0" smtClean="0"/>
              <a:t>:</a:t>
            </a:r>
          </a:p>
          <a:p>
            <a:r>
              <a:rPr lang="en-IN" dirty="0" smtClean="0"/>
              <a:t>Avoid </a:t>
            </a:r>
            <a:r>
              <a:rPr lang="en-IN" dirty="0"/>
              <a:t>overcrowded, high-density </a:t>
            </a:r>
            <a:r>
              <a:rPr lang="en-IN" dirty="0" smtClean="0"/>
              <a:t>confinement</a:t>
            </a:r>
          </a:p>
          <a:p>
            <a:r>
              <a:rPr lang="en-IN" dirty="0" smtClean="0"/>
              <a:t>Isolate </a:t>
            </a:r>
            <a:r>
              <a:rPr lang="en-IN" dirty="0"/>
              <a:t>infected (coughing) </a:t>
            </a:r>
            <a:r>
              <a:rPr lang="en-IN" dirty="0" smtClean="0"/>
              <a:t>animals.</a:t>
            </a:r>
          </a:p>
          <a:p>
            <a:r>
              <a:rPr lang="en-IN" dirty="0" smtClean="0"/>
              <a:t>C</a:t>
            </a:r>
            <a:r>
              <a:rPr lang="en-IN" dirty="0" smtClean="0"/>
              <a:t>aretaker </a:t>
            </a:r>
            <a:r>
              <a:rPr lang="en-IN" dirty="0"/>
              <a:t>hygiene to prevent fomite spread. </a:t>
            </a:r>
            <a:endParaRPr lang="en-IN" dirty="0" smtClean="0"/>
          </a:p>
          <a:p>
            <a:r>
              <a:rPr lang="en-IN" dirty="0" smtClean="0"/>
              <a:t>P</a:t>
            </a:r>
            <a:r>
              <a:rPr lang="en-IN" dirty="0" smtClean="0"/>
              <a:t>roper </a:t>
            </a:r>
            <a:r>
              <a:rPr lang="en-IN" dirty="0"/>
              <a:t>kennel </a:t>
            </a:r>
            <a:r>
              <a:rPr lang="en-IN" dirty="0" smtClean="0"/>
              <a:t>ventilation.</a:t>
            </a:r>
          </a:p>
          <a:p>
            <a:r>
              <a:rPr lang="en-IN" dirty="0" smtClean="0"/>
              <a:t>Use </a:t>
            </a:r>
            <a:r>
              <a:rPr lang="en-IN" dirty="0"/>
              <a:t>disinfectants such as sodium hypochlorite, </a:t>
            </a:r>
            <a:r>
              <a:rPr lang="en-IN" dirty="0" err="1"/>
              <a:t>chlorhexidine</a:t>
            </a:r>
            <a:r>
              <a:rPr lang="en-IN" dirty="0"/>
              <a:t>, and </a:t>
            </a:r>
            <a:r>
              <a:rPr lang="en-IN" dirty="0" err="1"/>
              <a:t>benzalkonium</a:t>
            </a:r>
            <a:r>
              <a:rPr lang="en-IN" dirty="0"/>
              <a:t> Cl.</a:t>
            </a:r>
          </a:p>
        </p:txBody>
      </p:sp>
    </p:spTree>
    <p:extLst>
      <p:ext uri="{BB962C8B-B14F-4D97-AF65-F5344CB8AC3E}">
        <p14:creationId xmlns="" xmlns:p14="http://schemas.microsoft.com/office/powerpoint/2010/main" val="69176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="" xmlns:p14="http://schemas.microsoft.com/office/powerpoint/2010/main" val="577588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92935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Def: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It is a collection of highly contagious infectious diseases of the canine respiratory tract that cause acute </a:t>
            </a:r>
            <a:r>
              <a:rPr lang="en-US" dirty="0" smtClean="0"/>
              <a:t>tracheobronchitis </a:t>
            </a:r>
            <a:r>
              <a:rPr lang="en-US" dirty="0"/>
              <a:t>and sudden onset of a paroxysmal cough lasting several days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IN" b="1" dirty="0" smtClean="0"/>
              <a:t>Etiology:</a:t>
            </a:r>
          </a:p>
          <a:p>
            <a:pPr>
              <a:buNone/>
            </a:pPr>
            <a:r>
              <a:rPr lang="en-IN" dirty="0" smtClean="0"/>
              <a:t>Two most important causes of canine ITB are </a:t>
            </a:r>
          </a:p>
          <a:p>
            <a:r>
              <a:rPr lang="en-IN" dirty="0" smtClean="0"/>
              <a:t>Canine </a:t>
            </a:r>
            <a:r>
              <a:rPr lang="en-IN" dirty="0" err="1" smtClean="0"/>
              <a:t>parainfluenza</a:t>
            </a:r>
            <a:r>
              <a:rPr lang="en-IN" dirty="0" smtClean="0"/>
              <a:t> virus (CPIV) and </a:t>
            </a:r>
            <a:r>
              <a:rPr lang="en-IN" dirty="0" err="1" smtClean="0"/>
              <a:t>Bordetella</a:t>
            </a:r>
            <a:r>
              <a:rPr lang="en-IN" dirty="0" smtClean="0"/>
              <a:t> </a:t>
            </a:r>
            <a:r>
              <a:rPr lang="en-IN" dirty="0" err="1" smtClean="0"/>
              <a:t>bronchiseptica</a:t>
            </a:r>
            <a:r>
              <a:rPr lang="en-IN" dirty="0" smtClean="0"/>
              <a:t> </a:t>
            </a:r>
          </a:p>
          <a:p>
            <a:pPr>
              <a:buNone/>
            </a:pPr>
            <a:r>
              <a:rPr lang="en-IN" dirty="0" smtClean="0"/>
              <a:t>Other infectious agents occasionally isolated from coughing dogs include </a:t>
            </a:r>
          </a:p>
          <a:p>
            <a:r>
              <a:rPr lang="en-IN" dirty="0" smtClean="0"/>
              <a:t>Canine adenoviruses (especially CAV-2), canine </a:t>
            </a:r>
            <a:r>
              <a:rPr lang="en-IN" dirty="0" err="1" smtClean="0"/>
              <a:t>herpesvirus</a:t>
            </a:r>
            <a:r>
              <a:rPr lang="en-IN" dirty="0" smtClean="0"/>
              <a:t>, </a:t>
            </a:r>
            <a:r>
              <a:rPr lang="en-IN" dirty="0" err="1" smtClean="0"/>
              <a:t>reoviruses</a:t>
            </a:r>
            <a:r>
              <a:rPr lang="en-IN" dirty="0" smtClean="0"/>
              <a:t> (types 1, 2, and 3), and </a:t>
            </a:r>
            <a:r>
              <a:rPr lang="en-IN" dirty="0" err="1" smtClean="0"/>
              <a:t>mycoplasmas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23879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Transmission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8543956" cy="585791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Fomites</a:t>
            </a:r>
            <a:r>
              <a:rPr lang="en-US" dirty="0" smtClean="0"/>
              <a:t> </a:t>
            </a:r>
            <a:r>
              <a:rPr lang="en-US" dirty="0"/>
              <a:t>(e.g., personnel, </a:t>
            </a:r>
            <a:r>
              <a:rPr lang="en-US" dirty="0" smtClean="0"/>
              <a:t>cages</a:t>
            </a:r>
            <a:r>
              <a:rPr lang="en-US" dirty="0" smtClean="0"/>
              <a:t>, food </a:t>
            </a:r>
            <a:r>
              <a:rPr lang="en-US" dirty="0"/>
              <a:t>and water </a:t>
            </a:r>
            <a:r>
              <a:rPr lang="en-US" dirty="0" smtClean="0"/>
              <a:t>bowls)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Dogs </a:t>
            </a:r>
            <a:r>
              <a:rPr lang="en-US" dirty="0"/>
              <a:t>infected with CPIV or CAV-2 shed the virus for only 1 week following </a:t>
            </a:r>
            <a:r>
              <a:rPr lang="en-US" dirty="0" smtClean="0"/>
              <a:t>recovery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However</a:t>
            </a:r>
            <a:r>
              <a:rPr lang="en-US" dirty="0"/>
              <a:t>, dogs infected with B. </a:t>
            </a:r>
            <a:r>
              <a:rPr lang="en-US" dirty="0" err="1"/>
              <a:t>bronchiseptica</a:t>
            </a:r>
            <a:r>
              <a:rPr lang="en-US" dirty="0"/>
              <a:t> or mycoplasmas can become chronic carriers with persistent shedding.</a:t>
            </a:r>
          </a:p>
          <a:p>
            <a:pPr>
              <a:buNone/>
            </a:pPr>
            <a:r>
              <a:rPr lang="en-US" b="1" dirty="0" smtClean="0"/>
              <a:t>Pathogenesis: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/>
              <a:t>• Incubation period is 5 to 7 days.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The primary target of these agents is the upper airway epithelium, which result in epithelial injury, acute </a:t>
            </a:r>
            <a:r>
              <a:rPr lang="en-US" dirty="0" smtClean="0"/>
              <a:t>inflammation and </a:t>
            </a:r>
            <a:r>
              <a:rPr lang="en-US" dirty="0"/>
              <a:t>dysfunction of the airway cilia.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9108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CLINICAL SIGNS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85794"/>
            <a:ext cx="8543956" cy="59293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Dry, harsh, hacking cough is due </a:t>
            </a:r>
            <a:r>
              <a:rPr lang="en-US" dirty="0" smtClean="0"/>
              <a:t>to tracheobronchitis</a:t>
            </a:r>
          </a:p>
          <a:p>
            <a:r>
              <a:rPr lang="en-US" dirty="0" smtClean="0"/>
              <a:t>Increased </a:t>
            </a:r>
            <a:r>
              <a:rPr lang="en-US" dirty="0"/>
              <a:t>production of mucus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Cough may be high-pitched because of laryngitis and swollen vocal folds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Cough may be more frequent during exercise, excitement, or changes in temperature and humidity of inspired air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Cough may be elicited by tracheal palpation or pressure from the collar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CLINICAL </a:t>
            </a:r>
            <a:r>
              <a:rPr lang="en-US" b="1" dirty="0" smtClean="0"/>
              <a:t>SIGNS: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Mild, serous, or </a:t>
            </a:r>
            <a:r>
              <a:rPr lang="en-US" dirty="0" err="1"/>
              <a:t>mucopurulent</a:t>
            </a:r>
            <a:r>
              <a:rPr lang="en-US" dirty="0"/>
              <a:t> </a:t>
            </a:r>
            <a:r>
              <a:rPr lang="en-US" dirty="0" err="1"/>
              <a:t>naso</a:t>
            </a:r>
            <a:r>
              <a:rPr lang="en-US" dirty="0"/>
              <a:t>-ocular discharge can be seen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Typically, affected dogs continue to eat, remain active and alert, and are </a:t>
            </a:r>
            <a:r>
              <a:rPr lang="en-US" dirty="0" smtClean="0"/>
              <a:t>non febrile.</a:t>
            </a:r>
          </a:p>
          <a:p>
            <a:r>
              <a:rPr lang="en-US" dirty="0" smtClean="0"/>
              <a:t>In </a:t>
            </a:r>
            <a:r>
              <a:rPr lang="en-US" dirty="0"/>
              <a:t>severe cases, anorexia, depression, and fever may be present.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93135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nnel Cough or Tracheobronchitis in Dogs | VCA Animal Hospit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686800" cy="655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4559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ennel Cough - Symptoms and Treatment | petM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096000" cy="4419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6458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DIAGNOSIS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Based on exposure history and clinical signs, especially the sudden onset of a severe cough in a previously healthy </a:t>
            </a:r>
            <a:r>
              <a:rPr lang="en-US" dirty="0" smtClean="0"/>
              <a:t>dog.</a:t>
            </a:r>
          </a:p>
          <a:p>
            <a:pPr>
              <a:buNone/>
            </a:pPr>
            <a:r>
              <a:rPr lang="en-US" b="1" dirty="0" err="1" smtClean="0"/>
              <a:t>Haemogram</a:t>
            </a:r>
            <a:r>
              <a:rPr lang="en-US" b="1" dirty="0"/>
              <a:t>: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Mild ITB: CBC is usually normal or shows a stress response (mature </a:t>
            </a:r>
            <a:r>
              <a:rPr lang="en-US" dirty="0" err="1"/>
              <a:t>neutrophilia</a:t>
            </a:r>
            <a:r>
              <a:rPr lang="en-US" dirty="0"/>
              <a:t>, </a:t>
            </a:r>
            <a:r>
              <a:rPr lang="en-US" dirty="0" err="1"/>
              <a:t>lymphopenia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Severe ITB: Neutrophilic leukocytosis with a left shift is seen with complicating pneumonia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/>
              <a:t>Thoracic Radiography: 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Mild ITB: Usually normal; a mild increase in interstitial lung density is seen occasionally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/>
              <a:t>Severe ITB: Interstitial and alveolar pattern with lobar consolidation is seen with complicating bronchopneumonia.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43731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DIAGNOSIS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714356"/>
            <a:ext cx="8543956" cy="60007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/>
              <a:t>Airway Cytology </a:t>
            </a:r>
            <a:r>
              <a:rPr lang="en-IN" b="1" dirty="0" smtClean="0"/>
              <a:t>: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/>
              <a:t>Evaluation of airway cytology is only indicated in severe, febrile, or complicated </a:t>
            </a:r>
            <a:r>
              <a:rPr lang="en-IN" dirty="0" smtClean="0"/>
              <a:t>ITB.</a:t>
            </a:r>
          </a:p>
          <a:p>
            <a:r>
              <a:rPr lang="en-IN" dirty="0" smtClean="0"/>
              <a:t>Obtain </a:t>
            </a:r>
            <a:r>
              <a:rPr lang="en-IN" dirty="0"/>
              <a:t>specimens by </a:t>
            </a:r>
            <a:r>
              <a:rPr lang="en-IN" dirty="0" err="1"/>
              <a:t>transtracheal</a:t>
            </a:r>
            <a:r>
              <a:rPr lang="en-IN" dirty="0"/>
              <a:t> aspiration, endotracheal tube lavage, or </a:t>
            </a:r>
            <a:r>
              <a:rPr lang="en-IN" dirty="0" err="1"/>
              <a:t>bronchoscopic</a:t>
            </a:r>
            <a:r>
              <a:rPr lang="en-IN" dirty="0"/>
              <a:t> lavage or swab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/>
              <a:t>Findings include increased mucus, </a:t>
            </a:r>
            <a:r>
              <a:rPr lang="en-IN" dirty="0" err="1"/>
              <a:t>mucopurulent</a:t>
            </a:r>
            <a:r>
              <a:rPr lang="en-IN" dirty="0"/>
              <a:t> </a:t>
            </a:r>
            <a:r>
              <a:rPr lang="en-IN" dirty="0" err="1" smtClean="0"/>
              <a:t>exudate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Cultures :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/>
              <a:t>Nasal swabs or tracheobronchial specimens can be cultured for </a:t>
            </a:r>
            <a:r>
              <a:rPr lang="en-IN" dirty="0" err="1"/>
              <a:t>Bordetella</a:t>
            </a:r>
            <a:r>
              <a:rPr lang="en-IN" dirty="0"/>
              <a:t> and </a:t>
            </a:r>
            <a:r>
              <a:rPr lang="en-IN" dirty="0" err="1" smtClean="0"/>
              <a:t>mycoplasma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b="1" dirty="0" smtClean="0"/>
              <a:t>Virology </a:t>
            </a:r>
            <a:r>
              <a:rPr lang="en-IN" b="1" dirty="0"/>
              <a:t>and Serology </a:t>
            </a:r>
            <a:r>
              <a:rPr lang="en-IN" b="1" dirty="0" smtClean="0"/>
              <a:t>:</a:t>
            </a:r>
          </a:p>
          <a:p>
            <a:pPr>
              <a:buNone/>
            </a:pPr>
            <a:r>
              <a:rPr lang="en-IN" dirty="0" smtClean="0"/>
              <a:t>• </a:t>
            </a:r>
            <a:r>
              <a:rPr lang="en-IN" dirty="0"/>
              <a:t>Virus isolation can identify CPIV and CAV-2 from nasopharyngeal or tracheal swabs.</a:t>
            </a:r>
          </a:p>
        </p:txBody>
      </p:sp>
    </p:spTree>
    <p:extLst>
      <p:ext uri="{BB962C8B-B14F-4D97-AF65-F5344CB8AC3E}">
        <p14:creationId xmlns="" xmlns:p14="http://schemas.microsoft.com/office/powerpoint/2010/main" val="2489173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543956" cy="61436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Antibiotics :</a:t>
            </a:r>
          </a:p>
          <a:p>
            <a:pPr>
              <a:buNone/>
            </a:pPr>
            <a:r>
              <a:rPr lang="en-IN" dirty="0" err="1" smtClean="0"/>
              <a:t>Doxycycline</a:t>
            </a:r>
            <a:r>
              <a:rPr lang="en-IN" dirty="0" smtClean="0"/>
              <a:t> (10 </a:t>
            </a:r>
            <a:r>
              <a:rPr lang="en-IN" dirty="0"/>
              <a:t>mg/kg PO </a:t>
            </a:r>
            <a:r>
              <a:rPr lang="en-IN" dirty="0" smtClean="0"/>
              <a:t>) </a:t>
            </a:r>
            <a:r>
              <a:rPr lang="en-IN" dirty="0"/>
              <a:t>for 2 to 4 weeks; effective for both </a:t>
            </a:r>
            <a:r>
              <a:rPr lang="en-IN" dirty="0" err="1"/>
              <a:t>Bordetella</a:t>
            </a:r>
            <a:r>
              <a:rPr lang="en-IN" dirty="0"/>
              <a:t> and </a:t>
            </a:r>
            <a:r>
              <a:rPr lang="en-IN" dirty="0" err="1" smtClean="0"/>
              <a:t>mycoplasma</a:t>
            </a:r>
            <a:endParaRPr lang="en-IN" dirty="0"/>
          </a:p>
          <a:p>
            <a:pPr>
              <a:buNone/>
            </a:pPr>
            <a:r>
              <a:rPr lang="en-IN" dirty="0" smtClean="0"/>
              <a:t>Amoxicillin/K </a:t>
            </a:r>
            <a:r>
              <a:rPr lang="en-IN" dirty="0" err="1" smtClean="0"/>
              <a:t>clavulanate</a:t>
            </a:r>
            <a:r>
              <a:rPr lang="en-IN" dirty="0" smtClean="0"/>
              <a:t> </a:t>
            </a:r>
            <a:r>
              <a:rPr lang="en-IN" dirty="0"/>
              <a:t>(12.5–25 mg/kg POq12h) for 2 to 4 </a:t>
            </a:r>
            <a:r>
              <a:rPr lang="en-IN" dirty="0" smtClean="0"/>
              <a:t>weeks</a:t>
            </a:r>
          </a:p>
          <a:p>
            <a:pPr>
              <a:buNone/>
            </a:pPr>
            <a:r>
              <a:rPr lang="en-IN" dirty="0" err="1" smtClean="0"/>
              <a:t>Azithromycin</a:t>
            </a:r>
            <a:r>
              <a:rPr lang="en-IN" dirty="0" smtClean="0"/>
              <a:t> </a:t>
            </a:r>
            <a:r>
              <a:rPr lang="en-IN" dirty="0"/>
              <a:t>(5 mg/kg PO, once daily) for 5 to 7 </a:t>
            </a:r>
            <a:r>
              <a:rPr lang="en-IN" dirty="0" smtClean="0"/>
              <a:t>days.</a:t>
            </a:r>
          </a:p>
          <a:p>
            <a:pPr>
              <a:buNone/>
            </a:pPr>
            <a:r>
              <a:rPr lang="en-IN" dirty="0" smtClean="0"/>
              <a:t>Others</a:t>
            </a:r>
            <a:r>
              <a:rPr lang="en-IN" dirty="0"/>
              <a:t>: </a:t>
            </a:r>
            <a:r>
              <a:rPr lang="en-IN" dirty="0" err="1"/>
              <a:t>enrofloxacin</a:t>
            </a:r>
            <a:r>
              <a:rPr lang="en-IN" dirty="0"/>
              <a:t>, </a:t>
            </a:r>
            <a:r>
              <a:rPr lang="en-IN" dirty="0" err="1" smtClean="0"/>
              <a:t>trimethoprim</a:t>
            </a:r>
            <a:r>
              <a:rPr lang="en-IN" dirty="0" smtClean="0"/>
              <a:t>/</a:t>
            </a:r>
            <a:r>
              <a:rPr lang="en-IN" dirty="0" err="1" smtClean="0"/>
              <a:t>sulfamethoxazole</a:t>
            </a:r>
            <a:endParaRPr lang="en-IN" dirty="0" smtClean="0"/>
          </a:p>
          <a:p>
            <a:pPr>
              <a:buNone/>
            </a:pPr>
            <a:r>
              <a:rPr lang="en-IN" b="1" dirty="0" err="1" smtClean="0"/>
              <a:t>Antitussives</a:t>
            </a:r>
            <a:r>
              <a:rPr lang="en-IN" b="1" dirty="0" smtClean="0"/>
              <a:t> :</a:t>
            </a:r>
          </a:p>
          <a:p>
            <a:pPr>
              <a:buNone/>
            </a:pPr>
            <a:r>
              <a:rPr lang="en-IN" dirty="0" err="1" smtClean="0"/>
              <a:t>Hydrocodone</a:t>
            </a:r>
            <a:r>
              <a:rPr lang="en-IN" dirty="0" smtClean="0"/>
              <a:t> </a:t>
            </a:r>
            <a:r>
              <a:rPr lang="en-IN" dirty="0"/>
              <a:t>(0.22 mg/kg PO </a:t>
            </a:r>
            <a:r>
              <a:rPr lang="en-IN" dirty="0" smtClean="0"/>
              <a:t>q6–12h)</a:t>
            </a:r>
          </a:p>
          <a:p>
            <a:pPr>
              <a:buNone/>
            </a:pPr>
            <a:r>
              <a:rPr lang="en-IN" dirty="0" err="1" smtClean="0"/>
              <a:t>Butorphanol</a:t>
            </a:r>
            <a:r>
              <a:rPr lang="en-IN" dirty="0" smtClean="0"/>
              <a:t> </a:t>
            </a:r>
            <a:r>
              <a:rPr lang="en-IN" dirty="0"/>
              <a:t>(0.55–1.1 mg/kg PO q6–12h). </a:t>
            </a:r>
            <a:endParaRPr lang="en-IN" dirty="0" smtClean="0"/>
          </a:p>
          <a:p>
            <a:pPr>
              <a:buNone/>
            </a:pPr>
            <a:r>
              <a:rPr lang="en-IN" b="1" dirty="0" smtClean="0"/>
              <a:t>Corticosteroids :</a:t>
            </a:r>
          </a:p>
          <a:p>
            <a:pPr>
              <a:buNone/>
            </a:pPr>
            <a:r>
              <a:rPr lang="en-IN" dirty="0" err="1" smtClean="0"/>
              <a:t>Prednisolone</a:t>
            </a:r>
            <a:r>
              <a:rPr lang="en-IN" dirty="0" smtClean="0"/>
              <a:t> </a:t>
            </a:r>
            <a:r>
              <a:rPr lang="en-IN" dirty="0"/>
              <a:t>0.25–0.5 mg/kg PO q12h</a:t>
            </a:r>
          </a:p>
        </p:txBody>
      </p:sp>
    </p:spTree>
    <p:extLst>
      <p:ext uri="{BB962C8B-B14F-4D97-AF65-F5344CB8AC3E}">
        <p14:creationId xmlns="" xmlns:p14="http://schemas.microsoft.com/office/powerpoint/2010/main" val="3698783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665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Department of Veterinary  Medicine  Bihar Veterinary College, Patna – 800 014 (BASU, Patna)</vt:lpstr>
      <vt:lpstr>INTRODUCTION</vt:lpstr>
      <vt:lpstr>Transmission</vt:lpstr>
      <vt:lpstr>CLINICAL SIGNS</vt:lpstr>
      <vt:lpstr>Slide 5</vt:lpstr>
      <vt:lpstr>Slide 6</vt:lpstr>
      <vt:lpstr>DIAGNOSIS</vt:lpstr>
      <vt:lpstr>DIAGNOSIS</vt:lpstr>
      <vt:lpstr>TREATMENT</vt:lpstr>
      <vt:lpstr>TREATMENT</vt:lpstr>
      <vt:lpstr>PREVENTION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hp</dc:creator>
  <cp:lastModifiedBy>Ranveer kr singh</cp:lastModifiedBy>
  <cp:revision>19</cp:revision>
  <dcterms:created xsi:type="dcterms:W3CDTF">2006-08-16T00:00:00Z</dcterms:created>
  <dcterms:modified xsi:type="dcterms:W3CDTF">2020-11-06T05:34:31Z</dcterms:modified>
</cp:coreProperties>
</file>