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5" r:id="rId3"/>
    <p:sldId id="258" r:id="rId4"/>
    <p:sldId id="259" r:id="rId5"/>
    <p:sldId id="261" r:id="rId6"/>
    <p:sldId id="266" r:id="rId7"/>
    <p:sldId id="262" r:id="rId8"/>
    <p:sldId id="25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33D037-6C6A-4255-8FBA-1E2674744F66}" type="datetimeFigureOut">
              <a:rPr lang="en-IN" smtClean="0"/>
              <a:pPr/>
              <a:t>28-10-2020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DBD67C-F4E2-48EC-A8B9-D81EC5B918CB}" type="slidenum">
              <a:rPr lang="en-IN" smtClean="0"/>
              <a:pPr/>
              <a:t>‹#›</a:t>
            </a:fld>
            <a:endParaRPr lang="en-IN"/>
          </a:p>
        </p:txBody>
      </p:sp>
    </p:spTree>
    <p:extLst>
      <p:ext uri="{BB962C8B-B14F-4D97-AF65-F5344CB8AC3E}">
        <p14:creationId xmlns:p14="http://schemas.microsoft.com/office/powerpoint/2010/main" xmlns="" val="233840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5900" y="5589240"/>
            <a:ext cx="8686800" cy="1080120"/>
          </a:xfrm>
        </p:spPr>
        <p:txBody>
          <a:bodyPr>
            <a:normAutofit fontScale="90000"/>
          </a:bodyPr>
          <a:lstStyle/>
          <a:p>
            <a:pPr eaLnBrk="1" hangingPunct="1"/>
            <a:r>
              <a:rPr lang="en-US" sz="2800" b="1" dirty="0" smtClean="0">
                <a:solidFill>
                  <a:srgbClr val="0000FF"/>
                </a:solidFill>
                <a:latin typeface="Times New Roman" pitchFamily="18" charset="0"/>
                <a:cs typeface="Times New Roman" pitchFamily="18" charset="0"/>
              </a:rPr>
              <a:t>Department of Veterinary  Medicine </a:t>
            </a:r>
            <a:br>
              <a:rPr lang="en-US" sz="2800" b="1" dirty="0" smtClean="0">
                <a:solidFill>
                  <a:srgbClr val="0000FF"/>
                </a:solidFill>
                <a:latin typeface="Times New Roman" pitchFamily="18" charset="0"/>
                <a:cs typeface="Times New Roman" pitchFamily="18" charset="0"/>
              </a:rPr>
            </a:br>
            <a:r>
              <a:rPr lang="en-US" sz="2800" b="1" dirty="0" smtClean="0">
                <a:solidFill>
                  <a:srgbClr val="0000FF"/>
                </a:solidFill>
                <a:latin typeface="Times New Roman" pitchFamily="18" charset="0"/>
                <a:cs typeface="Times New Roman" pitchFamily="18" charset="0"/>
              </a:rPr>
              <a:t>Bihar Veterinary College, Patna – 800 014</a:t>
            </a:r>
            <a:br>
              <a:rPr lang="en-US" sz="2800" b="1" dirty="0" smtClean="0">
                <a:solidFill>
                  <a:srgbClr val="0000FF"/>
                </a:solidFill>
                <a:latin typeface="Times New Roman" pitchFamily="18" charset="0"/>
                <a:cs typeface="Times New Roman" pitchFamily="18" charset="0"/>
              </a:rPr>
            </a:br>
            <a:r>
              <a:rPr lang="en-US" sz="2800" b="1" dirty="0" smtClean="0">
                <a:solidFill>
                  <a:srgbClr val="0000FF"/>
                </a:solidFill>
                <a:latin typeface="Times New Roman" pitchFamily="18" charset="0"/>
                <a:cs typeface="Times New Roman" pitchFamily="18" charset="0"/>
              </a:rPr>
              <a:t>(BASU, Patna)</a:t>
            </a:r>
          </a:p>
        </p:txBody>
      </p:sp>
      <p:sp>
        <p:nvSpPr>
          <p:cNvPr id="2052" name="TextBox 5"/>
          <p:cNvSpPr txBox="1">
            <a:spLocks noChangeArrowheads="1"/>
          </p:cNvSpPr>
          <p:nvPr/>
        </p:nvSpPr>
        <p:spPr bwMode="auto">
          <a:xfrm>
            <a:off x="685800" y="4365104"/>
            <a:ext cx="7772400" cy="1200329"/>
          </a:xfrm>
          <a:prstGeom prst="rect">
            <a:avLst/>
          </a:prstGeom>
          <a:noFill/>
          <a:ln w="9525">
            <a:noFill/>
            <a:miter lim="800000"/>
            <a:headEnd/>
            <a:tailEnd/>
          </a:ln>
        </p:spPr>
        <p:txBody>
          <a:bodyPr wrap="square">
            <a:spAutoFit/>
          </a:bodyPr>
          <a:lstStyle/>
          <a:p>
            <a:pPr algn="ctr"/>
            <a:r>
              <a:rPr lang="en-US" sz="2400" b="1" dirty="0" smtClean="0">
                <a:solidFill>
                  <a:srgbClr val="006600"/>
                </a:solidFill>
                <a:latin typeface="Times New Roman" pitchFamily="18" charset="0"/>
                <a:cs typeface="Times New Roman" pitchFamily="18" charset="0"/>
              </a:rPr>
              <a:t>Dr</a:t>
            </a:r>
            <a:r>
              <a:rPr lang="en-US" sz="2400" b="1" dirty="0">
                <a:solidFill>
                  <a:srgbClr val="006600"/>
                </a:solidFill>
                <a:latin typeface="Times New Roman" pitchFamily="18" charset="0"/>
                <a:cs typeface="Times New Roman" pitchFamily="18" charset="0"/>
              </a:rPr>
              <a:t>. </a:t>
            </a:r>
            <a:r>
              <a:rPr lang="en-US" sz="2400" b="1" dirty="0" err="1">
                <a:solidFill>
                  <a:srgbClr val="006600"/>
                </a:solidFill>
                <a:latin typeface="Times New Roman" pitchFamily="18" charset="0"/>
                <a:cs typeface="Times New Roman" pitchFamily="18" charset="0"/>
              </a:rPr>
              <a:t>Ranveer</a:t>
            </a:r>
            <a:r>
              <a:rPr lang="en-US" sz="2400" b="1" dirty="0">
                <a:solidFill>
                  <a:srgbClr val="006600"/>
                </a:solidFill>
                <a:latin typeface="Times New Roman" pitchFamily="18" charset="0"/>
                <a:cs typeface="Times New Roman" pitchFamily="18" charset="0"/>
              </a:rPr>
              <a:t>  Kumar Sinha</a:t>
            </a:r>
            <a:br>
              <a:rPr lang="en-US" sz="2400" b="1" dirty="0">
                <a:solidFill>
                  <a:srgbClr val="006600"/>
                </a:solidFill>
                <a:latin typeface="Times New Roman" pitchFamily="18" charset="0"/>
                <a:cs typeface="Times New Roman" pitchFamily="18" charset="0"/>
              </a:rPr>
            </a:br>
            <a:r>
              <a:rPr lang="en-US" sz="2400" b="1" dirty="0">
                <a:solidFill>
                  <a:srgbClr val="006600"/>
                </a:solidFill>
                <a:latin typeface="Times New Roman" pitchFamily="18" charset="0"/>
                <a:cs typeface="Times New Roman" pitchFamily="18" charset="0"/>
              </a:rPr>
              <a:t>Assistant Professor cum Junior </a:t>
            </a:r>
            <a:r>
              <a:rPr lang="en-US" sz="2400" b="1" dirty="0" smtClean="0">
                <a:solidFill>
                  <a:srgbClr val="006600"/>
                </a:solidFill>
                <a:latin typeface="Times New Roman" pitchFamily="18" charset="0"/>
                <a:cs typeface="Times New Roman" pitchFamily="18" charset="0"/>
              </a:rPr>
              <a:t>Scientist</a:t>
            </a:r>
          </a:p>
          <a:p>
            <a:pPr algn="ctr"/>
            <a:r>
              <a:rPr lang="en-US" sz="2400" b="1" dirty="0" smtClean="0">
                <a:solidFill>
                  <a:srgbClr val="006600"/>
                </a:solidFill>
                <a:latin typeface="Times New Roman" pitchFamily="18" charset="0"/>
                <a:cs typeface="Times New Roman" pitchFamily="18" charset="0"/>
              </a:rPr>
              <a:t>E-mail: ranveervet@rediffmail.com</a:t>
            </a:r>
            <a:endParaRPr lang="en-US" sz="2400" b="1" dirty="0">
              <a:solidFill>
                <a:srgbClr val="006600"/>
              </a:solidFill>
              <a:latin typeface="Times New Roman" pitchFamily="18" charset="0"/>
              <a:cs typeface="Times New Roman" pitchFamily="18" charset="0"/>
            </a:endParaRPr>
          </a:p>
        </p:txBody>
      </p:sp>
      <p:sp>
        <p:nvSpPr>
          <p:cNvPr id="5" name="Rectangle 4"/>
          <p:cNvSpPr/>
          <p:nvPr/>
        </p:nvSpPr>
        <p:spPr>
          <a:xfrm>
            <a:off x="323528" y="404665"/>
            <a:ext cx="8640960" cy="1600438"/>
          </a:xfrm>
          <a:prstGeom prst="rect">
            <a:avLst/>
          </a:prstGeom>
        </p:spPr>
        <p:txBody>
          <a:bodyPr wrap="square">
            <a:spAutoFit/>
          </a:bodyPr>
          <a:lstStyle/>
          <a:p>
            <a:endParaRPr lang="en-IN" dirty="0"/>
          </a:p>
          <a:p>
            <a:pPr algn="ctr"/>
            <a:r>
              <a:rPr lang="en-IN" sz="4000" dirty="0"/>
              <a:t> </a:t>
            </a:r>
            <a:r>
              <a:rPr lang="en-IN" sz="4000" b="1" dirty="0">
                <a:solidFill>
                  <a:srgbClr val="FF0000"/>
                </a:solidFill>
              </a:rPr>
              <a:t>ANIMAL </a:t>
            </a:r>
            <a:r>
              <a:rPr lang="en-IN" sz="4000" b="1" dirty="0" smtClean="0">
                <a:solidFill>
                  <a:srgbClr val="FF0000"/>
                </a:solidFill>
              </a:rPr>
              <a:t>WELFARE(CLASS-5</a:t>
            </a:r>
            <a:r>
              <a:rPr lang="en-IN" sz="4000" b="1" dirty="0" smtClean="0">
                <a:solidFill>
                  <a:srgbClr val="FF0000"/>
                </a:solidFill>
              </a:rPr>
              <a:t>)</a:t>
            </a:r>
          </a:p>
          <a:p>
            <a:pPr algn="ctr"/>
            <a:r>
              <a:rPr lang="en-IN" sz="4000" b="1" dirty="0" smtClean="0">
                <a:solidFill>
                  <a:srgbClr val="FF0000"/>
                </a:solidFill>
              </a:rPr>
              <a:t>(AWBI)</a:t>
            </a:r>
            <a:r>
              <a:rPr lang="en-IN" sz="4000" b="1" dirty="0" smtClean="0">
                <a:solidFill>
                  <a:srgbClr val="FF0000"/>
                </a:solidFill>
              </a:rPr>
              <a:t> </a:t>
            </a:r>
            <a:r>
              <a:rPr lang="en-IN" sz="4000" b="1" dirty="0"/>
              <a:t>	</a:t>
            </a:r>
          </a:p>
        </p:txBody>
      </p:sp>
    </p:spTree>
    <p:extLst>
      <p:ext uri="{BB962C8B-B14F-4D97-AF65-F5344CB8AC3E}">
        <p14:creationId xmlns:p14="http://schemas.microsoft.com/office/powerpoint/2010/main" xmlns="" val="2590078307"/>
      </p:ext>
    </p:extLst>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0000"/>
                </a:solidFill>
              </a:rPr>
              <a:t>MINISTRY OF ENVIRONMENT AND FORESTS - ANIMAL WELFARE DIVISION</a:t>
            </a:r>
            <a:endParaRPr lang="en-IN" sz="2800" dirty="0">
              <a:solidFill>
                <a:srgbClr val="FF0000"/>
              </a:solidFill>
            </a:endParaRPr>
          </a:p>
        </p:txBody>
      </p:sp>
      <p:sp>
        <p:nvSpPr>
          <p:cNvPr id="3" name="Content Placeholder 2"/>
          <p:cNvSpPr>
            <a:spLocks noGrp="1"/>
          </p:cNvSpPr>
          <p:nvPr>
            <p:ph idx="1"/>
          </p:nvPr>
        </p:nvSpPr>
        <p:spPr>
          <a:xfrm>
            <a:off x="152399" y="1295400"/>
            <a:ext cx="8825345" cy="5410200"/>
          </a:xfrm>
        </p:spPr>
        <p:txBody>
          <a:bodyPr>
            <a:normAutofit fontScale="77500" lnSpcReduction="20000"/>
          </a:bodyPr>
          <a:lstStyle/>
          <a:p>
            <a:r>
              <a:rPr lang="en-US" dirty="0" smtClean="0"/>
              <a:t>It</a:t>
            </a:r>
            <a:r>
              <a:rPr lang="en-US" dirty="0"/>
              <a:t> is entrusted with the implementation of the provisions of the Prevention of Cruelty to Animals Act, 1960 (59 of 1960). </a:t>
            </a:r>
            <a:r>
              <a:rPr lang="en-US" dirty="0" smtClean="0"/>
              <a:t>Two </a:t>
            </a:r>
            <a:r>
              <a:rPr lang="en-US" dirty="0"/>
              <a:t>statutory organizations viz. Animal Welfare Board of India (AWBI) and committee for the Purpose of Supervision and Control of Experiments on Animals (CPCSEA) have also been set up under this Act. </a:t>
            </a:r>
            <a:endParaRPr lang="en-US" dirty="0" smtClean="0"/>
          </a:p>
          <a:p>
            <a:r>
              <a:rPr lang="en-US" dirty="0" smtClean="0"/>
              <a:t>Under </a:t>
            </a:r>
            <a:r>
              <a:rPr lang="en-US" dirty="0"/>
              <a:t>the scheme for shelter houses for looking after the animals, grant is provided to establish and maintain shelter houses for distressed animals in the country. Primarily, Non-Governmental </a:t>
            </a:r>
            <a:r>
              <a:rPr lang="en-US" dirty="0" err="1"/>
              <a:t>Organisations</a:t>
            </a:r>
            <a:r>
              <a:rPr lang="en-US" dirty="0"/>
              <a:t> (NGOs) and Society for Prevention of Cruelty to Animals (SPCAs) are given grants </a:t>
            </a:r>
            <a:r>
              <a:rPr lang="en-US" dirty="0" smtClean="0"/>
              <a:t>for </a:t>
            </a:r>
            <a:r>
              <a:rPr lang="en-US" dirty="0"/>
              <a:t>construction of boundary walls, shelters, water tank, drains, in-house dispensary, medical equipment, contingencies etc. </a:t>
            </a:r>
            <a:endParaRPr lang="en-US" dirty="0" smtClean="0"/>
          </a:p>
          <a:p>
            <a:r>
              <a:rPr lang="en-US" dirty="0" smtClean="0"/>
              <a:t>Scheme </a:t>
            </a:r>
            <a:r>
              <a:rPr lang="en-US" dirty="0"/>
              <a:t>for Birth Control and </a:t>
            </a:r>
            <a:r>
              <a:rPr lang="en-US" dirty="0" err="1"/>
              <a:t>lmmunization</a:t>
            </a:r>
            <a:r>
              <a:rPr lang="en-US" dirty="0"/>
              <a:t> of Stray Dogs, </a:t>
            </a:r>
            <a:endParaRPr lang="en-US" dirty="0" smtClean="0"/>
          </a:p>
          <a:p>
            <a:r>
              <a:rPr lang="en-US" dirty="0" smtClean="0"/>
              <a:t>Scheme </a:t>
            </a:r>
            <a:r>
              <a:rPr lang="en-US" dirty="0"/>
              <a:t>for Provision of Ambulance Services to Animals in Distress, </a:t>
            </a:r>
            <a:endParaRPr lang="en-US" dirty="0" smtClean="0"/>
          </a:p>
          <a:p>
            <a:endParaRPr lang="en-IN" dirty="0"/>
          </a:p>
        </p:txBody>
      </p:sp>
    </p:spTree>
    <p:extLst>
      <p:ext uri="{BB962C8B-B14F-4D97-AF65-F5344CB8AC3E}">
        <p14:creationId xmlns:p14="http://schemas.microsoft.com/office/powerpoint/2010/main" xmlns="" val="3157047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600" b="1" dirty="0" smtClean="0"/>
              <a:t/>
            </a:r>
            <a:br>
              <a:rPr lang="en-US" sz="3600" b="1" dirty="0" smtClean="0"/>
            </a:br>
            <a:r>
              <a:rPr lang="en-US" sz="3600" b="1" dirty="0" smtClean="0">
                <a:solidFill>
                  <a:srgbClr val="FF0000"/>
                </a:solidFill>
              </a:rPr>
              <a:t>ANIMAL </a:t>
            </a:r>
            <a:r>
              <a:rPr lang="en-US" sz="3600" b="1" dirty="0">
                <a:solidFill>
                  <a:srgbClr val="FF0000"/>
                </a:solidFill>
              </a:rPr>
              <a:t>WELFARE BOARD OF INDIA</a:t>
            </a:r>
            <a:r>
              <a:rPr lang="en-IN" dirty="0">
                <a:solidFill>
                  <a:srgbClr val="FF0000"/>
                </a:solidFill>
              </a:rPr>
              <a:t/>
            </a:r>
            <a:br>
              <a:rPr lang="en-IN" dirty="0">
                <a:solidFill>
                  <a:srgbClr val="FF0000"/>
                </a:solidFill>
              </a:rPr>
            </a:br>
            <a:endParaRPr lang="en-IN" dirty="0">
              <a:solidFill>
                <a:srgbClr val="FF0000"/>
              </a:solidFill>
            </a:endParaRPr>
          </a:p>
        </p:txBody>
      </p:sp>
      <p:sp>
        <p:nvSpPr>
          <p:cNvPr id="3" name="Content Placeholder 2"/>
          <p:cNvSpPr>
            <a:spLocks noGrp="1"/>
          </p:cNvSpPr>
          <p:nvPr>
            <p:ph idx="1"/>
          </p:nvPr>
        </p:nvSpPr>
        <p:spPr>
          <a:xfrm>
            <a:off x="76200" y="838200"/>
            <a:ext cx="8915400" cy="5867400"/>
          </a:xfrm>
        </p:spPr>
        <p:txBody>
          <a:bodyPr>
            <a:normAutofit fontScale="92500" lnSpcReduction="20000"/>
          </a:bodyPr>
          <a:lstStyle/>
          <a:p>
            <a:pPr marL="0" indent="0">
              <a:buNone/>
            </a:pPr>
            <a:r>
              <a:rPr lang="en-US" b="1" dirty="0"/>
              <a:t>Establishment of Animal Welfare Board of India</a:t>
            </a:r>
            <a:endParaRPr lang="en-US" dirty="0"/>
          </a:p>
          <a:p>
            <a:r>
              <a:rPr lang="en-US" dirty="0"/>
              <a:t>For the promotion of animal welfare </a:t>
            </a:r>
            <a:r>
              <a:rPr lang="en-US" dirty="0" smtClean="0"/>
              <a:t>and </a:t>
            </a:r>
            <a:r>
              <a:rPr lang="en-US" dirty="0"/>
              <a:t>for the purpose of protecting animals from being subjected to unnecessary pain </a:t>
            </a:r>
            <a:r>
              <a:rPr lang="en-US" dirty="0" smtClean="0"/>
              <a:t>- established </a:t>
            </a:r>
            <a:r>
              <a:rPr lang="en-US" dirty="0"/>
              <a:t>by the Central </a:t>
            </a:r>
            <a:r>
              <a:rPr lang="en-US" dirty="0" smtClean="0"/>
              <a:t>Government</a:t>
            </a:r>
          </a:p>
          <a:p>
            <a:r>
              <a:rPr lang="en-US" dirty="0" smtClean="0"/>
              <a:t>Established </a:t>
            </a:r>
            <a:r>
              <a:rPr lang="en-US" dirty="0"/>
              <a:t>in 1962 under Section 4 of the Prevention of Cruelty to Animals Act, 1960 (No. 59 of 1960), </a:t>
            </a:r>
            <a:endParaRPr lang="en-US" dirty="0" smtClean="0"/>
          </a:p>
          <a:p>
            <a:r>
              <a:rPr lang="en-US" dirty="0"/>
              <a:t>T</a:t>
            </a:r>
            <a:r>
              <a:rPr lang="en-US" dirty="0" smtClean="0"/>
              <a:t>he </a:t>
            </a:r>
            <a:r>
              <a:rPr lang="en-US" dirty="0"/>
              <a:t>Animal Welfare Board of India was started under the stewardship of Late Smt. </a:t>
            </a:r>
            <a:r>
              <a:rPr lang="en-US" dirty="0" err="1"/>
              <a:t>Rukmini</a:t>
            </a:r>
            <a:r>
              <a:rPr lang="en-US" dirty="0"/>
              <a:t> Devi </a:t>
            </a:r>
            <a:r>
              <a:rPr lang="en-US" dirty="0" err="1"/>
              <a:t>Arundale</a:t>
            </a:r>
            <a:r>
              <a:rPr lang="en-US" dirty="0"/>
              <a:t>, well known humanitarian. From ensuring that animal welfare laws in the country are diligently followed, to provide grants to Animal Welfare Organizations and advising the Government of India on animal welfare issues, </a:t>
            </a:r>
            <a:endParaRPr lang="en-US" dirty="0" smtClean="0"/>
          </a:p>
          <a:p>
            <a:endParaRPr lang="en-IN" dirty="0"/>
          </a:p>
        </p:txBody>
      </p:sp>
    </p:spTree>
    <p:extLst>
      <p:ext uri="{BB962C8B-B14F-4D97-AF65-F5344CB8AC3E}">
        <p14:creationId xmlns:p14="http://schemas.microsoft.com/office/powerpoint/2010/main" xmlns="" val="4085155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SECRETARY AND OTHER EMPLOYEES OF THE BOARD</a:t>
            </a:r>
            <a:endParaRPr lang="en-IN" dirty="0">
              <a:solidFill>
                <a:srgbClr val="FF0000"/>
              </a:solidFill>
            </a:endParaRPr>
          </a:p>
        </p:txBody>
      </p:sp>
      <p:sp>
        <p:nvSpPr>
          <p:cNvPr id="3" name="Content Placeholder 2"/>
          <p:cNvSpPr>
            <a:spLocks noGrp="1"/>
          </p:cNvSpPr>
          <p:nvPr>
            <p:ph idx="1"/>
          </p:nvPr>
        </p:nvSpPr>
        <p:spPr>
          <a:xfrm>
            <a:off x="152400" y="1371600"/>
            <a:ext cx="8763000" cy="5334000"/>
          </a:xfrm>
        </p:spPr>
        <p:txBody>
          <a:bodyPr>
            <a:normAutofit/>
          </a:bodyPr>
          <a:lstStyle/>
          <a:p>
            <a:r>
              <a:rPr lang="en-US" dirty="0"/>
              <a:t> </a:t>
            </a:r>
            <a:r>
              <a:rPr lang="en-US" dirty="0" smtClean="0"/>
              <a:t>The </a:t>
            </a:r>
            <a:r>
              <a:rPr lang="en-US" dirty="0"/>
              <a:t>Central Government shall appoint </a:t>
            </a:r>
            <a:r>
              <a:rPr lang="en-US" dirty="0" smtClean="0"/>
              <a:t>the Secretary </a:t>
            </a:r>
            <a:r>
              <a:rPr lang="en-US" dirty="0"/>
              <a:t>of the </a:t>
            </a:r>
            <a:r>
              <a:rPr lang="en-US" dirty="0" smtClean="0"/>
              <a:t>Board</a:t>
            </a:r>
          </a:p>
          <a:p>
            <a:r>
              <a:rPr lang="en-US" dirty="0"/>
              <a:t>The Board consists of 28 Members. The term of office of Members is for a period of 3 years</a:t>
            </a:r>
            <a:r>
              <a:rPr lang="en-US" dirty="0" smtClean="0"/>
              <a:t>.</a:t>
            </a:r>
            <a:endParaRPr lang="en-US" dirty="0"/>
          </a:p>
          <a:p>
            <a:pPr marL="0" indent="0">
              <a:buNone/>
            </a:pPr>
            <a:r>
              <a:rPr lang="en-IN" b="1" dirty="0" smtClean="0"/>
              <a:t>FUNDS </a:t>
            </a:r>
            <a:r>
              <a:rPr lang="en-IN" b="1" dirty="0"/>
              <a:t>OF THE </a:t>
            </a:r>
            <a:r>
              <a:rPr lang="en-IN" b="1" dirty="0" smtClean="0"/>
              <a:t>BOARD</a:t>
            </a:r>
          </a:p>
          <a:p>
            <a:r>
              <a:rPr lang="en-US" dirty="0" smtClean="0"/>
              <a:t>The </a:t>
            </a:r>
            <a:r>
              <a:rPr lang="en-US" dirty="0"/>
              <a:t>funds of the Board shall consist of grants made to it from time to time by the Government and of contributions, subscriptions, bequests, gifts and the like made to it by any local authority or by any other person.</a:t>
            </a:r>
          </a:p>
        </p:txBody>
      </p:sp>
    </p:spTree>
    <p:extLst>
      <p:ext uri="{BB962C8B-B14F-4D97-AF65-F5344CB8AC3E}">
        <p14:creationId xmlns:p14="http://schemas.microsoft.com/office/powerpoint/2010/main" xmlns="" val="951717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IN" sz="3200" b="1" dirty="0">
                <a:solidFill>
                  <a:srgbClr val="FF0000"/>
                </a:solidFill>
              </a:rPr>
              <a:t>FUNCTIONS</a:t>
            </a:r>
            <a:endParaRPr lang="en-IN" sz="3200" dirty="0">
              <a:solidFill>
                <a:srgbClr val="FF0000"/>
              </a:solidFill>
            </a:endParaRPr>
          </a:p>
        </p:txBody>
      </p:sp>
      <p:sp>
        <p:nvSpPr>
          <p:cNvPr id="3" name="Content Placeholder 2"/>
          <p:cNvSpPr>
            <a:spLocks noGrp="1"/>
          </p:cNvSpPr>
          <p:nvPr>
            <p:ph idx="1"/>
          </p:nvPr>
        </p:nvSpPr>
        <p:spPr>
          <a:xfrm>
            <a:off x="152400" y="762000"/>
            <a:ext cx="8839200" cy="5943600"/>
          </a:xfrm>
        </p:spPr>
        <p:txBody>
          <a:bodyPr>
            <a:normAutofit fontScale="77500" lnSpcReduction="20000"/>
          </a:bodyPr>
          <a:lstStyle/>
          <a:p>
            <a:r>
              <a:rPr lang="en-US" sz="3400" dirty="0"/>
              <a:t>To keep the law in force </a:t>
            </a:r>
            <a:r>
              <a:rPr lang="en-US" sz="3400" dirty="0" smtClean="0"/>
              <a:t>for </a:t>
            </a:r>
            <a:r>
              <a:rPr lang="en-US" sz="3400" dirty="0"/>
              <a:t>the Prevention of Cruelty to Animals </a:t>
            </a:r>
            <a:r>
              <a:rPr lang="en-US" sz="3400" dirty="0" smtClean="0"/>
              <a:t>and </a:t>
            </a:r>
            <a:r>
              <a:rPr lang="en-US" sz="3400" dirty="0"/>
              <a:t>to advise the government </a:t>
            </a:r>
            <a:r>
              <a:rPr lang="en-US" sz="3400" dirty="0" smtClean="0"/>
              <a:t>for</a:t>
            </a:r>
            <a:r>
              <a:rPr lang="en-US" sz="3400" dirty="0" smtClean="0"/>
              <a:t> </a:t>
            </a:r>
            <a:r>
              <a:rPr lang="en-US" sz="3400" dirty="0"/>
              <a:t>the amendments to be undertaken in any such law from time to time.</a:t>
            </a:r>
          </a:p>
          <a:p>
            <a:r>
              <a:rPr lang="en-US" sz="3400" dirty="0"/>
              <a:t>To advise the </a:t>
            </a:r>
            <a:r>
              <a:rPr lang="en-US" sz="3400" dirty="0" smtClean="0"/>
              <a:t>Government </a:t>
            </a:r>
            <a:r>
              <a:rPr lang="en-US" sz="3400" dirty="0"/>
              <a:t>on the making of rules under the Act with a view to preventing unnecessary pain or suffering to animals </a:t>
            </a:r>
            <a:r>
              <a:rPr lang="en-US" sz="3400" dirty="0" smtClean="0"/>
              <a:t>particularly </a:t>
            </a:r>
            <a:r>
              <a:rPr lang="en-US" sz="3400" dirty="0"/>
              <a:t>when they are being transported from one place to another or when they are used as performing animals or when they are kept in </a:t>
            </a:r>
            <a:r>
              <a:rPr lang="en-US" sz="3400" dirty="0" smtClean="0"/>
              <a:t>captivity</a:t>
            </a:r>
            <a:endParaRPr lang="en-US" sz="3400" dirty="0"/>
          </a:p>
          <a:p>
            <a:r>
              <a:rPr lang="en-US" sz="3400" dirty="0"/>
              <a:t>To advise the Government </a:t>
            </a:r>
            <a:r>
              <a:rPr lang="en-US" sz="3400" dirty="0" smtClean="0"/>
              <a:t>on </a:t>
            </a:r>
            <a:r>
              <a:rPr lang="en-US" sz="3400" dirty="0"/>
              <a:t>improvements in the design of vehicles so as to lessen the burden on draught animals.</a:t>
            </a:r>
          </a:p>
          <a:p>
            <a:r>
              <a:rPr lang="en-US" sz="3400" dirty="0"/>
              <a:t>To take all such steps as the Board may think fit for amelioration of animals by encouraging, or providing for the construction of sheds, water </a:t>
            </a:r>
            <a:r>
              <a:rPr lang="en-US" sz="3400" dirty="0" smtClean="0"/>
              <a:t>troughs etc. and </a:t>
            </a:r>
            <a:r>
              <a:rPr lang="en-US" sz="3400" dirty="0"/>
              <a:t>by providing </a:t>
            </a:r>
            <a:r>
              <a:rPr lang="en-US" sz="3400" dirty="0" smtClean="0"/>
              <a:t> </a:t>
            </a:r>
            <a:r>
              <a:rPr lang="en-US" sz="3400" dirty="0"/>
              <a:t>veterinary assistance to animals</a:t>
            </a:r>
            <a:r>
              <a:rPr lang="en-US" sz="3400" dirty="0" smtClean="0"/>
              <a:t>.</a:t>
            </a:r>
            <a:endParaRPr lang="en-US" sz="3400" dirty="0"/>
          </a:p>
        </p:txBody>
      </p:sp>
    </p:spTree>
    <p:extLst>
      <p:ext uri="{BB962C8B-B14F-4D97-AF65-F5344CB8AC3E}">
        <p14:creationId xmlns:p14="http://schemas.microsoft.com/office/powerpoint/2010/main" xmlns="" val="476076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IN" b="1" dirty="0" smtClean="0">
                <a:solidFill>
                  <a:srgbClr val="FF0000"/>
                </a:solidFill>
              </a:rPr>
              <a:t>FUNCTIONS</a:t>
            </a:r>
            <a:endParaRPr lang="en-IN" dirty="0">
              <a:solidFill>
                <a:srgbClr val="FF0000"/>
              </a:solidFill>
            </a:endParaRPr>
          </a:p>
        </p:txBody>
      </p:sp>
      <p:sp>
        <p:nvSpPr>
          <p:cNvPr id="3" name="Content Placeholder 2"/>
          <p:cNvSpPr>
            <a:spLocks noGrp="1"/>
          </p:cNvSpPr>
          <p:nvPr>
            <p:ph idx="1"/>
          </p:nvPr>
        </p:nvSpPr>
        <p:spPr>
          <a:xfrm>
            <a:off x="152400" y="838200"/>
            <a:ext cx="8763000" cy="5791200"/>
          </a:xfrm>
        </p:spPr>
        <p:txBody>
          <a:bodyPr>
            <a:normAutofit fontScale="77500" lnSpcReduction="20000"/>
          </a:bodyPr>
          <a:lstStyle/>
          <a:p>
            <a:r>
              <a:rPr lang="en-US" dirty="0"/>
              <a:t>To advise the Government or </a:t>
            </a:r>
            <a:r>
              <a:rPr lang="en-US" dirty="0" smtClean="0"/>
              <a:t> </a:t>
            </a:r>
            <a:r>
              <a:rPr lang="en-US" dirty="0"/>
              <a:t>local authority </a:t>
            </a:r>
            <a:r>
              <a:rPr lang="en-US" dirty="0" smtClean="0"/>
              <a:t>for design </a:t>
            </a:r>
            <a:r>
              <a:rPr lang="en-US" dirty="0"/>
              <a:t>of slaughter houses or the maintenance of slaughter houses or in connection with slaughter of animals so that unnecessary pain or suffering, whether </a:t>
            </a:r>
            <a:r>
              <a:rPr lang="en-US" dirty="0" smtClean="0"/>
              <a:t>physical </a:t>
            </a:r>
            <a:r>
              <a:rPr lang="en-US" dirty="0"/>
              <a:t>or mental, is eliminated in the pre- slaughter stages as far as possible, and animals are killed, wherever necessary, in as humane a manner as possible.</a:t>
            </a:r>
          </a:p>
          <a:p>
            <a:r>
              <a:rPr lang="en-US" dirty="0" smtClean="0"/>
              <a:t>To </a:t>
            </a:r>
            <a:r>
              <a:rPr lang="en-US" dirty="0"/>
              <a:t>encourage by the grant of financial assistance or otherwise, the formation or establishment of Pinjarapoles, rescue homes, animals shelters, sanctuaries and the like, where animals and birds may find a shelter when they have become old and useless or when they need protection.</a:t>
            </a:r>
          </a:p>
          <a:p>
            <a:r>
              <a:rPr lang="en-US" dirty="0"/>
              <a:t>To co-operate with, and co-ordinate the work of associations or bodies established for the purpose of preventing unnecessary pain or suffering to animals or for the protection of animals and birds.</a:t>
            </a:r>
          </a:p>
          <a:p>
            <a:endParaRPr lang="en-IN" dirty="0"/>
          </a:p>
          <a:p>
            <a:endParaRPr lang="en-IN" dirty="0"/>
          </a:p>
        </p:txBody>
      </p:sp>
    </p:spTree>
    <p:extLst>
      <p:ext uri="{BB962C8B-B14F-4D97-AF65-F5344CB8AC3E}">
        <p14:creationId xmlns:p14="http://schemas.microsoft.com/office/powerpoint/2010/main" xmlns="" val="1709007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en-IN" b="1" dirty="0" smtClean="0">
                <a:solidFill>
                  <a:srgbClr val="FF0000"/>
                </a:solidFill>
              </a:rPr>
              <a:t>FUNCTIONS</a:t>
            </a:r>
            <a:endParaRPr lang="en-IN" dirty="0">
              <a:solidFill>
                <a:srgbClr val="FF0000"/>
              </a:solidFill>
            </a:endParaRPr>
          </a:p>
        </p:txBody>
      </p:sp>
      <p:sp>
        <p:nvSpPr>
          <p:cNvPr id="3" name="Content Placeholder 2"/>
          <p:cNvSpPr>
            <a:spLocks noGrp="1"/>
          </p:cNvSpPr>
          <p:nvPr>
            <p:ph idx="1"/>
          </p:nvPr>
        </p:nvSpPr>
        <p:spPr>
          <a:xfrm>
            <a:off x="142844" y="857232"/>
            <a:ext cx="8858312" cy="5857916"/>
          </a:xfrm>
        </p:spPr>
        <p:txBody>
          <a:bodyPr>
            <a:normAutofit fontScale="70000" lnSpcReduction="20000"/>
          </a:bodyPr>
          <a:lstStyle/>
          <a:p>
            <a:r>
              <a:rPr lang="en-US" dirty="0"/>
              <a:t>To give financial assistance and other assistance to Animal Welfare </a:t>
            </a:r>
            <a:r>
              <a:rPr lang="en-US" dirty="0" smtClean="0"/>
              <a:t>Organizations functioning </a:t>
            </a:r>
            <a:r>
              <a:rPr lang="en-US" dirty="0"/>
              <a:t>in any local area or to encourage the formation of Animal Welfare </a:t>
            </a:r>
            <a:r>
              <a:rPr lang="en-US" dirty="0" smtClean="0"/>
              <a:t>Organizations which </a:t>
            </a:r>
            <a:r>
              <a:rPr lang="en-US" dirty="0"/>
              <a:t>shall work under the general supervision and guidance of the Board.</a:t>
            </a:r>
          </a:p>
          <a:p>
            <a:r>
              <a:rPr lang="en-US" dirty="0"/>
              <a:t>To advise the Government on matters relating to the medical care and </a:t>
            </a:r>
            <a:r>
              <a:rPr lang="en-US" dirty="0" smtClean="0"/>
              <a:t>attention which </a:t>
            </a:r>
            <a:r>
              <a:rPr lang="en-US" dirty="0"/>
              <a:t>may be provided in animal hospitals, and to give financial and other assistance to animal hospitals whenever the Board think it is necessary to do so.</a:t>
            </a:r>
          </a:p>
          <a:p>
            <a:r>
              <a:rPr lang="en-US" dirty="0"/>
              <a:t>To impart education </a:t>
            </a:r>
            <a:r>
              <a:rPr lang="en-US" dirty="0" smtClean="0"/>
              <a:t>in relation </a:t>
            </a:r>
            <a:r>
              <a:rPr lang="en-US" dirty="0"/>
              <a:t>to </a:t>
            </a:r>
            <a:r>
              <a:rPr lang="en-US" dirty="0" smtClean="0"/>
              <a:t>the humane treatment </a:t>
            </a:r>
            <a:r>
              <a:rPr lang="en-US" dirty="0"/>
              <a:t>of animals and to encourage the formation of public opinion against the infliction of unnecessary pain or suffering to animals and for the promotion of animal welfare by means of lectures books, posters, cinematographic exhibitions </a:t>
            </a:r>
            <a:r>
              <a:rPr lang="en-US" dirty="0" smtClean="0"/>
              <a:t> </a:t>
            </a:r>
            <a:r>
              <a:rPr lang="en-US" dirty="0"/>
              <a:t>like.</a:t>
            </a:r>
          </a:p>
          <a:p>
            <a:r>
              <a:rPr lang="en-US" dirty="0"/>
              <a:t>To advise the Government on any matter connected with animal welfare or the Prevention of infliction of unnecessary pain or suffering on animals</a:t>
            </a:r>
            <a:r>
              <a:rPr lang="en-US" dirty="0" smtClean="0"/>
              <a:t>.</a:t>
            </a:r>
          </a:p>
          <a:p>
            <a:pPr>
              <a:buNone/>
            </a:pPr>
            <a:r>
              <a:rPr lang="en-US" b="1" dirty="0"/>
              <a:t>POWER OF THE BOARD TO MAKE </a:t>
            </a:r>
            <a:r>
              <a:rPr lang="en-US" b="1" dirty="0" smtClean="0"/>
              <a:t>REGULATIONS</a:t>
            </a:r>
          </a:p>
          <a:p>
            <a:r>
              <a:rPr lang="en-US" dirty="0" smtClean="0"/>
              <a:t>The </a:t>
            </a:r>
            <a:r>
              <a:rPr lang="en-US" dirty="0"/>
              <a:t>Board may, subject to the previous approval of the Central Government, make such regulations as it may think fit for the administration of its affairs and for carrying out its functions.</a:t>
            </a:r>
          </a:p>
          <a:p>
            <a:endParaRPr lang="en-IN" dirty="0"/>
          </a:p>
        </p:txBody>
      </p:sp>
    </p:spTree>
    <p:extLst>
      <p:ext uri="{BB962C8B-B14F-4D97-AF65-F5344CB8AC3E}">
        <p14:creationId xmlns:p14="http://schemas.microsoft.com/office/powerpoint/2010/main" xmlns="" val="1232042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2743200"/>
            <a:ext cx="5257800" cy="255454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r">
              <a:rot lat="0" lon="0" rev="3000000"/>
            </a:lightRig>
          </a:scene3d>
          <a:sp3d extrusionH="254000" contourW="19050">
            <a:bevelT w="82550" h="44450" prst="angle"/>
            <a:bevelB w="82550" h="44450" prst="angle"/>
            <a:contourClr>
              <a:srgbClr val="FFFFFF"/>
            </a:contourClr>
          </a:sp3d>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sz="8000" dirty="0" smtClean="0"/>
              <a:t>THANKS YOU !</a:t>
            </a:r>
            <a:endParaRPr lang="en-US" sz="8000" dirty="0"/>
          </a:p>
        </p:txBody>
      </p:sp>
    </p:spTree>
    <p:extLst>
      <p:ext uri="{BB962C8B-B14F-4D97-AF65-F5344CB8AC3E}">
        <p14:creationId xmlns:p14="http://schemas.microsoft.com/office/powerpoint/2010/main" xmlns="" val="2817152107"/>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631</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Department of Veterinary  Medicine  Bihar Veterinary College, Patna – 800 014 (BASU, Patna)</vt:lpstr>
      <vt:lpstr>MINISTRY OF ENVIRONMENT AND FORESTS - ANIMAL WELFARE DIVISION</vt:lpstr>
      <vt:lpstr> ANIMAL WELFARE BOARD OF INDIA </vt:lpstr>
      <vt:lpstr>SECRETARY AND OTHER EMPLOYEES OF THE BOARD</vt:lpstr>
      <vt:lpstr>FUNCTIONS</vt:lpstr>
      <vt:lpstr>FUNCTIONS</vt:lpstr>
      <vt:lpstr>FUNCTIONS</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Veterinary  Medicine  Bihar Veterinary College, Patna – 800 014 (BASU, Patna)</dc:title>
  <dc:creator>hp</dc:creator>
  <cp:lastModifiedBy>Ranveer kr singh</cp:lastModifiedBy>
  <cp:revision>14</cp:revision>
  <dcterms:created xsi:type="dcterms:W3CDTF">2006-08-16T00:00:00Z</dcterms:created>
  <dcterms:modified xsi:type="dcterms:W3CDTF">2020-10-28T04:30:13Z</dcterms:modified>
</cp:coreProperties>
</file>