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0" r:id="rId8"/>
    <p:sldId id="262" r:id="rId9"/>
    <p:sldId id="265" r:id="rId10"/>
    <p:sldId id="266" r:id="rId11"/>
    <p:sldId id="274" r:id="rId12"/>
    <p:sldId id="267" r:id="rId13"/>
    <p:sldId id="275" r:id="rId14"/>
    <p:sldId id="276" r:id="rId15"/>
    <p:sldId id="269" r:id="rId16"/>
    <p:sldId id="270" r:id="rId17"/>
    <p:sldId id="277" r:id="rId18"/>
    <p:sldId id="279" r:id="rId19"/>
    <p:sldId id="280" r:id="rId20"/>
    <p:sldId id="278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C118E-8308-3B40-974B-E1FD8090532F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5ABF62-1614-4348-A97D-AE80815727D9}">
      <dgm:prSet phldrT="[Text]"/>
      <dgm:spPr/>
      <dgm:t>
        <a:bodyPr/>
        <a:lstStyle/>
        <a:p>
          <a:r>
            <a:rPr lang="en-GB" dirty="0"/>
            <a:t>CSF</a:t>
          </a:r>
        </a:p>
      </dgm:t>
    </dgm:pt>
    <dgm:pt modelId="{71456883-6F79-A340-996F-39B6BA36BCD5}" type="parTrans" cxnId="{6A734CD8-6393-E141-805D-3D599ED1953A}">
      <dgm:prSet/>
      <dgm:spPr/>
      <dgm:t>
        <a:bodyPr/>
        <a:lstStyle/>
        <a:p>
          <a:endParaRPr lang="en-GB"/>
        </a:p>
      </dgm:t>
    </dgm:pt>
    <dgm:pt modelId="{8B25F9A8-A174-A649-9D97-03884301EE2D}" type="sibTrans" cxnId="{6A734CD8-6393-E141-805D-3D599ED1953A}">
      <dgm:prSet/>
      <dgm:spPr/>
      <dgm:t>
        <a:bodyPr/>
        <a:lstStyle/>
        <a:p>
          <a:endParaRPr lang="en-GB"/>
        </a:p>
      </dgm:t>
    </dgm:pt>
    <dgm:pt modelId="{3139232C-3610-9D42-A94D-B1C3BA635186}">
      <dgm:prSet phldrT="[Text]"/>
      <dgm:spPr/>
      <dgm:t>
        <a:bodyPr/>
        <a:lstStyle/>
        <a:p>
          <a:r>
            <a:rPr lang="en-GB" dirty="0"/>
            <a:t>BVD</a:t>
          </a:r>
        </a:p>
      </dgm:t>
    </dgm:pt>
    <dgm:pt modelId="{5475D168-24FE-9F46-B36E-32926910585F}" type="parTrans" cxnId="{A27B313D-8C4C-C54F-938F-E9CFD19DB815}">
      <dgm:prSet/>
      <dgm:spPr/>
      <dgm:t>
        <a:bodyPr/>
        <a:lstStyle/>
        <a:p>
          <a:endParaRPr lang="en-GB"/>
        </a:p>
      </dgm:t>
    </dgm:pt>
    <dgm:pt modelId="{E471FA22-32FA-E745-ABAE-21E9BA60F3E0}" type="sibTrans" cxnId="{A27B313D-8C4C-C54F-938F-E9CFD19DB815}">
      <dgm:prSet/>
      <dgm:spPr/>
      <dgm:t>
        <a:bodyPr/>
        <a:lstStyle/>
        <a:p>
          <a:endParaRPr lang="en-GB"/>
        </a:p>
      </dgm:t>
    </dgm:pt>
    <dgm:pt modelId="{7A21290D-D774-964A-849A-D4CEF929DB0F}">
      <dgm:prSet phldrT="[Text]"/>
      <dgm:spPr/>
      <dgm:t>
        <a:bodyPr/>
        <a:lstStyle/>
        <a:p>
          <a:r>
            <a:rPr lang="en-GB" dirty="0"/>
            <a:t>Border disease</a:t>
          </a:r>
        </a:p>
      </dgm:t>
    </dgm:pt>
    <dgm:pt modelId="{F20BE9D7-7885-724D-B8D8-27C71D9273B5}" type="parTrans" cxnId="{60EEFD22-E799-6D4A-8181-0243525BA20A}">
      <dgm:prSet/>
      <dgm:spPr/>
      <dgm:t>
        <a:bodyPr/>
        <a:lstStyle/>
        <a:p>
          <a:endParaRPr lang="en-GB"/>
        </a:p>
      </dgm:t>
    </dgm:pt>
    <dgm:pt modelId="{5DAD897A-7CE8-014D-B1C4-A67C2E627609}" type="sibTrans" cxnId="{60EEFD22-E799-6D4A-8181-0243525BA20A}">
      <dgm:prSet/>
      <dgm:spPr/>
      <dgm:t>
        <a:bodyPr/>
        <a:lstStyle/>
        <a:p>
          <a:endParaRPr lang="en-GB"/>
        </a:p>
      </dgm:t>
    </dgm:pt>
    <dgm:pt modelId="{8FE4BCEE-2067-6A44-9EA8-32C83167C808}" type="pres">
      <dgm:prSet presAssocID="{3D4C118E-8308-3B40-974B-E1FD809053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183DF8F5-CEE9-344D-A559-60AD4A1EFD4E}" type="pres">
      <dgm:prSet presAssocID="{FA5ABF62-1614-4348-A97D-AE80815727D9}" presName="singleCycle" presStyleCnt="0"/>
      <dgm:spPr/>
    </dgm:pt>
    <dgm:pt modelId="{6615FE4B-0C22-E34C-B962-AAC845D51B73}" type="pres">
      <dgm:prSet presAssocID="{FA5ABF62-1614-4348-A97D-AE80815727D9}" presName="singleCenter" presStyleLbl="node1" presStyleIdx="0" presStyleCnt="3">
        <dgm:presLayoutVars>
          <dgm:chMax val="7"/>
          <dgm:chPref val="7"/>
        </dgm:presLayoutVars>
      </dgm:prSet>
      <dgm:spPr/>
      <dgm:t>
        <a:bodyPr/>
        <a:lstStyle/>
        <a:p>
          <a:endParaRPr lang="en-IN"/>
        </a:p>
      </dgm:t>
    </dgm:pt>
    <dgm:pt modelId="{EE58944D-8E04-6846-ADDF-65913B2A5F16}" type="pres">
      <dgm:prSet presAssocID="{5475D168-24FE-9F46-B36E-32926910585F}" presName="Name56" presStyleLbl="parChTrans1D2" presStyleIdx="0" presStyleCnt="2"/>
      <dgm:spPr/>
      <dgm:t>
        <a:bodyPr/>
        <a:lstStyle/>
        <a:p>
          <a:endParaRPr lang="en-IN"/>
        </a:p>
      </dgm:t>
    </dgm:pt>
    <dgm:pt modelId="{FB6C5729-592B-CE4A-9751-04853B8E5115}" type="pres">
      <dgm:prSet presAssocID="{3139232C-3610-9D42-A94D-B1C3BA635186}" presName="text0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21B6B7-192A-634D-8376-66BB87D586A1}" type="pres">
      <dgm:prSet presAssocID="{F20BE9D7-7885-724D-B8D8-27C71D9273B5}" presName="Name56" presStyleLbl="parChTrans1D2" presStyleIdx="1" presStyleCnt="2"/>
      <dgm:spPr/>
      <dgm:t>
        <a:bodyPr/>
        <a:lstStyle/>
        <a:p>
          <a:endParaRPr lang="en-IN"/>
        </a:p>
      </dgm:t>
    </dgm:pt>
    <dgm:pt modelId="{2F150724-6BDA-074A-962C-DFB2C7313926}" type="pres">
      <dgm:prSet presAssocID="{7A21290D-D774-964A-849A-D4CEF929DB0F}" presName="text0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B9B29DC-110C-434E-B14F-7BBCD71CDBAA}" type="presOf" srcId="{3139232C-3610-9D42-A94D-B1C3BA635186}" destId="{FB6C5729-592B-CE4A-9751-04853B8E5115}" srcOrd="0" destOrd="0" presId="urn:microsoft.com/office/officeart/2008/layout/RadialCluster"/>
    <dgm:cxn modelId="{60EEFD22-E799-6D4A-8181-0243525BA20A}" srcId="{FA5ABF62-1614-4348-A97D-AE80815727D9}" destId="{7A21290D-D774-964A-849A-D4CEF929DB0F}" srcOrd="1" destOrd="0" parTransId="{F20BE9D7-7885-724D-B8D8-27C71D9273B5}" sibTransId="{5DAD897A-7CE8-014D-B1C4-A67C2E627609}"/>
    <dgm:cxn modelId="{A27B313D-8C4C-C54F-938F-E9CFD19DB815}" srcId="{FA5ABF62-1614-4348-A97D-AE80815727D9}" destId="{3139232C-3610-9D42-A94D-B1C3BA635186}" srcOrd="0" destOrd="0" parTransId="{5475D168-24FE-9F46-B36E-32926910585F}" sibTransId="{E471FA22-32FA-E745-ABAE-21E9BA60F3E0}"/>
    <dgm:cxn modelId="{0DC19492-CD83-4B67-B5E2-DFE3BD22B6CB}" type="presOf" srcId="{3D4C118E-8308-3B40-974B-E1FD8090532F}" destId="{8FE4BCEE-2067-6A44-9EA8-32C83167C808}" srcOrd="0" destOrd="0" presId="urn:microsoft.com/office/officeart/2008/layout/RadialCluster"/>
    <dgm:cxn modelId="{F1EF60DD-25D0-49D4-A048-48EA3AAB69EF}" type="presOf" srcId="{FA5ABF62-1614-4348-A97D-AE80815727D9}" destId="{6615FE4B-0C22-E34C-B962-AAC845D51B73}" srcOrd="0" destOrd="0" presId="urn:microsoft.com/office/officeart/2008/layout/RadialCluster"/>
    <dgm:cxn modelId="{1A03F852-35E3-4B30-86FB-B196F7419424}" type="presOf" srcId="{7A21290D-D774-964A-849A-D4CEF929DB0F}" destId="{2F150724-6BDA-074A-962C-DFB2C7313926}" srcOrd="0" destOrd="0" presId="urn:microsoft.com/office/officeart/2008/layout/RadialCluster"/>
    <dgm:cxn modelId="{6A734CD8-6393-E141-805D-3D599ED1953A}" srcId="{3D4C118E-8308-3B40-974B-E1FD8090532F}" destId="{FA5ABF62-1614-4348-A97D-AE80815727D9}" srcOrd="0" destOrd="0" parTransId="{71456883-6F79-A340-996F-39B6BA36BCD5}" sibTransId="{8B25F9A8-A174-A649-9D97-03884301EE2D}"/>
    <dgm:cxn modelId="{44BB5F64-3964-410D-84CE-0136F2B9F2C9}" type="presOf" srcId="{5475D168-24FE-9F46-B36E-32926910585F}" destId="{EE58944D-8E04-6846-ADDF-65913B2A5F16}" srcOrd="0" destOrd="0" presId="urn:microsoft.com/office/officeart/2008/layout/RadialCluster"/>
    <dgm:cxn modelId="{872800F5-9C78-4EE7-999F-7B30534E6F7F}" type="presOf" srcId="{F20BE9D7-7885-724D-B8D8-27C71D9273B5}" destId="{B921B6B7-192A-634D-8376-66BB87D586A1}" srcOrd="0" destOrd="0" presId="urn:microsoft.com/office/officeart/2008/layout/RadialCluster"/>
    <dgm:cxn modelId="{3ACF65C0-82AF-4E81-917E-A57014DB9579}" type="presParOf" srcId="{8FE4BCEE-2067-6A44-9EA8-32C83167C808}" destId="{183DF8F5-CEE9-344D-A559-60AD4A1EFD4E}" srcOrd="0" destOrd="0" presId="urn:microsoft.com/office/officeart/2008/layout/RadialCluster"/>
    <dgm:cxn modelId="{903D00AB-16BA-405F-8301-C730B5C93C1F}" type="presParOf" srcId="{183DF8F5-CEE9-344D-A559-60AD4A1EFD4E}" destId="{6615FE4B-0C22-E34C-B962-AAC845D51B73}" srcOrd="0" destOrd="0" presId="urn:microsoft.com/office/officeart/2008/layout/RadialCluster"/>
    <dgm:cxn modelId="{147C4B3B-24A8-412C-B43D-F6C1CE7CE177}" type="presParOf" srcId="{183DF8F5-CEE9-344D-A559-60AD4A1EFD4E}" destId="{EE58944D-8E04-6846-ADDF-65913B2A5F16}" srcOrd="1" destOrd="0" presId="urn:microsoft.com/office/officeart/2008/layout/RadialCluster"/>
    <dgm:cxn modelId="{482779FC-A932-4450-9892-E1547AB3E3F6}" type="presParOf" srcId="{183DF8F5-CEE9-344D-A559-60AD4A1EFD4E}" destId="{FB6C5729-592B-CE4A-9751-04853B8E5115}" srcOrd="2" destOrd="0" presId="urn:microsoft.com/office/officeart/2008/layout/RadialCluster"/>
    <dgm:cxn modelId="{86193C7B-B8CC-409F-97AB-3CDE884306A2}" type="presParOf" srcId="{183DF8F5-CEE9-344D-A559-60AD4A1EFD4E}" destId="{B921B6B7-192A-634D-8376-66BB87D586A1}" srcOrd="3" destOrd="0" presId="urn:microsoft.com/office/officeart/2008/layout/RadialCluster"/>
    <dgm:cxn modelId="{CDFD63B0-D0F8-4E19-9931-932E10D44478}" type="presParOf" srcId="{183DF8F5-CEE9-344D-A559-60AD4A1EFD4E}" destId="{2F150724-6BDA-074A-962C-DFB2C7313926}" srcOrd="4" destOrd="0" presId="urn:microsoft.com/office/officeart/2008/layout/RadialCluster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Vijaya" pitchFamily="34" charset="0"/>
                <a:cs typeface="Vijaya" pitchFamily="34" charset="0"/>
              </a:rPr>
              <a:t>Classical Swine Fever </a:t>
            </a:r>
            <a:endParaRPr lang="en-IN" b="1" dirty="0">
              <a:solidFill>
                <a:srgbClr val="C00000"/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696200" cy="19812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Arvind Kumar Das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Bihar Veterinary College, Patna-800014.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AIO\Desktop\Kingston\ClinicalPhoto\Images\201108\201108A0\0408201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5181600" cy="2209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3962400"/>
            <a:ext cx="810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Unit 6</a:t>
            </a:r>
            <a:endParaRPr lang="hi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28194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1" y="0"/>
            <a:ext cx="16002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Tran-placental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3505200"/>
          </a:xfrm>
        </p:spPr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virus can pass from the sows to their offspring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Tran-placental infection: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Offspring's of pregnant ewes infected with low or moderately virulence strain and recovered at high risk and may be carriers. Not showing symptoms but permanently shed the virus.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to investigate herds having high level of unexplained reproductive failure and congenital tremor or other abnormalities</a:t>
            </a: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Findings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Acute &amp; Chronic Forms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Virulence: Severe - High mortality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Mild or subclinical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– Poor reproductive performance, congenital  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neurologic defect in newborn piglet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Form: Clinical Signs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Fever (&gt;41°C) until terminal stage when temperature subnormal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Inappetence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Incubation period – 3 to 5 days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Death – 10 to 20 days after infection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Constipation followed by diarrhoea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Form….Continued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Multifocal hyperaemia and/or haemorrhagic lesions of the skin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Conjunctivitis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Enlarged, swollen lymph nodes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Cyanosis of the skin especially of extremities (ears, limbs, tail, snout)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Transient constipation followed by diarrhoea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Vomiting (occasional) 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Form….Continued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Lethargy 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Dyspnoea, coughing 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Ataxia, paresis and convulsion 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Pigs huddle together 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Mortality in young pigs can approach 100%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2ED9E4-3484-DF4D-BBB6-722E2736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Chronic form</a:t>
            </a:r>
            <a:endParaRPr lang="hi-IN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13BBC9-FE5D-1B4D-A8F7-994BE725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Dullness, capricious appetite, pyrexia, diarrhoea for up to 1 month 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Ruffled appearance of pigs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Growth retardation 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 reproductive performance may be the only sign in some breeding herds infected with less virulent strains 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Apparent recovery with eventual relapse with anorexia, depression, fever, and progressive loss of condition and death within 3 months</a:t>
            </a:r>
          </a:p>
        </p:txBody>
      </p:sp>
    </p:spTree>
    <p:extLst>
      <p:ext uri="{BB962C8B-B14F-4D97-AF65-F5344CB8AC3E}">
        <p14:creationId xmlns:p14="http://schemas.microsoft.com/office/powerpoint/2010/main" xmlns="" val="7192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4D20D-0348-7E4F-A19C-0BC2B2A1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Lesions</a:t>
            </a:r>
            <a:endParaRPr lang="hi-IN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FE8335-2F15-A145-B172-C2DF0D37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724400"/>
          </a:xfrm>
        </p:spPr>
        <p:txBody>
          <a:bodyPr/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Enlarged hemorrhagic lymph nodes are common 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Generalized vasculitis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Vasculitis in CNS lead to incordination or convulsions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Hemorrhages and cyanosis in skin especially in extremities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Generalized erythema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Severe tonsillitis with necrotic foci sometimes occurs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xmlns="" val="2494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4D20D-0348-7E4F-A19C-0BC2B2A1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8382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Lesions</a:t>
            </a:r>
            <a:endParaRPr lang="hi-IN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FE8335-2F15-A145-B172-C2DF0D37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Necropsy: Widespread petechial or echymotic hemorrhages in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skin,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lymph nodes,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epiglottis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larynx kidneys, spleen, bladder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rectum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specially in spleen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Multifocal infarction of the margin of the spleen is characteristic: nearly </a:t>
            </a:r>
            <a:r>
              <a:rPr lang="en-IN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pathognomonic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but occurs infrequently with currently circulating strains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Nonsuppurative encephalitis with vascular cuffing</a:t>
            </a: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Atrophy of thymus, lymphoid depletion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Button shaped ulcers in intestine particularly near ileocecal junction. 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xmlns="" val="2494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 Samples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Tissues of tonsil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Maxillary or submandibular lymph node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Mesenteric lymph node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Spleen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Ilium and 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Kidney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Whole blood with EDTA for virus isolation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Clotted blood for serologic test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E16C3-5318-7847-87BF-849CF446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hi-IN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3390F7-E41C-F443-96A2-8A005A74C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IN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Virus isolation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Isolation in PK-15 cell line culture</a:t>
            </a:r>
            <a:b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Demonstration by an immunostaining method (FAT or </a:t>
            </a:r>
            <a:r>
              <a:rPr lang="en-IN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immunoperoxidase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RT-PCR</a:t>
            </a:r>
            <a:endParaRPr lang="en-IN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Detects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infected animals early during the incubation period and for a longer period of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reverse transcriptase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polymerase chain reaction (RT-PCR) techniques time in cases where the pigs recover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In this test virus nucleic acid detection is done.</a:t>
            </a:r>
          </a:p>
          <a:p>
            <a:pPr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Fluorescent antibody test (FAT)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is a rapid test that can be used to detect CSFV antigen</a:t>
            </a: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ELISA: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detect antigen but low sensitivity only screened herd level</a:t>
            </a:r>
            <a:endParaRPr lang="en-IN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Serological tests 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Due to the immunosuppressive effect of CSFV, antibodies cannot be detected with certainty until at least 21 days post-infection. 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2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called Hog Cholera / Swine fever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Highly contagious and febrile viral disease of swine</a:t>
            </a: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Disease may occur from per-acute and acute to sub-acute and chronic, and can last for several weeks or even months.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Notifiable to OIE  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Naturally susceptible: Only the domestic pig and wild boar</a:t>
            </a: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infection to human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Morbidity and mortality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Zero to 100 %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Mortality high in young ones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Diagnosis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other febrile hemorrhagic diseases of pigs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African swine fever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Bacterial septicemias (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Erysipelas etc)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Anticoagulant poisoning (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type)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Hemolytic disease of newborn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reproductive performance and congenital tremors differentiated with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pseudorabies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parvovirus and BVDV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92EC4-8973-AF42-A809-41409FA8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Prevention and Treatment</a:t>
            </a:r>
            <a:endParaRPr lang="hi-IN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B74DF-AED6-104F-B592-DDE7EBAB7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002060"/>
                </a:solidFill>
              </a:rPr>
              <a:t>No specific treatment available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Infected or in contact animal slaughtered and carcasses buried or incinerated </a:t>
            </a:r>
            <a:endParaRPr lang="en-US" sz="22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r>
              <a:rPr lang="en-IN" sz="2200" dirty="0">
                <a:solidFill>
                  <a:srgbClr val="002060"/>
                </a:solidFill>
              </a:rPr>
              <a:t>Modified live vaccines (MLVs) based on several attenuated virus strains are most widely used, and many of them have proven to be both safe and efficacious</a:t>
            </a:r>
            <a:r>
              <a:rPr lang="en-IN" sz="2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</a:rPr>
              <a:t> </a:t>
            </a:r>
            <a:endParaRPr lang="en-IN" sz="2200" dirty="0">
              <a:solidFill>
                <a:srgbClr val="002060"/>
              </a:solidFill>
            </a:endParaRPr>
          </a:p>
          <a:p>
            <a:r>
              <a:rPr lang="en-IN" sz="2200" dirty="0">
                <a:solidFill>
                  <a:srgbClr val="002060"/>
                </a:solidFill>
              </a:rPr>
              <a:t>New generations of marker </a:t>
            </a:r>
            <a:r>
              <a:rPr lang="en-IN" sz="2200" dirty="0" smtClean="0">
                <a:solidFill>
                  <a:srgbClr val="002060"/>
                </a:solidFill>
              </a:rPr>
              <a:t>vaccines </a:t>
            </a:r>
            <a:r>
              <a:rPr lang="en-IN" sz="2200" dirty="0">
                <a:solidFill>
                  <a:srgbClr val="002060"/>
                </a:solidFill>
              </a:rPr>
              <a:t>are also being developed, including a new </a:t>
            </a:r>
            <a:r>
              <a:rPr lang="en-IN" sz="2200" dirty="0" err="1">
                <a:solidFill>
                  <a:srgbClr val="002060"/>
                </a:solidFill>
              </a:rPr>
              <a:t>chimeric</a:t>
            </a:r>
            <a:r>
              <a:rPr lang="en-IN" sz="2200" dirty="0">
                <a:solidFill>
                  <a:srgbClr val="002060"/>
                </a:solidFill>
              </a:rPr>
              <a:t> </a:t>
            </a:r>
            <a:r>
              <a:rPr lang="en-IN" sz="2200" dirty="0" smtClean="0">
                <a:solidFill>
                  <a:srgbClr val="002060"/>
                </a:solidFill>
              </a:rPr>
              <a:t>Pestivirus </a:t>
            </a:r>
            <a:r>
              <a:rPr lang="en-IN" sz="2200" dirty="0">
                <a:solidFill>
                  <a:srgbClr val="002060"/>
                </a:solidFill>
              </a:rPr>
              <a:t>vaccine that has been licensed by the European Medicines Agency (EMA). 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DIVA??</a:t>
            </a:r>
            <a:endParaRPr lang="hi-IN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5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sz="8000" dirty="0" smtClean="0"/>
          </a:p>
          <a:p>
            <a:pPr algn="ctr">
              <a:buFontTx/>
              <a:buNone/>
            </a:pPr>
            <a:r>
              <a:rPr lang="en-US" sz="8000" dirty="0" smtClean="0">
                <a:solidFill>
                  <a:srgbClr val="C00000"/>
                </a:solidFill>
              </a:rPr>
              <a:t>Thank you</a:t>
            </a:r>
          </a:p>
          <a:p>
            <a:endParaRPr lang="en-US" dirty="0" smtClean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xfrm flipH="1">
            <a:off x="9906000" y="6400800"/>
            <a:ext cx="46038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Dunne - CIDP </a:t>
            </a:r>
          </a:p>
          <a:p>
            <a:r>
              <a:rPr lang="en-US" smtClean="0"/>
              <a:t>January 18,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953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 wide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 in parts of Latin America, Caribbean islands &amp; pig producing countries of Asia 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notice as an animal disease in early 19</a:t>
            </a:r>
            <a:r>
              <a:rPr lang="en-US" sz="2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century in USA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Epidemic: In Minnesota in 1913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South Africa in 1918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Netherland in1997-98: 429 herds infected, 700,000 pigs culled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Policies adopted to Control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Controlled by: Early detection and control to spread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Risk Period: Shortest time between introduction of virus and detection of outbreak with clinical symptoms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Restricted movements 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Culling of infected and suspected pigs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 12 million pigs slaughtered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Australia, New Zealand, Canada and USA are free from CSF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country banned the pig meat feeding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Small enveloped RNA virus 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Genus: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Pestivirus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Flaviviridae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Antibody discrimination tests must to differentiate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one serotypes with minor antigenic variability,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divided into three major genotypes, including numerous sub-genotypes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9A6F18-5144-0343-8F07-31B86C38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Close Relationship</a:t>
            </a:r>
            <a:endParaRPr lang="hi-IN" sz="3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C115EF3-E9A7-C148-9611-B616470E2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4064510"/>
              </p:ext>
            </p:extLst>
          </p:nvPr>
        </p:nvGraphicFramePr>
        <p:xfrm>
          <a:off x="381000" y="2971800"/>
          <a:ext cx="838200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400" y="1752600"/>
            <a:ext cx="8763000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Antigenically related to BVDV of cattle and Border disease virus of sheep </a:t>
            </a:r>
          </a:p>
        </p:txBody>
      </p:sp>
    </p:spTree>
    <p:extLst>
      <p:ext uri="{BB962C8B-B14F-4D97-AF65-F5344CB8AC3E}">
        <p14:creationId xmlns:p14="http://schemas.microsoft.com/office/powerpoint/2010/main" xmlns="" val="28614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Characters of virus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Moderately fragile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persistent in environment- No spread from long route by airborne infection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Survive prolonged in moist protein rich medium, meat, tissues, body fluids if frozen or chilled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Survive several years in frozen pig meat and months in chilled meat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Inactivated by cooking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 of Infection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source: wild boar population or domestic Pigs (live or uncooked pig product)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Wild boar populations may harbour virus; domestic pigs in the affected area are at a high risk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Spread by: Movement of infected pigs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Contaminated garbage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Accidental introduction of virus through illegally imported pig meat.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Routes : Oral and </a:t>
            </a:r>
            <a:r>
              <a:rPr lang="en-IN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oronasal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via direct or indirect contact </a:t>
            </a:r>
          </a:p>
          <a:p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Direct:  Secretions, excretions, semen, blood</a:t>
            </a:r>
          </a:p>
          <a:p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Indirect : Contact through premises, implements, vehicles, clothes, instruments, needles and 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insects </a:t>
            </a:r>
          </a:p>
          <a:p>
            <a:pPr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“Neighbourhood effect” during outbreaks in areas of high pig farm density: airborne transmission </a:t>
            </a:r>
          </a:p>
          <a:p>
            <a:pPr marL="0" indent="0">
              <a:buNone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over short distances</a:t>
            </a:r>
          </a:p>
          <a:p>
            <a:pPr marL="0" indent="0">
              <a:buNone/>
            </a:pPr>
            <a:endParaRPr lang="en-IN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Spread by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mechanical transmission: Vehicles, equipments and personnel travelling between pig farm and infected area</a:t>
            </a: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365</TotalTime>
  <Words>974</Words>
  <Application>Microsoft Office PowerPoint</Application>
  <PresentationFormat>On-screen Show (4:3)</PresentationFormat>
  <Paragraphs>242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Classical Swine Fever </vt:lpstr>
      <vt:lpstr>Introduction</vt:lpstr>
      <vt:lpstr>Epidemiology</vt:lpstr>
      <vt:lpstr>Policies adopted to Control</vt:lpstr>
      <vt:lpstr>Etiology </vt:lpstr>
      <vt:lpstr> Close Relationship</vt:lpstr>
      <vt:lpstr>Characters of virus </vt:lpstr>
      <vt:lpstr>Source of Infection</vt:lpstr>
      <vt:lpstr>Transmission</vt:lpstr>
      <vt:lpstr>Tran-placental Transmission</vt:lpstr>
      <vt:lpstr>Clinical Findings</vt:lpstr>
      <vt:lpstr>Severe Acute Form: Clinical Signs</vt:lpstr>
      <vt:lpstr>Severe Acute Form….Continued</vt:lpstr>
      <vt:lpstr>Severe Acute Form….Continued</vt:lpstr>
      <vt:lpstr>Chronic form</vt:lpstr>
      <vt:lpstr>Lesions</vt:lpstr>
      <vt:lpstr>Lesions</vt:lpstr>
      <vt:lpstr>Tests Samples</vt:lpstr>
      <vt:lpstr>Diagnosis</vt:lpstr>
      <vt:lpstr>Differential Diagnosis</vt:lpstr>
      <vt:lpstr>Prevention and Treatment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Swine Fever </dc:title>
  <dc:creator>VAIO</dc:creator>
  <cp:lastModifiedBy>VAIO</cp:lastModifiedBy>
  <cp:revision>37</cp:revision>
  <dcterms:created xsi:type="dcterms:W3CDTF">2006-08-16T00:00:00Z</dcterms:created>
  <dcterms:modified xsi:type="dcterms:W3CDTF">2020-11-30T14:57:11Z</dcterms:modified>
</cp:coreProperties>
</file>