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95" autoAdjust="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8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4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11/6/2020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0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58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3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29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22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0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7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611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E2748806-3AF5-4078-830A-C1F26BF1B2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F991FCB-5132-414C-B377-526F56121B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40CB4-5324-4C90-B6D8-6E92C71CD25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7864" r="-1" b="7862"/>
          <a:stretch/>
        </p:blipFill>
        <p:spPr>
          <a:xfrm>
            <a:off x="20" y="1376"/>
            <a:ext cx="12188932" cy="6856624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F23DAFF7-4C98-4E0E-8986-198D54B6C1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0" y="0"/>
            <a:ext cx="6858000" cy="6858000"/>
          </a:xfrm>
          <a:prstGeom prst="rect">
            <a:avLst/>
          </a:prstGeom>
          <a:gradFill>
            <a:gsLst>
              <a:gs pos="100000">
                <a:schemeClr val="tx1">
                  <a:alpha val="0"/>
                </a:schemeClr>
              </a:gs>
              <a:gs pos="0">
                <a:schemeClr val="tx1"/>
              </a:gs>
              <a:gs pos="0">
                <a:schemeClr val="tx1">
                  <a:alpha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A095E96-319D-4055-AD99-41FEB40300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546522"/>
            <a:ext cx="6327657" cy="4003971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5EBF7A8-B42B-4EC3-B442-9B2D1902A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57" y="1546521"/>
            <a:ext cx="6327656" cy="4016078"/>
          </a:xfrm>
          <a:prstGeom prst="rect">
            <a:avLst/>
          </a:prstGeom>
          <a:blipFill dpi="0" rotWithShape="1">
            <a:blip r:embed="rId3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1A1EC4-C026-4347-A67D-06A8656A24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4" y="1828800"/>
            <a:ext cx="4958128" cy="2209800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IN" sz="3700">
                <a:solidFill>
                  <a:srgbClr val="FFFFFF"/>
                </a:solidFill>
              </a:rPr>
              <a:t>Clinical significance and interpretation of Blood Urea Nitrogen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DEC37-D1ED-4908-B10A-DB0E7888F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5654" y="4191001"/>
            <a:ext cx="4958128" cy="1120477"/>
          </a:xfrm>
        </p:spPr>
        <p:txBody>
          <a:bodyPr anchor="t">
            <a:normAutofit/>
          </a:bodyPr>
          <a:lstStyle/>
          <a:p>
            <a:pPr algn="l"/>
            <a:r>
              <a:rPr lang="en-IN" sz="2200">
                <a:solidFill>
                  <a:srgbClr val="FFFFFF"/>
                </a:solidFill>
              </a:rPr>
              <a:t>VLD-411</a:t>
            </a:r>
          </a:p>
        </p:txBody>
      </p:sp>
    </p:spTree>
    <p:extLst>
      <p:ext uri="{BB962C8B-B14F-4D97-AF65-F5344CB8AC3E}">
        <p14:creationId xmlns:p14="http://schemas.microsoft.com/office/powerpoint/2010/main" val="3984953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6A0B1-C832-4934-BAA5-D4B125694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Pathophysiology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DC42E-94D5-472F-90AA-A77227970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elevated concentration of urea in the blood is called </a:t>
            </a:r>
            <a:r>
              <a:rPr lang="en-US" b="1" dirty="0"/>
              <a:t>AZOTEMIA</a:t>
            </a:r>
          </a:p>
          <a:p>
            <a:r>
              <a:rPr lang="en-US" dirty="0"/>
              <a:t>Very high plasma urea concentration accompanied by renal failure is called </a:t>
            </a:r>
            <a:r>
              <a:rPr lang="en-US" b="1" dirty="0"/>
              <a:t>UREMIA</a:t>
            </a:r>
            <a:r>
              <a:rPr lang="en-US" dirty="0"/>
              <a:t> or the UREMIC SYNDROME</a:t>
            </a:r>
          </a:p>
          <a:p>
            <a:r>
              <a:rPr lang="en-US" dirty="0"/>
              <a:t>condition is eventually fatal if not treated by dialysis or transplantation</a:t>
            </a:r>
          </a:p>
          <a:p>
            <a:endParaRPr lang="en-US" dirty="0"/>
          </a:p>
          <a:p>
            <a:r>
              <a:rPr lang="en-US" dirty="0"/>
              <a:t>Three main categories: prerenal, renal, and postrenal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48751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ECE00-8E90-4808-84CC-DC94E422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Prerenal </a:t>
            </a:r>
            <a:r>
              <a:rPr lang="en-IN" dirty="0" err="1"/>
              <a:t>azotemia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E15CF-D371-4C5C-ADD3-6EFED3E67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5427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1. Result of reduced renal blood perfusion</a:t>
            </a:r>
          </a:p>
          <a:p>
            <a:r>
              <a:rPr lang="en-US" dirty="0"/>
              <a:t>Less blood is delivered to the kidney; consequently, less urea is filtered</a:t>
            </a:r>
          </a:p>
          <a:p>
            <a:r>
              <a:rPr lang="en-US" dirty="0"/>
              <a:t>Might be due to: congestive heart failure, shock, hemorrhage, dehydration, and other factors resulting in a significant decrease in blood volume</a:t>
            </a:r>
          </a:p>
          <a:p>
            <a:endParaRPr lang="en-US" dirty="0"/>
          </a:p>
          <a:p>
            <a:pPr marL="357188" indent="-357188">
              <a:buNone/>
            </a:pPr>
            <a:r>
              <a:rPr lang="en-US" dirty="0"/>
              <a:t>2. Amount of protein metabolism</a:t>
            </a:r>
          </a:p>
          <a:p>
            <a:r>
              <a:rPr lang="en-US" dirty="0"/>
              <a:t>A high-protein diet </a:t>
            </a:r>
          </a:p>
          <a:p>
            <a:r>
              <a:rPr lang="en-US" dirty="0"/>
              <a:t>increased protein catabolism, such as occurs in stress, fever, major illness, corticosteroid therapy, and GI hemorrhage, may increase the urea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5987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0C17B-6EE6-4C18-8488-3F4AD554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Renal </a:t>
            </a:r>
            <a:r>
              <a:rPr lang="en-IN" dirty="0" err="1"/>
              <a:t>Azotemia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4A52E-489D-4DE4-B654-F5AE0BDD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Decreased renal function causes an increase in plasma urea concentration</a:t>
            </a:r>
          </a:p>
          <a:p>
            <a:r>
              <a:rPr lang="en-US" dirty="0"/>
              <a:t>acute and chronic renal failure</a:t>
            </a:r>
          </a:p>
          <a:p>
            <a:r>
              <a:rPr lang="en-US" dirty="0"/>
              <a:t>glomerular nephritis</a:t>
            </a:r>
          </a:p>
          <a:p>
            <a:r>
              <a:rPr lang="en-US" dirty="0"/>
              <a:t>tubular necrosis</a:t>
            </a:r>
          </a:p>
          <a:p>
            <a:r>
              <a:rPr lang="en-US" dirty="0"/>
              <a:t>Other intrinsic renal disease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5247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9A38A-B563-4DAC-9084-ADA097957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Postrenal </a:t>
            </a:r>
            <a:r>
              <a:rPr lang="en-IN" dirty="0" err="1"/>
              <a:t>azotemia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BC954-66AC-4AFC-B11C-F4637ECC3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due to</a:t>
            </a:r>
          </a:p>
          <a:p>
            <a:r>
              <a:rPr lang="en-US" dirty="0"/>
              <a:t>obstruction of urine flow anywhere in the urinary tract by renal calculi</a:t>
            </a:r>
          </a:p>
          <a:p>
            <a:r>
              <a:rPr lang="en-US" dirty="0"/>
              <a:t>Tumors of the bladder or prostate</a:t>
            </a:r>
          </a:p>
          <a:p>
            <a:r>
              <a:rPr lang="en-US" dirty="0"/>
              <a:t>severe infection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051157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31E5E-9A73-471D-8403-F559103B1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Decreased plasma urea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08CEF-5C37-476F-8D6A-D64467084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protein intake</a:t>
            </a:r>
          </a:p>
          <a:p>
            <a:r>
              <a:rPr lang="en-US" dirty="0"/>
              <a:t>Severe liver disease</a:t>
            </a:r>
          </a:p>
          <a:p>
            <a:r>
              <a:rPr lang="en-US" dirty="0"/>
              <a:t>Severe vomiting and </a:t>
            </a:r>
            <a:r>
              <a:rPr lang="en-US" dirty="0" err="1"/>
              <a:t>diarrhoea</a:t>
            </a:r>
            <a:endParaRPr lang="en-US" dirty="0"/>
          </a:p>
          <a:p>
            <a:r>
              <a:rPr lang="en-IN" dirty="0"/>
              <a:t>during late pregnancy and </a:t>
            </a:r>
            <a:r>
              <a:rPr lang="en-US" dirty="0"/>
              <a:t>in infancy as a result of increased protein synthesis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62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10E06F9-9F12-4D1B-92C0-4B30818D09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5EFE88-F6A7-4B53-AF99-227DFC56A0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74AC262-3FA8-453E-ABD2-9C6199166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4909"/>
            <a:ext cx="4785546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Urea or Blood Urea Nitrogen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F9AF5CF-AE21-453A-8D3F-6D9FC64A18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8283" y="0"/>
            <a:ext cx="619371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18A41FE-6F14-49D2-8C0F-56A351A9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5998281" y="-3"/>
            <a:ext cx="6193718" cy="6857999"/>
          </a:xfrm>
          <a:prstGeom prst="rect">
            <a:avLst/>
          </a:prstGeom>
          <a:blipFill dpi="0" rotWithShape="1">
            <a:blip r:embed="rId3">
              <a:alphaModFix amt="3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Graphic 7" descr="Kidney">
            <a:extLst>
              <a:ext uri="{FF2B5EF4-FFF2-40B4-BE49-F238E27FC236}">
                <a16:creationId xmlns:a16="http://schemas.microsoft.com/office/drawing/2014/main" id="{6E9AAB32-358C-46F1-AC72-2906AE2DDC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32218" y="1017640"/>
            <a:ext cx="4817466" cy="4817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85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683E82-C26D-48C4-AD8E-5B11B0EC9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0FA24D-8B29-4DF0-AA17-FA32FFFCE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Urea is the major excretory product of protein metabolism</a:t>
            </a:r>
          </a:p>
          <a:p>
            <a:r>
              <a:rPr lang="en-US" dirty="0"/>
              <a:t>formed in the liver from amino groups (−NH2) and free ammonia generated during protein catabolism</a:t>
            </a:r>
          </a:p>
          <a:p>
            <a:r>
              <a:rPr lang="en-US" dirty="0"/>
              <a:t>Enzymatically catalyzed process is termed the urea cycle</a:t>
            </a:r>
          </a:p>
        </p:txBody>
      </p:sp>
    </p:spTree>
    <p:extLst>
      <p:ext uri="{BB962C8B-B14F-4D97-AF65-F5344CB8AC3E}">
        <p14:creationId xmlns:p14="http://schemas.microsoft.com/office/powerpoint/2010/main" val="370527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32E35-EFFF-4608-ABDF-6B41ED24F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Clinical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B65CD-3979-4638-AD77-7A7C16209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evaluate renal function</a:t>
            </a:r>
          </a:p>
          <a:p>
            <a:r>
              <a:rPr lang="en-US" dirty="0"/>
              <a:t>to assess hydration status</a:t>
            </a:r>
          </a:p>
          <a:p>
            <a:r>
              <a:rPr lang="en-US" dirty="0"/>
              <a:t>to determine nitrogen balance</a:t>
            </a:r>
          </a:p>
          <a:p>
            <a:r>
              <a:rPr lang="en-US" dirty="0"/>
              <a:t>to aid in the diagnosis of renal disease</a:t>
            </a:r>
          </a:p>
          <a:p>
            <a:r>
              <a:rPr lang="en-US" dirty="0"/>
              <a:t>to verify adequacy of dialysis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1006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0F530-4452-498E-8E30-7E8D5D47F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477B-08B9-4654-B129-1DE588548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Measurements of urea were originally performed on a protein-free filtrate of whole blood and based on measuring the amount of nitrogen</a:t>
            </a:r>
          </a:p>
          <a:p>
            <a:r>
              <a:rPr lang="en-US" dirty="0"/>
              <a:t>urea is often reported in terms of nitrogen concentration rather than urea concentration (BUN)</a:t>
            </a:r>
          </a:p>
          <a:p>
            <a:r>
              <a:rPr lang="en-US" dirty="0"/>
              <a:t>Urea N concentration can be converted to urea concentration by multiplying by </a:t>
            </a:r>
            <a:r>
              <a:rPr lang="en-US" b="1" dirty="0"/>
              <a:t>2.14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395095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CB7E8AE-A3AC-4BB7-A5C6-F00EC697B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D924463-4DB7-437D-85B1-7EE5042DE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108545-2EA9-4B3E-915B-295949608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0CD1B98-C77C-4F2A-AE26-1F953E30E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799" y="744909"/>
            <a:ext cx="6858000" cy="31554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>
                <a:solidFill>
                  <a:schemeClr val="tx2"/>
                </a:solidFill>
              </a:rPr>
              <a:t>Analytic Methods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578352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72B5A9-5531-4FA5-8C90-295EFED8B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7060" y="22493"/>
            <a:ext cx="3561292" cy="6830508"/>
          </a:xfrm>
          <a:prstGeom prst="rect">
            <a:avLst/>
          </a:prstGeom>
          <a:blipFill dpi="0" rotWithShape="1">
            <a:blip r:embed="rId3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80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BE7F-CCEE-4413-9779-4F17BC018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Enzymatic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2CF4E-367F-42EB-BC45-C0754AFC2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urease catalyzes hydrolysis of urea in the sample, and the ammonium ion produced in the reaction is quantified</a:t>
            </a:r>
          </a:p>
          <a:p>
            <a:r>
              <a:rPr lang="en-US" dirty="0"/>
              <a:t>It couples with glutamate dehydrogenase (GLDH) and the rate of disappearance of NADH at 340 nm is measured</a:t>
            </a: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64A291-3624-4F3D-AD3D-C3DBAC6F6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382" y="4109901"/>
            <a:ext cx="8239236" cy="2609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9D1AF19-28FB-416D-909D-3C13176D38D2}"/>
              </a:ext>
            </a:extLst>
          </p:cNvPr>
          <p:cNvSpPr txBox="1"/>
          <p:nvPr/>
        </p:nvSpPr>
        <p:spPr>
          <a:xfrm>
            <a:off x="10215618" y="6552368"/>
            <a:ext cx="206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</a:rPr>
              <a:t>Clinical chemistry (Bishop)</a:t>
            </a:r>
          </a:p>
        </p:txBody>
      </p:sp>
    </p:spTree>
    <p:extLst>
      <p:ext uri="{BB962C8B-B14F-4D97-AF65-F5344CB8AC3E}">
        <p14:creationId xmlns:p14="http://schemas.microsoft.com/office/powerpoint/2010/main" val="3426801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C15AF58-8C81-4D50-BFD2-084955704A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34" y="1502568"/>
            <a:ext cx="11869932" cy="38528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DA1C1C0-9E3C-4710-8025-59F7EDB1B213}"/>
              </a:ext>
            </a:extLst>
          </p:cNvPr>
          <p:cNvSpPr txBox="1"/>
          <p:nvPr/>
        </p:nvSpPr>
        <p:spPr>
          <a:xfrm>
            <a:off x="10039927" y="6493163"/>
            <a:ext cx="20689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</a:rPr>
              <a:t>Clinical chemistry (Bishop)</a:t>
            </a:r>
          </a:p>
        </p:txBody>
      </p:sp>
    </p:spTree>
    <p:extLst>
      <p:ext uri="{BB962C8B-B14F-4D97-AF65-F5344CB8AC3E}">
        <p14:creationId xmlns:p14="http://schemas.microsoft.com/office/powerpoint/2010/main" val="504116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DCCAB-EA5F-4A2A-A922-0DC16B569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Specimen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867F1-C26E-4E7C-9A13-28018A05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450"/>
            <a:ext cx="10515600" cy="46081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plasma, serum, or urine</a:t>
            </a:r>
          </a:p>
          <a:p>
            <a:endParaRPr lang="en-US" dirty="0"/>
          </a:p>
          <a:p>
            <a:r>
              <a:rPr lang="en-US" dirty="0"/>
              <a:t>If plasma is collected, </a:t>
            </a:r>
          </a:p>
          <a:p>
            <a:r>
              <a:rPr lang="en-US" dirty="0"/>
              <a:t>ammonium ions and high concentrations of sodium citrate and sodium fluoride must be avoided</a:t>
            </a:r>
          </a:p>
          <a:p>
            <a:r>
              <a:rPr lang="en-US" dirty="0"/>
              <a:t>citrate and fluoride inhibit urease</a:t>
            </a:r>
          </a:p>
          <a:p>
            <a:endParaRPr lang="en-US" dirty="0"/>
          </a:p>
          <a:p>
            <a:r>
              <a:rPr lang="en-US" dirty="0"/>
              <a:t>fasting sample is not required usually</a:t>
            </a:r>
          </a:p>
          <a:p>
            <a:r>
              <a:rPr lang="en-US" dirty="0"/>
              <a:t>Urea is susceptible to bacterial decomposition, so specimens (particularly urine) that cannot be analyzed within a few hours should be refrigerated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50319214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451</Words>
  <Application>Microsoft Office PowerPoint</Application>
  <PresentationFormat>Widescreen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Avenir Next LT Pro</vt:lpstr>
      <vt:lpstr>AvenirNext LT Pro Medium</vt:lpstr>
      <vt:lpstr>BlockprintVTI</vt:lpstr>
      <vt:lpstr>Clinical significance and interpretation of Blood Urea Nitrogen</vt:lpstr>
      <vt:lpstr>Urea or Blood Urea Nitrogen</vt:lpstr>
      <vt:lpstr>PowerPoint Presentation</vt:lpstr>
      <vt:lpstr>Clinical Application</vt:lpstr>
      <vt:lpstr>PowerPoint Presentation</vt:lpstr>
      <vt:lpstr>Analytic Methods</vt:lpstr>
      <vt:lpstr>Enzymatic method</vt:lpstr>
      <vt:lpstr>PowerPoint Presentation</vt:lpstr>
      <vt:lpstr>Specimen Requirements</vt:lpstr>
      <vt:lpstr>Pathophysiology</vt:lpstr>
      <vt:lpstr>Prerenal azotemia</vt:lpstr>
      <vt:lpstr>Renal Azotemia</vt:lpstr>
      <vt:lpstr>Postrenal azotemia</vt:lpstr>
      <vt:lpstr>Decreased plasma urea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significance and interpretation of Blood Urea Nitrogen</dc:title>
  <dc:creator>ani.gatz1 ani.gatz1</dc:creator>
  <cp:lastModifiedBy>ani.gatz1 ani.gatz1</cp:lastModifiedBy>
  <cp:revision>2</cp:revision>
  <dcterms:created xsi:type="dcterms:W3CDTF">2020-11-06T10:13:25Z</dcterms:created>
  <dcterms:modified xsi:type="dcterms:W3CDTF">2020-11-06T10:18:15Z</dcterms:modified>
</cp:coreProperties>
</file>