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07" r:id="rId2"/>
    <p:sldId id="308" r:id="rId3"/>
    <p:sldId id="309" r:id="rId4"/>
    <p:sldId id="314" r:id="rId5"/>
    <p:sldId id="316" r:id="rId6"/>
    <p:sldId id="318" r:id="rId7"/>
    <p:sldId id="317" r:id="rId8"/>
    <p:sldId id="319" r:id="rId9"/>
    <p:sldId id="32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8574D-52D8-4609-BAC6-9DDC9D02FFD7}" type="datetimeFigureOut">
              <a:rPr lang="en-IN" smtClean="0"/>
              <a:t>11-11-2020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F278A-C0D0-42DE-B328-A27CDF71FD35}" type="slidenum">
              <a:rPr lang="en-IN" smtClean="0"/>
              <a:t>‹#›</a:t>
            </a:fld>
            <a:endParaRPr lang="en-IN"/>
          </a:p>
        </p:txBody>
      </p:sp>
    </p:spTree>
    <p:extLst>
      <p:ext uri="{BB962C8B-B14F-4D97-AF65-F5344CB8AC3E}">
        <p14:creationId xmlns:p14="http://schemas.microsoft.com/office/powerpoint/2010/main" val="110426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44641-F14D-497F-9CCC-8B19FE0F35AC}"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44641-F14D-497F-9CCC-8B19FE0F35AC}" type="datetimeFigureOut">
              <a:rPr lang="en-US" smtClean="0"/>
              <a:pPr/>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44641-F14D-497F-9CCC-8B19FE0F35AC}" type="datetimeFigureOut">
              <a:rPr lang="en-US" smtClean="0"/>
              <a:pPr/>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11/11/2020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lnSpcReduction="10000"/>
          </a:bodyPr>
          <a:lstStyle/>
          <a:p>
            <a:r>
              <a:rPr lang="en-IN"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UNIT-01 (LIVESTOCK BASED LIVELIHOODS AND THEIR EVOLUTION</a:t>
            </a:r>
            <a:r>
              <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a:t>
            </a:r>
            <a:r>
              <a:rPr lang="en-US" sz="24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Kumar Singh</a:t>
            </a:r>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11430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048000"/>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95800" y="3048000"/>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622354" y="1143000"/>
            <a:ext cx="302349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1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762000" y="2286000"/>
            <a:ext cx="7543800" cy="1143000"/>
          </a:xfrm>
        </p:spPr>
        <p:txBody>
          <a:bodyPr/>
          <a:lstStyle/>
          <a:p>
            <a:pPr algn="ctr">
              <a:defRPr/>
            </a:pPr>
            <a:r>
              <a:rPr lang="en-US" sz="4800" dirty="0">
                <a:solidFill>
                  <a:srgbClr val="C00000"/>
                </a:solidFill>
                <a:latin typeface="Times New Roman" pitchFamily="18" charset="0"/>
                <a:cs typeface="Times New Roman" pitchFamily="18" charset="0"/>
              </a:rPr>
              <a:t>Collective </a:t>
            </a:r>
            <a:r>
              <a:rPr lang="en-US" sz="4800" dirty="0" smtClean="0">
                <a:solidFill>
                  <a:srgbClr val="C00000"/>
                </a:solidFill>
                <a:latin typeface="Times New Roman" pitchFamily="18" charset="0"/>
                <a:cs typeface="Times New Roman" pitchFamily="18" charset="0"/>
              </a:rPr>
              <a:t>Farming</a:t>
            </a:r>
            <a:endParaRPr lang="en-US" sz="4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94901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47864"/>
          </a:xfrm>
          <a:prstGeom prst="rect">
            <a:avLst/>
          </a:prstGeom>
        </p:spPr>
        <p:txBody>
          <a:bodyPr wrap="square">
            <a:spAutoFit/>
          </a:bodyPr>
          <a:lstStyle/>
          <a:p>
            <a:pPr algn="ctr">
              <a:lnSpc>
                <a:spcPct val="200000"/>
              </a:lnSpc>
            </a:pPr>
            <a:r>
              <a:rPr lang="en-IN" sz="3200" b="1" dirty="0">
                <a:solidFill>
                  <a:srgbClr val="FF0000"/>
                </a:solidFill>
                <a:latin typeface="Times New Roman" pitchFamily="18" charset="0"/>
                <a:cs typeface="Times New Roman" pitchFamily="18" charset="0"/>
              </a:rPr>
              <a:t>Collective </a:t>
            </a:r>
            <a:r>
              <a:rPr lang="en-IN" sz="3200" b="1" dirty="0" smtClean="0">
                <a:solidFill>
                  <a:srgbClr val="FF0000"/>
                </a:solidFill>
                <a:latin typeface="Times New Roman" pitchFamily="18" charset="0"/>
                <a:cs typeface="Times New Roman" pitchFamily="18" charset="0"/>
              </a:rPr>
              <a:t>Farming</a:t>
            </a:r>
          </a:p>
          <a:p>
            <a:pPr marL="457200" indent="-457200" algn="just">
              <a:lnSpc>
                <a:spcPct val="200000"/>
              </a:lnSpc>
              <a:buFont typeface="Arial" pitchFamily="34" charset="0"/>
              <a:buChar char="•"/>
            </a:pPr>
            <a:r>
              <a:rPr lang="en-IN" sz="2800" dirty="0" smtClean="0">
                <a:latin typeface="Times New Roman" pitchFamily="18" charset="0"/>
                <a:cs typeface="Times New Roman" pitchFamily="18" charset="0"/>
              </a:rPr>
              <a:t>This </a:t>
            </a:r>
            <a:r>
              <a:rPr lang="en-IN" sz="2800" dirty="0">
                <a:latin typeface="Times New Roman" pitchFamily="18" charset="0"/>
                <a:cs typeface="Times New Roman" pitchFamily="18" charset="0"/>
              </a:rPr>
              <a:t>is another farming system which was introduced in U.S.S.R. Sometime after 1917 revolution. </a:t>
            </a:r>
            <a:endParaRPr lang="en-IN" sz="2800" dirty="0" smtClean="0">
              <a:latin typeface="Times New Roman" pitchFamily="18" charset="0"/>
              <a:cs typeface="Times New Roman" pitchFamily="18" charset="0"/>
            </a:endParaRPr>
          </a:p>
          <a:p>
            <a:pPr marL="457200" indent="-457200" algn="just">
              <a:lnSpc>
                <a:spcPct val="200000"/>
              </a:lnSpc>
              <a:buFont typeface="Arial" pitchFamily="34" charset="0"/>
              <a:buChar char="•"/>
            </a:pPr>
            <a:r>
              <a:rPr lang="en-IN" sz="2800" dirty="0" smtClean="0">
                <a:latin typeface="Times New Roman" pitchFamily="18" charset="0"/>
                <a:cs typeface="Times New Roman" pitchFamily="18" charset="0"/>
              </a:rPr>
              <a:t>This </a:t>
            </a:r>
            <a:r>
              <a:rPr lang="en-IN" sz="2800" dirty="0">
                <a:latin typeface="Times New Roman" pitchFamily="18" charset="0"/>
                <a:cs typeface="Times New Roman" pitchFamily="18" charset="0"/>
              </a:rPr>
              <a:t>system replaces the feudal system of farming enforced by a communist regime. The revolutionary regime decided that in place the feudal lords owing the land, henceforth the village community, as a whole would own the land.</a:t>
            </a:r>
            <a:endParaRPr lang="en-IN"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060426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152400"/>
            <a:ext cx="8686800" cy="6096000"/>
          </a:xfrm>
        </p:spPr>
        <p:txBody>
          <a:bodyPr>
            <a:noAutofit/>
          </a:bodyPr>
          <a:lstStyle/>
          <a:p>
            <a:r>
              <a:rPr lang="en-IN" sz="2800" b="1" dirty="0">
                <a:solidFill>
                  <a:srgbClr val="C00000"/>
                </a:solidFill>
                <a:latin typeface="Times New Roman" pitchFamily="18" charset="0"/>
                <a:cs typeface="Times New Roman" pitchFamily="18" charset="0"/>
              </a:rPr>
              <a:t>Cooperative farming refers to an organisation in which:</a:t>
            </a:r>
          </a:p>
          <a:p>
            <a:pPr marL="342900" indent="-342900">
              <a:lnSpc>
                <a:spcPct val="200000"/>
              </a:lnSpc>
              <a:buFont typeface="Arial" pitchFamily="34" charset="0"/>
              <a:buChar char="•"/>
            </a:pPr>
            <a:r>
              <a:rPr lang="en-IN" sz="2400" dirty="0" smtClean="0">
                <a:solidFill>
                  <a:schemeClr val="tx1"/>
                </a:solidFill>
                <a:latin typeface="Times New Roman" pitchFamily="18" charset="0"/>
                <a:cs typeface="Times New Roman" pitchFamily="18" charset="0"/>
              </a:rPr>
              <a:t>Each member-farmer </a:t>
            </a:r>
            <a:r>
              <a:rPr lang="en-IN" sz="2400" dirty="0">
                <a:solidFill>
                  <a:schemeClr val="tx1"/>
                </a:solidFill>
                <a:latin typeface="Times New Roman" pitchFamily="18" charset="0"/>
                <a:cs typeface="Times New Roman" pitchFamily="18" charset="0"/>
              </a:rPr>
              <a:t>remains the </a:t>
            </a:r>
            <a:r>
              <a:rPr lang="en-IN" sz="2400" b="1" u="sng" dirty="0">
                <a:solidFill>
                  <a:schemeClr val="tx1"/>
                </a:solidFill>
                <a:latin typeface="Times New Roman" pitchFamily="18" charset="0"/>
                <a:cs typeface="Times New Roman" pitchFamily="18" charset="0"/>
              </a:rPr>
              <a:t>owner</a:t>
            </a:r>
            <a:r>
              <a:rPr lang="en-IN" sz="2400" dirty="0">
                <a:solidFill>
                  <a:schemeClr val="tx1"/>
                </a:solidFill>
                <a:latin typeface="Times New Roman" pitchFamily="18" charset="0"/>
                <a:cs typeface="Times New Roman" pitchFamily="18" charset="0"/>
              </a:rPr>
              <a:t> of his land </a:t>
            </a:r>
            <a:r>
              <a:rPr lang="en-IN" sz="2400" b="1" u="sng" dirty="0" smtClean="0">
                <a:solidFill>
                  <a:schemeClr val="tx1"/>
                </a:solidFill>
                <a:latin typeface="Times New Roman" pitchFamily="18" charset="0"/>
                <a:cs typeface="Times New Roman" pitchFamily="18" charset="0"/>
              </a:rPr>
              <a:t>individually</a:t>
            </a:r>
            <a:r>
              <a:rPr lang="en-IN" sz="2400" dirty="0" smtClean="0">
                <a:solidFill>
                  <a:schemeClr val="tx1"/>
                </a:solidFill>
                <a:latin typeface="Times New Roman" pitchFamily="18" charset="0"/>
                <a:cs typeface="Times New Roman" pitchFamily="18" charset="0"/>
              </a:rPr>
              <a:t>. But </a:t>
            </a:r>
            <a:r>
              <a:rPr lang="en-IN" sz="2400" dirty="0">
                <a:solidFill>
                  <a:schemeClr val="tx1"/>
                </a:solidFill>
                <a:latin typeface="Times New Roman" pitchFamily="18" charset="0"/>
                <a:cs typeface="Times New Roman" pitchFamily="18" charset="0"/>
              </a:rPr>
              <a:t>farming is done </a:t>
            </a:r>
            <a:r>
              <a:rPr lang="en-IN" sz="2400" b="1" u="sng" dirty="0" smtClean="0">
                <a:solidFill>
                  <a:schemeClr val="tx1"/>
                </a:solidFill>
                <a:latin typeface="Times New Roman" pitchFamily="18" charset="0"/>
                <a:cs typeface="Times New Roman" pitchFamily="18" charset="0"/>
              </a:rPr>
              <a:t>jointly</a:t>
            </a:r>
            <a:r>
              <a:rPr lang="en-IN" sz="2400" dirty="0" smtClean="0">
                <a:solidFill>
                  <a:schemeClr val="tx1"/>
                </a:solidFill>
                <a:latin typeface="Times New Roman" pitchFamily="18" charset="0"/>
                <a:cs typeface="Times New Roman" pitchFamily="18" charset="0"/>
              </a:rPr>
              <a:t>.</a:t>
            </a:r>
          </a:p>
          <a:p>
            <a:pPr marL="342900" indent="-342900">
              <a:lnSpc>
                <a:spcPct val="200000"/>
              </a:lnSpc>
              <a:buFont typeface="Arial" pitchFamily="34" charset="0"/>
              <a:buChar char="•"/>
            </a:pPr>
            <a:r>
              <a:rPr lang="en-IN" sz="2400" b="1" u="sng" dirty="0" smtClean="0">
                <a:solidFill>
                  <a:schemeClr val="tx1"/>
                </a:solidFill>
                <a:latin typeface="Times New Roman" pitchFamily="18" charset="0"/>
                <a:cs typeface="Times New Roman" pitchFamily="18" charset="0"/>
              </a:rPr>
              <a:t>Profit</a:t>
            </a:r>
            <a:r>
              <a:rPr lang="en-IN" sz="2400" dirty="0">
                <a:solidFill>
                  <a:schemeClr val="tx1"/>
                </a:solidFill>
                <a:latin typeface="Times New Roman" pitchFamily="18" charset="0"/>
                <a:cs typeface="Times New Roman" pitchFamily="18" charset="0"/>
              </a:rPr>
              <a:t> is distributed among the member-farmers </a:t>
            </a:r>
            <a:r>
              <a:rPr lang="en-IN" sz="2400" b="1" u="sng" dirty="0">
                <a:solidFill>
                  <a:schemeClr val="tx1"/>
                </a:solidFill>
                <a:latin typeface="Times New Roman" pitchFamily="18" charset="0"/>
                <a:cs typeface="Times New Roman" pitchFamily="18" charset="0"/>
              </a:rPr>
              <a:t>in the ratio of land owned</a:t>
            </a:r>
            <a:r>
              <a:rPr lang="en-IN" sz="2400" dirty="0">
                <a:solidFill>
                  <a:schemeClr val="tx1"/>
                </a:solidFill>
                <a:latin typeface="Times New Roman" pitchFamily="18" charset="0"/>
                <a:cs typeface="Times New Roman" pitchFamily="18" charset="0"/>
              </a:rPr>
              <a:t> by </a:t>
            </a:r>
            <a:r>
              <a:rPr lang="en-IN" sz="2400" dirty="0" smtClean="0">
                <a:solidFill>
                  <a:schemeClr val="tx1"/>
                </a:solidFill>
                <a:latin typeface="Times New Roman" pitchFamily="18" charset="0"/>
                <a:cs typeface="Times New Roman" pitchFamily="18" charset="0"/>
              </a:rPr>
              <a:t>them.</a:t>
            </a:r>
          </a:p>
          <a:p>
            <a:pPr marL="342900" indent="-342900">
              <a:lnSpc>
                <a:spcPct val="200000"/>
              </a:lnSpc>
              <a:buFont typeface="Arial" pitchFamily="34" charset="0"/>
              <a:buChar char="•"/>
            </a:pPr>
            <a:r>
              <a:rPr lang="en-IN" sz="2400" b="1" u="sng" dirty="0" smtClean="0">
                <a:solidFill>
                  <a:schemeClr val="tx1"/>
                </a:solidFill>
                <a:latin typeface="Times New Roman" pitchFamily="18" charset="0"/>
                <a:cs typeface="Times New Roman" pitchFamily="18" charset="0"/>
              </a:rPr>
              <a:t>Wages</a:t>
            </a:r>
            <a:r>
              <a:rPr lang="en-IN" sz="2400" dirty="0">
                <a:solidFill>
                  <a:schemeClr val="tx1"/>
                </a:solidFill>
                <a:latin typeface="Times New Roman" pitchFamily="18" charset="0"/>
                <a:cs typeface="Times New Roman" pitchFamily="18" charset="0"/>
              </a:rPr>
              <a:t> distributed among the member-farmers according to </a:t>
            </a:r>
            <a:r>
              <a:rPr lang="en-IN" sz="2400" b="1" u="sng" dirty="0">
                <a:solidFill>
                  <a:schemeClr val="tx1"/>
                </a:solidFill>
                <a:latin typeface="Times New Roman" pitchFamily="18" charset="0"/>
                <a:cs typeface="Times New Roman" pitchFamily="18" charset="0"/>
              </a:rPr>
              <a:t>number of days</a:t>
            </a:r>
            <a:r>
              <a:rPr lang="en-IN" sz="2400" dirty="0">
                <a:solidFill>
                  <a:schemeClr val="tx1"/>
                </a:solidFill>
                <a:latin typeface="Times New Roman" pitchFamily="18" charset="0"/>
                <a:cs typeface="Times New Roman" pitchFamily="18" charset="0"/>
              </a:rPr>
              <a:t> they worked.</a:t>
            </a:r>
          </a:p>
          <a:p>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val="3581429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304800"/>
            <a:ext cx="7772400" cy="5257800"/>
          </a:xfrm>
        </p:spPr>
        <p:txBody>
          <a:bodyPr>
            <a:noAutofit/>
          </a:bodyPr>
          <a:lstStyle/>
          <a:p>
            <a:pPr marL="342900" indent="-342900" algn="just">
              <a:lnSpc>
                <a:spcPct val="150000"/>
              </a:lnSpc>
              <a:buFont typeface="Arial" pitchFamily="34" charset="0"/>
              <a:buChar char="•"/>
            </a:pPr>
            <a:r>
              <a:rPr lang="en-IN" sz="2200" dirty="0">
                <a:solidFill>
                  <a:schemeClr val="tx1"/>
                </a:solidFill>
                <a:latin typeface="Times New Roman" pitchFamily="18" charset="0"/>
                <a:cs typeface="Times New Roman" pitchFamily="18" charset="0"/>
              </a:rPr>
              <a:t>The community itself would take decisions about production and itself would operate upon the land it possessed. </a:t>
            </a:r>
            <a:endParaRPr lang="en-IN" sz="2200" dirty="0" smtClean="0">
              <a:solidFill>
                <a:schemeClr val="tx1"/>
              </a:solidFill>
              <a:latin typeface="Times New Roman" pitchFamily="18" charset="0"/>
              <a:cs typeface="Times New Roman" pitchFamily="18" charset="0"/>
            </a:endParaRPr>
          </a:p>
          <a:p>
            <a:pPr marL="342900" indent="-342900" algn="just">
              <a:lnSpc>
                <a:spcPct val="150000"/>
              </a:lnSpc>
              <a:buFont typeface="Arial" pitchFamily="34" charset="0"/>
              <a:buChar char="•"/>
            </a:pPr>
            <a:r>
              <a:rPr lang="en-IN" sz="2200" dirty="0" smtClean="0">
                <a:solidFill>
                  <a:schemeClr val="tx1"/>
                </a:solidFill>
                <a:latin typeface="Times New Roman" pitchFamily="18" charset="0"/>
                <a:cs typeface="Times New Roman" pitchFamily="18" charset="0"/>
              </a:rPr>
              <a:t>The </a:t>
            </a:r>
            <a:r>
              <a:rPr lang="en-IN" sz="2200" dirty="0">
                <a:solidFill>
                  <a:schemeClr val="tx1"/>
                </a:solidFill>
                <a:latin typeface="Times New Roman" pitchFamily="18" charset="0"/>
                <a:cs typeface="Times New Roman" pitchFamily="18" charset="0"/>
              </a:rPr>
              <a:t>land and other production assets are held jointly by the village’s </a:t>
            </a:r>
            <a:r>
              <a:rPr lang="en-IN" sz="2200" dirty="0" smtClean="0">
                <a:solidFill>
                  <a:schemeClr val="tx1"/>
                </a:solidFill>
                <a:latin typeface="Times New Roman" pitchFamily="18" charset="0"/>
                <a:cs typeface="Times New Roman" pitchFamily="18" charset="0"/>
              </a:rPr>
              <a:t>society</a:t>
            </a:r>
          </a:p>
          <a:p>
            <a:pPr marL="342900" indent="-342900" algn="just">
              <a:lnSpc>
                <a:spcPct val="150000"/>
              </a:lnSpc>
              <a:buFont typeface="Arial" pitchFamily="34" charset="0"/>
              <a:buChar char="•"/>
            </a:pPr>
            <a:r>
              <a:rPr lang="en-IN" sz="2200" dirty="0">
                <a:solidFill>
                  <a:schemeClr val="tx1"/>
                </a:solidFill>
                <a:latin typeface="Times New Roman" pitchFamily="18" charset="0"/>
                <a:cs typeface="Times New Roman" pitchFamily="18" charset="0"/>
              </a:rPr>
              <a:t>There is no individual ownership. The village community as a whole constitutes the general body of the collective farm. </a:t>
            </a:r>
            <a:endParaRPr lang="en-IN" sz="2200" dirty="0" smtClean="0">
              <a:solidFill>
                <a:schemeClr val="tx1"/>
              </a:solidFill>
              <a:latin typeface="Times New Roman" pitchFamily="18" charset="0"/>
              <a:cs typeface="Times New Roman" pitchFamily="18" charset="0"/>
            </a:endParaRPr>
          </a:p>
          <a:p>
            <a:pPr marL="342900" indent="-342900" algn="just">
              <a:lnSpc>
                <a:spcPct val="150000"/>
              </a:lnSpc>
              <a:buFont typeface="Arial" pitchFamily="34" charset="0"/>
              <a:buChar char="•"/>
            </a:pPr>
            <a:r>
              <a:rPr lang="en-IN" sz="2200" dirty="0" smtClean="0">
                <a:solidFill>
                  <a:schemeClr val="tx1"/>
                </a:solidFill>
                <a:latin typeface="Times New Roman" pitchFamily="18" charset="0"/>
                <a:cs typeface="Times New Roman" pitchFamily="18" charset="0"/>
              </a:rPr>
              <a:t>Its </a:t>
            </a:r>
            <a:r>
              <a:rPr lang="en-IN" sz="2200" dirty="0">
                <a:solidFill>
                  <a:schemeClr val="tx1"/>
                </a:solidFill>
                <a:latin typeface="Times New Roman" pitchFamily="18" charset="0"/>
                <a:cs typeface="Times New Roman" pitchFamily="18" charset="0"/>
              </a:rPr>
              <a:t>members out of themselves elect an executive board which manages the farm. Some nominees of the Government also represents on the executive board</a:t>
            </a:r>
            <a:r>
              <a:rPr lang="en-IN" sz="2200" dirty="0" smtClean="0">
                <a:solidFill>
                  <a:schemeClr val="tx1"/>
                </a:solidFill>
                <a:latin typeface="Times New Roman" pitchFamily="18" charset="0"/>
                <a:cs typeface="Times New Roman" pitchFamily="18" charset="0"/>
              </a:rPr>
              <a:t>.</a:t>
            </a:r>
            <a:endParaRPr lang="en-IN" sz="2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66544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685800"/>
            <a:ext cx="8077200" cy="5410200"/>
          </a:xfrm>
        </p:spPr>
        <p:txBody>
          <a:bodyPr>
            <a:normAutofit/>
          </a:bodyPr>
          <a:lstStyle/>
          <a:p>
            <a:pPr marL="342900" lvl="0" indent="-342900" algn="just">
              <a:lnSpc>
                <a:spcPct val="150000"/>
              </a:lnSpc>
              <a:buFont typeface="Arial" pitchFamily="34" charset="0"/>
              <a:buChar char="•"/>
            </a:pPr>
            <a:r>
              <a:rPr lang="en-IN" sz="2200" dirty="0">
                <a:solidFill>
                  <a:prstClr val="black"/>
                </a:solidFill>
                <a:latin typeface="Times New Roman" pitchFamily="18" charset="0"/>
                <a:cs typeface="Times New Roman" pitchFamily="18" charset="0"/>
              </a:rPr>
              <a:t>The board plans the crop production arranges for various inputs to be used on the farm and also looks after the disposal of the crops produced. </a:t>
            </a:r>
          </a:p>
          <a:p>
            <a:pPr marL="342900" lvl="0" indent="-342900" algn="just">
              <a:lnSpc>
                <a:spcPct val="150000"/>
              </a:lnSpc>
              <a:buFont typeface="Arial" pitchFamily="34" charset="0"/>
              <a:buChar char="•"/>
            </a:pPr>
            <a:r>
              <a:rPr lang="en-IN" sz="2200" dirty="0">
                <a:solidFill>
                  <a:prstClr val="black"/>
                </a:solidFill>
                <a:latin typeface="Times New Roman" pitchFamily="18" charset="0"/>
                <a:cs typeface="Times New Roman" pitchFamily="18" charset="0"/>
              </a:rPr>
              <a:t>It also keeps in touch with the government for seeking advice and guidance. </a:t>
            </a:r>
          </a:p>
          <a:p>
            <a:pPr marL="342900" lvl="0" indent="-342900" algn="just">
              <a:lnSpc>
                <a:spcPct val="150000"/>
              </a:lnSpc>
              <a:buFont typeface="Arial" pitchFamily="34" charset="0"/>
              <a:buChar char="•"/>
            </a:pPr>
            <a:r>
              <a:rPr lang="en-IN" sz="2200" dirty="0">
                <a:solidFill>
                  <a:prstClr val="black"/>
                </a:solidFill>
                <a:latin typeface="Times New Roman" pitchFamily="18" charset="0"/>
                <a:cs typeface="Times New Roman" pitchFamily="18" charset="0"/>
              </a:rPr>
              <a:t>The board also makes arrangement for providing various social services like education, health care and entertainments to its </a:t>
            </a:r>
            <a:r>
              <a:rPr lang="en-IN" sz="2200" dirty="0" smtClean="0">
                <a:solidFill>
                  <a:prstClr val="black"/>
                </a:solidFill>
                <a:latin typeface="Times New Roman" pitchFamily="18" charset="0"/>
                <a:cs typeface="Times New Roman" pitchFamily="18" charset="0"/>
              </a:rPr>
              <a:t>member</a:t>
            </a:r>
          </a:p>
          <a:p>
            <a:pPr marL="342900" indent="-342900" algn="just">
              <a:lnSpc>
                <a:spcPct val="150000"/>
              </a:lnSpc>
              <a:buFont typeface="Arial" pitchFamily="34" charset="0"/>
              <a:buChar char="•"/>
            </a:pPr>
            <a:r>
              <a:rPr lang="en-IN" sz="2200" dirty="0">
                <a:solidFill>
                  <a:prstClr val="black"/>
                </a:solidFill>
                <a:latin typeface="Times New Roman" pitchFamily="18" charset="0"/>
                <a:cs typeface="Times New Roman" pitchFamily="18" charset="0"/>
              </a:rPr>
              <a:t>Member of the village community work as labourers on the collective farm. </a:t>
            </a:r>
            <a:endParaRPr lang="en-IN" sz="2200" dirty="0"/>
          </a:p>
        </p:txBody>
      </p:sp>
    </p:spTree>
    <p:extLst>
      <p:ext uri="{BB962C8B-B14F-4D97-AF65-F5344CB8AC3E}">
        <p14:creationId xmlns:p14="http://schemas.microsoft.com/office/powerpoint/2010/main" val="2794554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609600"/>
            <a:ext cx="8763000" cy="5791200"/>
          </a:xfrm>
        </p:spPr>
        <p:txBody>
          <a:bodyPr>
            <a:noAutofit/>
          </a:bodyPr>
          <a:lstStyle/>
          <a:p>
            <a:pPr marL="342900" lvl="0" indent="-342900" algn="just">
              <a:lnSpc>
                <a:spcPct val="150000"/>
              </a:lnSpc>
              <a:buFont typeface="Arial" pitchFamily="34" charset="0"/>
              <a:buChar char="•"/>
            </a:pPr>
            <a:r>
              <a:rPr lang="en-IN" sz="2200" dirty="0">
                <a:solidFill>
                  <a:schemeClr val="tx1"/>
                </a:solidFill>
                <a:latin typeface="Times New Roman" pitchFamily="18" charset="0"/>
                <a:cs typeface="Times New Roman" pitchFamily="18" charset="0"/>
              </a:rPr>
              <a:t>Each worker is paid according to the standardized work put in by him. </a:t>
            </a:r>
            <a:endParaRPr lang="en-IN" sz="2200" dirty="0" smtClean="0">
              <a:solidFill>
                <a:schemeClr val="tx1"/>
              </a:solidFill>
              <a:latin typeface="Times New Roman" pitchFamily="18" charset="0"/>
              <a:cs typeface="Times New Roman" pitchFamily="18" charset="0"/>
            </a:endParaRPr>
          </a:p>
          <a:p>
            <a:pPr marL="342900" lvl="0" indent="-342900" algn="just">
              <a:lnSpc>
                <a:spcPct val="150000"/>
              </a:lnSpc>
              <a:buFont typeface="Arial" pitchFamily="34" charset="0"/>
              <a:buChar char="•"/>
            </a:pPr>
            <a:r>
              <a:rPr lang="en-IN" sz="2200" dirty="0" smtClean="0">
                <a:solidFill>
                  <a:schemeClr val="tx1"/>
                </a:solidFill>
                <a:latin typeface="Times New Roman" pitchFamily="18" charset="0"/>
                <a:cs typeface="Times New Roman" pitchFamily="18" charset="0"/>
              </a:rPr>
              <a:t>However</a:t>
            </a:r>
            <a:r>
              <a:rPr lang="en-IN" sz="2200" dirty="0">
                <a:solidFill>
                  <a:schemeClr val="tx1"/>
                </a:solidFill>
                <a:latin typeface="Times New Roman" pitchFamily="18" charset="0"/>
                <a:cs typeface="Times New Roman" pitchFamily="18" charset="0"/>
              </a:rPr>
              <a:t>, we must note the whatever the workers get is not their wages. They do not act as wage earners. They share according to the </a:t>
            </a:r>
            <a:r>
              <a:rPr lang="en-IN" sz="2200" dirty="0" smtClean="0">
                <a:solidFill>
                  <a:schemeClr val="tx1"/>
                </a:solidFill>
                <a:latin typeface="Times New Roman" pitchFamily="18" charset="0"/>
                <a:cs typeface="Times New Roman" pitchFamily="18" charset="0"/>
              </a:rPr>
              <a:t>works.</a:t>
            </a:r>
            <a:endParaRPr lang="en-IN" sz="2200" dirty="0">
              <a:solidFill>
                <a:schemeClr val="tx1"/>
              </a:solidFill>
              <a:latin typeface="Times New Roman" pitchFamily="18" charset="0"/>
              <a:cs typeface="Times New Roman" pitchFamily="18" charset="0"/>
            </a:endParaRPr>
          </a:p>
          <a:p>
            <a:pPr marL="342900" lvl="0" indent="-342900" algn="just">
              <a:lnSpc>
                <a:spcPct val="150000"/>
              </a:lnSpc>
              <a:buFont typeface="Arial" pitchFamily="34" charset="0"/>
              <a:buChar char="•"/>
            </a:pPr>
            <a:r>
              <a:rPr lang="en-IN" sz="2200" dirty="0">
                <a:solidFill>
                  <a:schemeClr val="tx1"/>
                </a:solidFill>
                <a:latin typeface="Times New Roman" pitchFamily="18" charset="0"/>
                <a:cs typeface="Times New Roman" pitchFamily="18" charset="0"/>
              </a:rPr>
              <a:t>As there is no individual ownership of land the incentive generated by ownership is missing. In order to motivate workers to put in their best other types of incentives in the forms of money and in kind are offered to the worker</a:t>
            </a:r>
            <a:r>
              <a:rPr lang="en-IN" sz="2200" dirty="0" smtClean="0">
                <a:solidFill>
                  <a:schemeClr val="tx1"/>
                </a:solidFill>
                <a:latin typeface="Times New Roman" pitchFamily="18" charset="0"/>
                <a:cs typeface="Times New Roman" pitchFamily="18" charset="0"/>
              </a:rPr>
              <a:t>.</a:t>
            </a:r>
            <a:endParaRPr lang="en-IN" sz="2200" dirty="0">
              <a:solidFill>
                <a:schemeClr val="tx1"/>
              </a:solidFill>
              <a:latin typeface="Times New Roman" pitchFamily="18" charset="0"/>
              <a:cs typeface="Times New Roman" pitchFamily="18" charset="0"/>
            </a:endParaRPr>
          </a:p>
          <a:p>
            <a:pPr marL="342900" lvl="0" indent="-342900" algn="just">
              <a:lnSpc>
                <a:spcPct val="150000"/>
              </a:lnSpc>
              <a:buFont typeface="Arial" pitchFamily="34" charset="0"/>
              <a:buChar char="•"/>
            </a:pPr>
            <a:r>
              <a:rPr lang="en-IN" sz="2200" dirty="0">
                <a:solidFill>
                  <a:schemeClr val="tx1"/>
                </a:solidFill>
                <a:latin typeface="Times New Roman" pitchFamily="18" charset="0"/>
                <a:cs typeface="Times New Roman" pitchFamily="18" charset="0"/>
              </a:rPr>
              <a:t>No doubt, the collective farms have all the advantage of commercial farms. However they are not popular in open societies. They represent a political system and are confined to the regimented economics of Eastern Europe and China.</a:t>
            </a:r>
          </a:p>
        </p:txBody>
      </p:sp>
    </p:spTree>
    <p:extLst>
      <p:ext uri="{BB962C8B-B14F-4D97-AF65-F5344CB8AC3E}">
        <p14:creationId xmlns:p14="http://schemas.microsoft.com/office/powerpoint/2010/main" val="1179862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1905000"/>
            <a:ext cx="7772400" cy="1500187"/>
          </a:xfrm>
        </p:spPr>
        <p:txBody>
          <a:bodyPr>
            <a:normAutofit/>
          </a:bodyPr>
          <a:lstStyle/>
          <a:p>
            <a:pPr algn="ctr"/>
            <a:r>
              <a:rPr lang="en-IN" sz="2800" dirty="0">
                <a:solidFill>
                  <a:srgbClr val="C00000"/>
                </a:solidFill>
                <a:latin typeface="Times New Roman" pitchFamily="18" charset="0"/>
                <a:cs typeface="Times New Roman" pitchFamily="18" charset="0"/>
              </a:rPr>
              <a:t>Distinguish between Co-operative farming &amp; Collective Farming</a:t>
            </a:r>
            <a:endParaRPr lang="en-IN" sz="2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51259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780276311"/>
              </p:ext>
            </p:extLst>
          </p:nvPr>
        </p:nvGraphicFramePr>
        <p:xfrm>
          <a:off x="76200" y="228600"/>
          <a:ext cx="8991600" cy="6400801"/>
        </p:xfrm>
        <a:graphic>
          <a:graphicData uri="http://schemas.openxmlformats.org/drawingml/2006/table">
            <a:tbl>
              <a:tblPr firstRow="1" bandRow="1">
                <a:tableStyleId>{5C22544A-7EE6-4342-B048-85BDC9FD1C3A}</a:tableStyleId>
              </a:tblPr>
              <a:tblGrid>
                <a:gridCol w="4495800"/>
                <a:gridCol w="4495800"/>
              </a:tblGrid>
              <a:tr h="501889">
                <a:tc>
                  <a:txBody>
                    <a:bodyPr/>
                    <a:lstStyle/>
                    <a:p>
                      <a:pPr algn="ctr" fontAlgn="base"/>
                      <a:r>
                        <a:rPr lang="en-IN" sz="2400" b="1" u="none" strike="noStrike" dirty="0">
                          <a:solidFill>
                            <a:srgbClr val="FFFF00"/>
                          </a:solidFill>
                          <a:effectLst/>
                          <a:latin typeface="Plantagenet Cherokee" pitchFamily="18" charset="0"/>
                        </a:rPr>
                        <a:t>Cooperative farming</a:t>
                      </a:r>
                      <a:endParaRPr lang="en-IN" sz="2400" b="0" u="none" strike="noStrike" dirty="0">
                        <a:solidFill>
                          <a:srgbClr val="FFFF00"/>
                        </a:solidFill>
                        <a:effectLst/>
                        <a:latin typeface="Plantagenet Cherokee" pitchFamily="18" charset="0"/>
                      </a:endParaRPr>
                    </a:p>
                  </a:txBody>
                  <a:tcPr marL="0" marR="0" marT="0" marB="0"/>
                </a:tc>
                <a:tc>
                  <a:txBody>
                    <a:bodyPr/>
                    <a:lstStyle/>
                    <a:p>
                      <a:pPr algn="ctr" fontAlgn="base"/>
                      <a:r>
                        <a:rPr lang="en-IN" sz="2400" b="1" u="none" strike="noStrike" dirty="0">
                          <a:solidFill>
                            <a:srgbClr val="FFFF00"/>
                          </a:solidFill>
                          <a:effectLst/>
                          <a:latin typeface="Plantagenet Cherokee" pitchFamily="18" charset="0"/>
                        </a:rPr>
                        <a:t>Collective farming</a:t>
                      </a:r>
                      <a:endParaRPr lang="en-IN" sz="2400" b="0" u="none" strike="noStrike" dirty="0">
                        <a:solidFill>
                          <a:srgbClr val="FFFF00"/>
                        </a:solidFill>
                        <a:effectLst/>
                        <a:latin typeface="Plantagenet Cherokee" pitchFamily="18" charset="0"/>
                      </a:endParaRPr>
                    </a:p>
                  </a:txBody>
                  <a:tcPr marL="0" marR="0" marT="0" marB="0"/>
                </a:tc>
              </a:tr>
              <a:tr h="1815050">
                <a:tc>
                  <a:txBody>
                    <a:bodyPr/>
                    <a:lstStyle/>
                    <a:p>
                      <a:pPr fontAlgn="base"/>
                      <a:r>
                        <a:rPr lang="en-IN" sz="2200" b="0" u="none" strike="noStrike" dirty="0">
                          <a:solidFill>
                            <a:srgbClr val="333333"/>
                          </a:solidFill>
                          <a:effectLst/>
                          <a:latin typeface="Perpetua" pitchFamily="18" charset="0"/>
                        </a:rPr>
                        <a:t>A group of farmers form a co-operative society by pooling their resources voluntarily for more efficient and profitable farming. </a:t>
                      </a:r>
                    </a:p>
                  </a:txBody>
                  <a:tcPr marL="0" marR="0" marT="0" marB="0"/>
                </a:tc>
                <a:tc>
                  <a:txBody>
                    <a:bodyPr/>
                    <a:lstStyle/>
                    <a:p>
                      <a:pPr fontAlgn="base"/>
                      <a:r>
                        <a:rPr lang="en-IN" sz="2200" b="0" u="none" strike="noStrike" dirty="0">
                          <a:solidFill>
                            <a:srgbClr val="333333"/>
                          </a:solidFill>
                          <a:effectLst/>
                          <a:latin typeface="Perpetua" pitchFamily="18" charset="0"/>
                        </a:rPr>
                        <a:t>It is based on social ownership of the means of production and collective labour.</a:t>
                      </a:r>
                    </a:p>
                  </a:txBody>
                  <a:tcPr marL="0" marR="0" marT="0" marB="0"/>
                </a:tc>
              </a:tr>
              <a:tr h="2268812">
                <a:tc>
                  <a:txBody>
                    <a:bodyPr/>
                    <a:lstStyle/>
                    <a:p>
                      <a:pPr fontAlgn="base"/>
                      <a:r>
                        <a:rPr lang="en-IN" sz="2200" b="0" u="none" strike="noStrike">
                          <a:solidFill>
                            <a:srgbClr val="333333"/>
                          </a:solidFill>
                          <a:effectLst/>
                          <a:latin typeface="Perpetua" pitchFamily="18" charset="0"/>
                        </a:rPr>
                        <a:t>Co-operative societies help farmers, to</a:t>
                      </a:r>
                    </a:p>
                    <a:p>
                      <a:pPr fontAlgn="base"/>
                      <a:r>
                        <a:rPr lang="en-IN" sz="2200" b="0" u="none" strike="noStrike">
                          <a:solidFill>
                            <a:srgbClr val="333333"/>
                          </a:solidFill>
                          <a:effectLst/>
                          <a:latin typeface="Perpetua" pitchFamily="18" charset="0"/>
                        </a:rPr>
                        <a:t>procure all important inputs of farming, sell the products at the most favourable terms and help in processing of quality products at cheaper rates.</a:t>
                      </a:r>
                    </a:p>
                  </a:txBody>
                  <a:tcPr marL="0" marR="0" marT="0" marB="0"/>
                </a:tc>
                <a:tc>
                  <a:txBody>
                    <a:bodyPr/>
                    <a:lstStyle/>
                    <a:p>
                      <a:pPr fontAlgn="base"/>
                      <a:r>
                        <a:rPr lang="en-IN" sz="2200" b="0" u="none" strike="noStrike" dirty="0">
                          <a:solidFill>
                            <a:srgbClr val="333333"/>
                          </a:solidFill>
                          <a:effectLst/>
                          <a:latin typeface="Perpetua" pitchFamily="18" charset="0"/>
                        </a:rPr>
                        <a:t>Yearly targets are set by the government</a:t>
                      </a:r>
                    </a:p>
                    <a:p>
                      <a:pPr fontAlgn="base"/>
                      <a:r>
                        <a:rPr lang="en-IN" sz="2200" b="0" u="none" strike="noStrike" dirty="0">
                          <a:solidFill>
                            <a:srgbClr val="333333"/>
                          </a:solidFill>
                          <a:effectLst/>
                          <a:latin typeface="Perpetua" pitchFamily="18" charset="0"/>
                        </a:rPr>
                        <a:t>and the produce is also sold to the state at fixed prices.</a:t>
                      </a:r>
                    </a:p>
                  </a:txBody>
                  <a:tcPr marL="0" marR="0" marT="0" marB="0"/>
                </a:tc>
              </a:tr>
              <a:tr h="1815050">
                <a:tc>
                  <a:txBody>
                    <a:bodyPr/>
                    <a:lstStyle/>
                    <a:p>
                      <a:pPr fontAlgn="base"/>
                      <a:r>
                        <a:rPr lang="en-IN" sz="2200" b="0" u="none" strike="noStrike">
                          <a:solidFill>
                            <a:srgbClr val="333333"/>
                          </a:solidFill>
                          <a:effectLst/>
                          <a:latin typeface="Perpetua" pitchFamily="18" charset="0"/>
                        </a:rPr>
                        <a:t>Co-operative movement  has been successful in many western European countries like Denmark, Netherlands, Belgium, Sweden, Italy etc.</a:t>
                      </a:r>
                    </a:p>
                  </a:txBody>
                  <a:tcPr marL="0" marR="0" marT="0" marB="0"/>
                </a:tc>
                <a:tc>
                  <a:txBody>
                    <a:bodyPr/>
                    <a:lstStyle/>
                    <a:p>
                      <a:pPr fontAlgn="base"/>
                      <a:r>
                        <a:rPr lang="en-IN" sz="2200" b="0" u="none" strike="noStrike" dirty="0">
                          <a:solidFill>
                            <a:srgbClr val="333333"/>
                          </a:solidFill>
                          <a:effectLst/>
                          <a:latin typeface="Perpetua" pitchFamily="18" charset="0"/>
                        </a:rPr>
                        <a:t>Collective farming was introduced in erstwhile Soviet Union</a:t>
                      </a:r>
                    </a:p>
                  </a:txBody>
                  <a:tcPr marL="0" marR="0" marT="0" marB="0"/>
                </a:tc>
              </a:tr>
            </a:tbl>
          </a:graphicData>
        </a:graphic>
      </p:graphicFrame>
    </p:spTree>
    <p:extLst>
      <p:ext uri="{BB962C8B-B14F-4D97-AF65-F5344CB8AC3E}">
        <p14:creationId xmlns:p14="http://schemas.microsoft.com/office/powerpoint/2010/main" val="2955206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6611</TotalTime>
  <Words>487</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SONY</dc:creator>
  <cp:lastModifiedBy>vipin</cp:lastModifiedBy>
  <cp:revision>307</cp:revision>
  <dcterms:created xsi:type="dcterms:W3CDTF">2020-01-10T02:05:01Z</dcterms:created>
  <dcterms:modified xsi:type="dcterms:W3CDTF">2020-11-11T10:30:38Z</dcterms:modified>
</cp:coreProperties>
</file>