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9"/>
  </p:notesMasterIdLst>
  <p:sldIdLst>
    <p:sldId id="256" r:id="rId2"/>
    <p:sldId id="257" r:id="rId3"/>
    <p:sldId id="258" r:id="rId4"/>
    <p:sldId id="275"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1656FD-9DFF-419C-8580-2378A691D2AC}" type="datetimeFigureOut">
              <a:rPr lang="en-IN" smtClean="0"/>
              <a:t>11-11-2020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3E30DA-FA10-4C76-A647-F225D5826786}" type="slidenum">
              <a:rPr lang="en-IN" smtClean="0"/>
              <a:t>‹#›</a:t>
            </a:fld>
            <a:endParaRPr lang="en-IN"/>
          </a:p>
        </p:txBody>
      </p:sp>
    </p:spTree>
    <p:extLst>
      <p:ext uri="{BB962C8B-B14F-4D97-AF65-F5344CB8AC3E}">
        <p14:creationId xmlns:p14="http://schemas.microsoft.com/office/powerpoint/2010/main" val="4107307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EC3E30DA-FA10-4C76-A647-F225D5826786}" type="slidenum">
              <a:rPr lang="en-IN" smtClean="0"/>
              <a:t>1</a:t>
            </a:fld>
            <a:endParaRPr lang="en-IN"/>
          </a:p>
        </p:txBody>
      </p:sp>
    </p:spTree>
    <p:extLst>
      <p:ext uri="{BB962C8B-B14F-4D97-AF65-F5344CB8AC3E}">
        <p14:creationId xmlns:p14="http://schemas.microsoft.com/office/powerpoint/2010/main" val="1523749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1EDD322B-2EC7-43A5-BF2D-B7BAC029C31D}" type="datetime1">
              <a:rPr lang="en-IN" smtClean="0"/>
              <a:t>11-11-2020</a:t>
            </a:fld>
            <a:endParaRPr lang="en-IN"/>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r>
              <a:rPr lang="en-IN" smtClean="0"/>
              <a:t>P.G. Teaching</a:t>
            </a:r>
            <a:endParaRPr lang="en-IN"/>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08179E54-2392-4C79-B532-97038516C52B}" type="slidenum">
              <a:rPr lang="en-IN" smtClean="0"/>
              <a:t>‹#›</a:t>
            </a:fld>
            <a:endParaRPr lang="en-IN"/>
          </a:p>
        </p:txBody>
      </p:sp>
    </p:spTree>
    <p:extLst>
      <p:ext uri="{BB962C8B-B14F-4D97-AF65-F5344CB8AC3E}">
        <p14:creationId xmlns:p14="http://schemas.microsoft.com/office/powerpoint/2010/main" val="2855887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34D0274-2F35-4FFC-8411-0D026528F1A1}" type="datetime1">
              <a:rPr lang="en-IN" smtClean="0"/>
              <a:t>11-11-2020</a:t>
            </a:fld>
            <a:endParaRPr lang="en-IN"/>
          </a:p>
        </p:txBody>
      </p:sp>
      <p:sp>
        <p:nvSpPr>
          <p:cNvPr id="5" name="Footer Placeholder 4"/>
          <p:cNvSpPr>
            <a:spLocks noGrp="1"/>
          </p:cNvSpPr>
          <p:nvPr>
            <p:ph type="ftr" sz="quarter" idx="11"/>
          </p:nvPr>
        </p:nvSpPr>
        <p:spPr/>
        <p:txBody>
          <a:bodyPr/>
          <a:lstStyle/>
          <a:p>
            <a:r>
              <a:rPr lang="en-IN" smtClean="0"/>
              <a:t>P.G. Teaching</a:t>
            </a:r>
            <a:endParaRPr lang="en-IN"/>
          </a:p>
        </p:txBody>
      </p:sp>
      <p:sp>
        <p:nvSpPr>
          <p:cNvPr id="6" name="Slide Number Placeholder 5"/>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3981571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8D70124-00A5-4B21-94BF-24AD62DD2D42}" type="datetime1">
              <a:rPr lang="en-IN" smtClean="0"/>
              <a:t>11-11-2020</a:t>
            </a:fld>
            <a:endParaRPr lang="en-IN"/>
          </a:p>
        </p:txBody>
      </p:sp>
      <p:sp>
        <p:nvSpPr>
          <p:cNvPr id="5" name="Footer Placeholder 4"/>
          <p:cNvSpPr>
            <a:spLocks noGrp="1"/>
          </p:cNvSpPr>
          <p:nvPr>
            <p:ph type="ftr" sz="quarter" idx="11"/>
          </p:nvPr>
        </p:nvSpPr>
        <p:spPr/>
        <p:txBody>
          <a:bodyPr/>
          <a:lstStyle/>
          <a:p>
            <a:r>
              <a:rPr lang="en-IN" smtClean="0"/>
              <a:t>P.G. Teaching</a:t>
            </a:r>
            <a:endParaRPr lang="en-IN"/>
          </a:p>
        </p:txBody>
      </p:sp>
      <p:sp>
        <p:nvSpPr>
          <p:cNvPr id="6" name="Slide Number Placeholder 5"/>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3375047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1CE8E17-FC48-4A4E-A5D4-1D589DE6F548}" type="datetime1">
              <a:rPr lang="en-IN" smtClean="0"/>
              <a:t>11-11-2020</a:t>
            </a:fld>
            <a:endParaRPr lang="en-IN"/>
          </a:p>
        </p:txBody>
      </p:sp>
      <p:sp>
        <p:nvSpPr>
          <p:cNvPr id="6" name="Footer Placeholder 5"/>
          <p:cNvSpPr>
            <a:spLocks noGrp="1"/>
          </p:cNvSpPr>
          <p:nvPr>
            <p:ph type="ftr" sz="quarter" idx="11"/>
          </p:nvPr>
        </p:nvSpPr>
        <p:spPr/>
        <p:txBody>
          <a:bodyPr/>
          <a:lstStyle/>
          <a:p>
            <a:r>
              <a:rPr lang="en-IN" smtClean="0"/>
              <a:t>P.G. Teaching</a:t>
            </a:r>
            <a:endParaRPr lang="en-IN"/>
          </a:p>
        </p:txBody>
      </p:sp>
      <p:sp>
        <p:nvSpPr>
          <p:cNvPr id="7" name="Slide Number Placeholder 6"/>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1575106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CC1AC6-BEA8-4D8F-90FB-DF79690F94B0}" type="datetime1">
              <a:rPr lang="en-IN" smtClean="0"/>
              <a:t>11-11-2020</a:t>
            </a:fld>
            <a:endParaRPr lang="en-IN"/>
          </a:p>
        </p:txBody>
      </p:sp>
      <p:sp>
        <p:nvSpPr>
          <p:cNvPr id="8" name="Footer Placeholder 7"/>
          <p:cNvSpPr>
            <a:spLocks noGrp="1"/>
          </p:cNvSpPr>
          <p:nvPr>
            <p:ph type="ftr" sz="quarter" idx="11"/>
          </p:nvPr>
        </p:nvSpPr>
        <p:spPr/>
        <p:txBody>
          <a:bodyPr/>
          <a:lstStyle/>
          <a:p>
            <a:r>
              <a:rPr lang="en-IN" smtClean="0"/>
              <a:t>P.G. Teaching</a:t>
            </a:r>
            <a:endParaRPr lang="en-IN"/>
          </a:p>
        </p:txBody>
      </p:sp>
      <p:sp>
        <p:nvSpPr>
          <p:cNvPr id="9" name="Slide Number Placeholder 8"/>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1680911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023D1F1-9A8B-4317-AC61-EA9702B10DCC}" type="datetime1">
              <a:rPr lang="en-IN" smtClean="0"/>
              <a:t>11-11-2020</a:t>
            </a:fld>
            <a:endParaRPr lang="en-IN"/>
          </a:p>
        </p:txBody>
      </p:sp>
      <p:sp>
        <p:nvSpPr>
          <p:cNvPr id="4" name="Footer Placeholder 3"/>
          <p:cNvSpPr>
            <a:spLocks noGrp="1"/>
          </p:cNvSpPr>
          <p:nvPr>
            <p:ph type="ftr" sz="quarter" idx="11"/>
          </p:nvPr>
        </p:nvSpPr>
        <p:spPr/>
        <p:txBody>
          <a:bodyPr/>
          <a:lstStyle/>
          <a:p>
            <a:r>
              <a:rPr lang="en-IN" smtClean="0"/>
              <a:t>P.G. Teaching</a:t>
            </a:r>
            <a:endParaRPr lang="en-IN"/>
          </a:p>
        </p:txBody>
      </p:sp>
      <p:sp>
        <p:nvSpPr>
          <p:cNvPr id="5" name="Slide Number Placeholder 4"/>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3186744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BDE525-B142-41C1-90E6-487CD2C1263A}" type="datetime1">
              <a:rPr lang="en-IN" smtClean="0"/>
              <a:t>11-11-2020</a:t>
            </a:fld>
            <a:endParaRPr lang="en-IN"/>
          </a:p>
        </p:txBody>
      </p:sp>
      <p:sp>
        <p:nvSpPr>
          <p:cNvPr id="3" name="Footer Placeholder 2"/>
          <p:cNvSpPr>
            <a:spLocks noGrp="1"/>
          </p:cNvSpPr>
          <p:nvPr>
            <p:ph type="ftr" sz="quarter" idx="11"/>
          </p:nvPr>
        </p:nvSpPr>
        <p:spPr/>
        <p:txBody>
          <a:bodyPr/>
          <a:lstStyle/>
          <a:p>
            <a:r>
              <a:rPr lang="en-IN" smtClean="0"/>
              <a:t>P.G. Teaching</a:t>
            </a:r>
            <a:endParaRPr lang="en-IN"/>
          </a:p>
        </p:txBody>
      </p:sp>
      <p:sp>
        <p:nvSpPr>
          <p:cNvPr id="4" name="Slide Number Placeholder 3"/>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2075299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smtClean="0"/>
              <a:t>Click to edit Master text styles</a:t>
            </a:r>
          </a:p>
        </p:txBody>
      </p:sp>
      <p:sp>
        <p:nvSpPr>
          <p:cNvPr id="5" name="Date Placeholder 4"/>
          <p:cNvSpPr>
            <a:spLocks noGrp="1"/>
          </p:cNvSpPr>
          <p:nvPr>
            <p:ph type="dt" sz="half" idx="10"/>
          </p:nvPr>
        </p:nvSpPr>
        <p:spPr/>
        <p:txBody>
          <a:bodyPr/>
          <a:lstStyle/>
          <a:p>
            <a:fld id="{8293A4AE-C531-46D4-9BF7-1EC0C29D266D}" type="datetime1">
              <a:rPr lang="en-IN" smtClean="0"/>
              <a:t>11-11-2020</a:t>
            </a:fld>
            <a:endParaRPr lang="en-IN"/>
          </a:p>
        </p:txBody>
      </p:sp>
      <p:sp>
        <p:nvSpPr>
          <p:cNvPr id="6" name="Footer Placeholder 5"/>
          <p:cNvSpPr>
            <a:spLocks noGrp="1"/>
          </p:cNvSpPr>
          <p:nvPr>
            <p:ph type="ftr" sz="quarter" idx="11"/>
          </p:nvPr>
        </p:nvSpPr>
        <p:spPr/>
        <p:txBody>
          <a:bodyPr/>
          <a:lstStyle/>
          <a:p>
            <a:r>
              <a:rPr lang="en-IN" smtClean="0"/>
              <a:t>P.G. Teaching</a:t>
            </a:r>
            <a:endParaRPr lang="en-IN"/>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08179E54-2392-4C79-B532-97038516C52B}" type="slidenum">
              <a:rPr lang="en-IN" smtClean="0"/>
              <a:t>‹#›</a:t>
            </a:fld>
            <a:endParaRPr lang="en-IN"/>
          </a:p>
        </p:txBody>
      </p:sp>
    </p:spTree>
    <p:extLst>
      <p:ext uri="{BB962C8B-B14F-4D97-AF65-F5344CB8AC3E}">
        <p14:creationId xmlns:p14="http://schemas.microsoft.com/office/powerpoint/2010/main" val="2093577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77148A54-3785-420B-99C7-FD312084DBF8}" type="datetime1">
              <a:rPr lang="en-IN" smtClean="0"/>
              <a:t>11-11-2020</a:t>
            </a:fld>
            <a:endParaRPr lang="en-IN"/>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r>
              <a:rPr lang="en-IN" smtClean="0"/>
              <a:t>P.G. Teaching</a:t>
            </a:r>
            <a:endParaRPr lang="en-IN"/>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08179E54-2392-4C79-B532-97038516C52B}" type="slidenum">
              <a:rPr lang="en-IN" smtClean="0"/>
              <a:t>‹#›</a:t>
            </a:fld>
            <a:endParaRPr lang="en-IN"/>
          </a:p>
        </p:txBody>
      </p:sp>
    </p:spTree>
    <p:extLst>
      <p:ext uri="{BB962C8B-B14F-4D97-AF65-F5344CB8AC3E}">
        <p14:creationId xmlns:p14="http://schemas.microsoft.com/office/powerpoint/2010/main" val="23800486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5802EC-6878-4064-9F1A-AC689E4A93FE}" type="datetime1">
              <a:rPr lang="en-IN" smtClean="0"/>
              <a:t>11-11-2020</a:t>
            </a:fld>
            <a:endParaRPr lang="en-IN"/>
          </a:p>
        </p:txBody>
      </p:sp>
      <p:sp>
        <p:nvSpPr>
          <p:cNvPr id="5" name="Footer Placeholder 4"/>
          <p:cNvSpPr>
            <a:spLocks noGrp="1"/>
          </p:cNvSpPr>
          <p:nvPr>
            <p:ph type="ftr" sz="quarter" idx="11"/>
          </p:nvPr>
        </p:nvSpPr>
        <p:spPr/>
        <p:txBody>
          <a:bodyPr/>
          <a:lstStyle/>
          <a:p>
            <a:r>
              <a:rPr lang="en-IN" smtClean="0"/>
              <a:t>P.G. Teaching</a:t>
            </a:r>
            <a:endParaRPr lang="en-IN"/>
          </a:p>
        </p:txBody>
      </p:sp>
      <p:sp>
        <p:nvSpPr>
          <p:cNvPr id="6" name="Slide Number Placeholder 5"/>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1963307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A88A12-199D-4FC1-AFC8-A8D5AC82E429}" type="datetime1">
              <a:rPr lang="en-IN" smtClean="0"/>
              <a:t>11-11-2020</a:t>
            </a:fld>
            <a:endParaRPr lang="en-IN"/>
          </a:p>
        </p:txBody>
      </p:sp>
      <p:sp>
        <p:nvSpPr>
          <p:cNvPr id="5" name="Footer Placeholder 4"/>
          <p:cNvSpPr>
            <a:spLocks noGrp="1"/>
          </p:cNvSpPr>
          <p:nvPr>
            <p:ph type="ftr" sz="quarter" idx="11"/>
          </p:nvPr>
        </p:nvSpPr>
        <p:spPr/>
        <p:txBody>
          <a:bodyPr/>
          <a:lstStyle/>
          <a:p>
            <a:r>
              <a:rPr lang="en-IN" smtClean="0"/>
              <a:t>P.G. Teaching</a:t>
            </a:r>
            <a:endParaRPr lang="en-IN"/>
          </a:p>
        </p:txBody>
      </p:sp>
      <p:sp>
        <p:nvSpPr>
          <p:cNvPr id="6" name="Slide Number Placeholder 5"/>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4145032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E4DD1040-173D-4F8C-AD9F-F4CFD55E3A79}" type="datetime1">
              <a:rPr lang="en-IN" smtClean="0"/>
              <a:t>11-11-2020</a:t>
            </a:fld>
            <a:endParaRPr lang="en-IN"/>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r>
              <a:rPr lang="en-IN" smtClean="0"/>
              <a:t>P.G. Teaching</a:t>
            </a:r>
            <a:endParaRPr lang="en-IN"/>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08179E54-2392-4C79-B532-97038516C52B}" type="slidenum">
              <a:rPr lang="en-IN" smtClean="0"/>
              <a:t>‹#›</a:t>
            </a:fld>
            <a:endParaRPr lang="en-IN"/>
          </a:p>
        </p:txBody>
      </p:sp>
    </p:spTree>
    <p:extLst>
      <p:ext uri="{BB962C8B-B14F-4D97-AF65-F5344CB8AC3E}">
        <p14:creationId xmlns:p14="http://schemas.microsoft.com/office/powerpoint/2010/main" val="99575972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hf sldNum="0" hd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888642"/>
            <a:ext cx="9144000" cy="4369158"/>
          </a:xfrm>
        </p:spPr>
        <p:txBody>
          <a:bodyPr>
            <a:normAutofit fontScale="70000" lnSpcReduction="20000"/>
          </a:bodyPr>
          <a:lstStyle/>
          <a:p>
            <a:pPr algn="ctr"/>
            <a:r>
              <a:rPr lang="en-IN" b="1" dirty="0" smtClean="0">
                <a:solidFill>
                  <a:schemeClr val="tx1"/>
                </a:solidFill>
              </a:rPr>
              <a:t>Couse number AGB 610</a:t>
            </a:r>
          </a:p>
          <a:p>
            <a:pPr algn="ctr"/>
            <a:endParaRPr lang="en-IN" b="1" dirty="0" smtClean="0">
              <a:solidFill>
                <a:schemeClr val="tx1"/>
              </a:solidFill>
            </a:endParaRPr>
          </a:p>
          <a:p>
            <a:pPr algn="ctr"/>
            <a:r>
              <a:rPr lang="en-IN" b="1" dirty="0" smtClean="0">
                <a:solidFill>
                  <a:schemeClr val="tx1"/>
                </a:solidFill>
              </a:rPr>
              <a:t>Course Title: Laboratory Animal Breeding</a:t>
            </a:r>
          </a:p>
          <a:p>
            <a:pPr algn="ctr"/>
            <a:endParaRPr lang="en-IN" b="1" dirty="0" smtClean="0">
              <a:solidFill>
                <a:schemeClr val="tx1"/>
              </a:solidFill>
            </a:endParaRPr>
          </a:p>
          <a:p>
            <a:pPr algn="ctr"/>
            <a:r>
              <a:rPr lang="en-IN" b="1" dirty="0">
                <a:solidFill>
                  <a:srgbClr val="C00000"/>
                </a:solidFill>
              </a:rPr>
              <a:t>COMMON INBRED STRAINS OF </a:t>
            </a:r>
            <a:r>
              <a:rPr lang="en-IN" b="1" dirty="0" smtClean="0">
                <a:solidFill>
                  <a:srgbClr val="C00000"/>
                </a:solidFill>
              </a:rPr>
              <a:t>LABORATORY ANIMALS </a:t>
            </a:r>
          </a:p>
          <a:p>
            <a:pPr algn="ctr"/>
            <a:r>
              <a:rPr lang="en-IN" b="1" dirty="0" smtClean="0">
                <a:solidFill>
                  <a:srgbClr val="C00000"/>
                </a:solidFill>
              </a:rPr>
              <a:t>AND </a:t>
            </a:r>
            <a:r>
              <a:rPr lang="en-IN" b="1" dirty="0">
                <a:solidFill>
                  <a:srgbClr val="C00000"/>
                </a:solidFill>
              </a:rPr>
              <a:t>THEIR CHARACTERISTICS</a:t>
            </a:r>
          </a:p>
          <a:p>
            <a:pPr algn="ctr"/>
            <a:r>
              <a:rPr lang="en-IN" b="1" dirty="0" smtClean="0">
                <a:solidFill>
                  <a:schemeClr val="tx1"/>
                </a:solidFill>
              </a:rPr>
              <a:t> </a:t>
            </a:r>
            <a:endParaRPr lang="en-IN" b="1" dirty="0" smtClean="0">
              <a:solidFill>
                <a:schemeClr val="tx1"/>
              </a:solidFill>
            </a:endParaRPr>
          </a:p>
          <a:p>
            <a:pPr algn="ctr"/>
            <a:endParaRPr lang="en-IN" b="1" dirty="0">
              <a:solidFill>
                <a:schemeClr val="tx1"/>
              </a:solidFill>
            </a:endParaRPr>
          </a:p>
          <a:p>
            <a:pPr algn="ctr"/>
            <a:endParaRPr lang="en-IN" b="1" dirty="0" smtClean="0">
              <a:solidFill>
                <a:schemeClr val="tx1"/>
              </a:solidFill>
            </a:endParaRPr>
          </a:p>
          <a:p>
            <a:pPr algn="ctr"/>
            <a:r>
              <a:rPr lang="en-IN" b="1" dirty="0" smtClean="0">
                <a:solidFill>
                  <a:schemeClr val="tx1"/>
                </a:solidFill>
              </a:rPr>
              <a:t>Instructor: Dr </a:t>
            </a:r>
            <a:r>
              <a:rPr lang="en-IN" b="1" dirty="0" err="1" smtClean="0">
                <a:solidFill>
                  <a:schemeClr val="tx1"/>
                </a:solidFill>
              </a:rPr>
              <a:t>Shanker</a:t>
            </a:r>
            <a:r>
              <a:rPr lang="en-IN" b="1" dirty="0" smtClean="0">
                <a:solidFill>
                  <a:schemeClr val="tx1"/>
                </a:solidFill>
              </a:rPr>
              <a:t> </a:t>
            </a:r>
            <a:r>
              <a:rPr lang="en-IN" b="1" dirty="0" err="1" smtClean="0">
                <a:solidFill>
                  <a:schemeClr val="tx1"/>
                </a:solidFill>
              </a:rPr>
              <a:t>Dayal</a:t>
            </a:r>
            <a:endParaRPr lang="en-IN" b="1" dirty="0">
              <a:solidFill>
                <a:schemeClr val="tx1"/>
              </a:solidFill>
            </a:endParaRPr>
          </a:p>
          <a:p>
            <a:pPr algn="ctr"/>
            <a:r>
              <a:rPr lang="en-IN" b="1" dirty="0" smtClean="0">
                <a:solidFill>
                  <a:schemeClr val="tx1"/>
                </a:solidFill>
              </a:rPr>
              <a:t>Univ. Professor, AGB</a:t>
            </a:r>
          </a:p>
          <a:p>
            <a:endParaRPr lang="en-IN" dirty="0">
              <a:solidFill>
                <a:schemeClr val="tx1"/>
              </a:solidFill>
            </a:endParaRPr>
          </a:p>
        </p:txBody>
      </p:sp>
      <p:sp>
        <p:nvSpPr>
          <p:cNvPr id="4" name="Footer Placeholder 3"/>
          <p:cNvSpPr>
            <a:spLocks noGrp="1"/>
          </p:cNvSpPr>
          <p:nvPr>
            <p:ph type="ftr" sz="quarter" idx="11"/>
          </p:nvPr>
        </p:nvSpPr>
        <p:spPr/>
        <p:txBody>
          <a:bodyPr/>
          <a:lstStyle/>
          <a:p>
            <a:r>
              <a:rPr lang="en-IN" sz="1200" b="1" dirty="0" smtClean="0"/>
              <a:t>P.G. Teaching</a:t>
            </a:r>
            <a:endParaRPr lang="en-IN" sz="1200" b="1" dirty="0"/>
          </a:p>
        </p:txBody>
      </p:sp>
    </p:spTree>
    <p:extLst>
      <p:ext uri="{BB962C8B-B14F-4D97-AF65-F5344CB8AC3E}">
        <p14:creationId xmlns:p14="http://schemas.microsoft.com/office/powerpoint/2010/main" val="24379327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3999" y="502276"/>
            <a:ext cx="9667741" cy="6355724"/>
          </a:xfrm>
        </p:spPr>
        <p:txBody>
          <a:bodyPr>
            <a:normAutofit/>
          </a:bodyPr>
          <a:lstStyle/>
          <a:p>
            <a:r>
              <a:rPr lang="en-IN" b="1" dirty="0" smtClean="0">
                <a:solidFill>
                  <a:schemeClr val="tx1"/>
                </a:solidFill>
              </a:rPr>
              <a:t>Mice</a:t>
            </a:r>
            <a:endParaRPr lang="en-IN" b="1" dirty="0" smtClean="0">
              <a:solidFill>
                <a:schemeClr val="tx1"/>
              </a:solidFill>
            </a:endParaRPr>
          </a:p>
          <a:p>
            <a:endParaRPr lang="en-IN" b="1" dirty="0">
              <a:solidFill>
                <a:srgbClr val="0070C0"/>
              </a:solidFill>
            </a:endParaRPr>
          </a:p>
        </p:txBody>
      </p:sp>
      <p:sp>
        <p:nvSpPr>
          <p:cNvPr id="2" name="Footer Placeholder 1"/>
          <p:cNvSpPr>
            <a:spLocks noGrp="1"/>
          </p:cNvSpPr>
          <p:nvPr>
            <p:ph type="ftr" sz="quarter" idx="11"/>
          </p:nvPr>
        </p:nvSpPr>
        <p:spPr/>
        <p:txBody>
          <a:bodyPr/>
          <a:lstStyle/>
          <a:p>
            <a:r>
              <a:rPr lang="en-IN" dirty="0" smtClean="0"/>
              <a:t>P.G. Teaching</a:t>
            </a:r>
            <a:endParaRPr lang="en-IN" dirty="0"/>
          </a:p>
        </p:txBody>
      </p:sp>
      <p:graphicFrame>
        <p:nvGraphicFramePr>
          <p:cNvPr id="4" name="Table 3"/>
          <p:cNvGraphicFramePr>
            <a:graphicFrameLocks noGrp="1"/>
          </p:cNvGraphicFramePr>
          <p:nvPr>
            <p:extLst>
              <p:ext uri="{D42A27DB-BD31-4B8C-83A1-F6EECF244321}">
                <p14:modId xmlns:p14="http://schemas.microsoft.com/office/powerpoint/2010/main" val="265695290"/>
              </p:ext>
            </p:extLst>
          </p:nvPr>
        </p:nvGraphicFramePr>
        <p:xfrm>
          <a:off x="1429552" y="1118911"/>
          <a:ext cx="9530368" cy="4820920"/>
        </p:xfrm>
        <a:graphic>
          <a:graphicData uri="http://schemas.openxmlformats.org/drawingml/2006/table">
            <a:tbl>
              <a:tblPr firstRow="1" bandRow="1">
                <a:tableStyleId>{5C22544A-7EE6-4342-B048-85BDC9FD1C3A}</a:tableStyleId>
              </a:tblPr>
              <a:tblGrid>
                <a:gridCol w="2047744"/>
                <a:gridCol w="7482624"/>
              </a:tblGrid>
              <a:tr h="370840">
                <a:tc>
                  <a:txBody>
                    <a:bodyPr/>
                    <a:lstStyle/>
                    <a:p>
                      <a:r>
                        <a:rPr lang="en-IN" dirty="0" smtClean="0">
                          <a:solidFill>
                            <a:schemeClr val="tx1"/>
                          </a:solidFill>
                        </a:rPr>
                        <a:t>Strain</a:t>
                      </a:r>
                      <a:endParaRPr lang="en-IN" dirty="0">
                        <a:solidFill>
                          <a:schemeClr val="tx1"/>
                        </a:solidFill>
                      </a:endParaRPr>
                    </a:p>
                  </a:txBody>
                  <a:tcPr/>
                </a:tc>
                <a:tc>
                  <a:txBody>
                    <a:bodyPr/>
                    <a:lstStyle/>
                    <a:p>
                      <a:r>
                        <a:rPr lang="en-IN" dirty="0" smtClean="0">
                          <a:solidFill>
                            <a:schemeClr val="tx1"/>
                          </a:solidFill>
                        </a:rPr>
                        <a:t>Characteristics</a:t>
                      </a:r>
                      <a:endParaRPr lang="en-IN" dirty="0">
                        <a:solidFill>
                          <a:schemeClr val="tx1"/>
                        </a:solidFill>
                      </a:endParaRPr>
                    </a:p>
                  </a:txBody>
                  <a:tcPr/>
                </a:tc>
              </a:tr>
              <a:tr h="370840">
                <a:tc>
                  <a:txBody>
                    <a:bodyPr/>
                    <a:lstStyle/>
                    <a:p>
                      <a:pPr algn="just">
                        <a:lnSpc>
                          <a:spcPct val="107000"/>
                        </a:lnSpc>
                        <a:spcAft>
                          <a:spcPts val="0"/>
                        </a:spcAft>
                      </a:pPr>
                      <a:endParaRPr lang="en-IN" sz="2400" dirty="0" smtClean="0">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07000"/>
                        </a:lnSpc>
                        <a:spcAft>
                          <a:spcPts val="0"/>
                        </a:spcAft>
                      </a:pPr>
                      <a:r>
                        <a:rPr lang="en-IN" sz="2400" dirty="0" smtClean="0">
                          <a:effectLst/>
                          <a:latin typeface="Times New Roman" panose="02020603050405020304" pitchFamily="18" charset="0"/>
                          <a:ea typeface="Calibri" panose="020F0502020204030204" pitchFamily="34" charset="0"/>
                          <a:cs typeface="Mangal" panose="02040503050203030202" pitchFamily="18" charset="0"/>
                        </a:rPr>
                        <a:t>C57BL/6</a:t>
                      </a:r>
                      <a:endParaRPr lang="en-IN" sz="2400" dirty="0">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r>
                        <a:rPr lang="en-IN" sz="2000" kern="1200" dirty="0" smtClean="0">
                          <a:solidFill>
                            <a:schemeClr val="dk1"/>
                          </a:solidFill>
                          <a:effectLst/>
                          <a:latin typeface="+mn-lt"/>
                          <a:ea typeface="+mn-ea"/>
                          <a:cs typeface="+mn-cs"/>
                        </a:rPr>
                        <a:t>Most widely used strain. </a:t>
                      </a:r>
                    </a:p>
                    <a:p>
                      <a:r>
                        <a:rPr lang="en-IN" sz="2000" kern="1200" dirty="0" smtClean="0">
                          <a:solidFill>
                            <a:schemeClr val="dk1"/>
                          </a:solidFill>
                          <a:effectLst/>
                          <a:latin typeface="+mn-lt"/>
                          <a:ea typeface="+mn-ea"/>
                          <a:cs typeface="+mn-cs"/>
                        </a:rPr>
                        <a:t>Gross tumour in-</a:t>
                      </a:r>
                      <a:r>
                        <a:rPr lang="en-IN" sz="2000" kern="1200" dirty="0" err="1" smtClean="0">
                          <a:solidFill>
                            <a:schemeClr val="dk1"/>
                          </a:solidFill>
                          <a:effectLst/>
                          <a:latin typeface="+mn-lt"/>
                          <a:ea typeface="+mn-ea"/>
                          <a:cs typeface="+mn-cs"/>
                        </a:rPr>
                        <a:t>cidence</a:t>
                      </a:r>
                      <a:r>
                        <a:rPr lang="en-IN" sz="2000" kern="1200" dirty="0" smtClean="0">
                          <a:solidFill>
                            <a:schemeClr val="dk1"/>
                          </a:solidFill>
                          <a:effectLst/>
                          <a:latin typeface="+mn-lt"/>
                          <a:ea typeface="+mn-ea"/>
                          <a:cs typeface="+mn-cs"/>
                        </a:rPr>
                        <a:t> 70%,</a:t>
                      </a:r>
                    </a:p>
                    <a:p>
                      <a:r>
                        <a:rPr lang="en-IN" sz="2000" kern="1200" dirty="0" smtClean="0">
                          <a:solidFill>
                            <a:schemeClr val="dk1"/>
                          </a:solidFill>
                          <a:effectLst/>
                          <a:latin typeface="+mn-lt"/>
                          <a:ea typeface="+mn-ea"/>
                          <a:cs typeface="+mn-cs"/>
                        </a:rPr>
                        <a:t> recommended host for many transplantable tumours, good reproductive performance and high degree of genetic distinctiveness. </a:t>
                      </a:r>
                    </a:p>
                    <a:p>
                      <a:r>
                        <a:rPr lang="en-IN" sz="2000" kern="1200" dirty="0" smtClean="0">
                          <a:solidFill>
                            <a:schemeClr val="dk1"/>
                          </a:solidFill>
                          <a:effectLst/>
                          <a:latin typeface="+mn-lt"/>
                          <a:ea typeface="+mn-ea"/>
                          <a:cs typeface="+mn-cs"/>
                        </a:rPr>
                        <a:t>Susceptible to Salmonella </a:t>
                      </a:r>
                      <a:r>
                        <a:rPr lang="en-IN" sz="2000" kern="1200" dirty="0" err="1" smtClean="0">
                          <a:solidFill>
                            <a:schemeClr val="dk1"/>
                          </a:solidFill>
                          <a:effectLst/>
                          <a:latin typeface="+mn-lt"/>
                          <a:ea typeface="+mn-ea"/>
                          <a:cs typeface="+mn-cs"/>
                        </a:rPr>
                        <a:t>typhinurium</a:t>
                      </a:r>
                      <a:r>
                        <a:rPr lang="en-IN" sz="2000" kern="1200" dirty="0" smtClean="0">
                          <a:solidFill>
                            <a:schemeClr val="dk1"/>
                          </a:solidFill>
                          <a:effectLst/>
                          <a:latin typeface="+mn-lt"/>
                          <a:ea typeface="+mn-ea"/>
                          <a:cs typeface="+mn-cs"/>
                        </a:rPr>
                        <a:t> strainC5, </a:t>
                      </a:r>
                    </a:p>
                    <a:p>
                      <a:r>
                        <a:rPr lang="en-IN" sz="2000" kern="1200" dirty="0" smtClean="0">
                          <a:solidFill>
                            <a:schemeClr val="dk1"/>
                          </a:solidFill>
                          <a:effectLst/>
                          <a:latin typeface="+mn-lt"/>
                          <a:ea typeface="+mn-ea"/>
                          <a:cs typeface="+mn-cs"/>
                        </a:rPr>
                        <a:t>highly resistant to mammary tumour virus, resistant to anaphylactic shock, accessory spleen in about 32% of mice, high </a:t>
                      </a:r>
                      <a:r>
                        <a:rPr lang="en-IN" sz="2000" kern="1200" dirty="0" err="1" smtClean="0">
                          <a:solidFill>
                            <a:schemeClr val="dk1"/>
                          </a:solidFill>
                          <a:effectLst/>
                          <a:latin typeface="+mn-lt"/>
                          <a:ea typeface="+mn-ea"/>
                          <a:cs typeface="+mn-cs"/>
                        </a:rPr>
                        <a:t>lood</a:t>
                      </a:r>
                      <a:r>
                        <a:rPr lang="en-IN" sz="2000" kern="1200" dirty="0" smtClean="0">
                          <a:solidFill>
                            <a:schemeClr val="dk1"/>
                          </a:solidFill>
                          <a:effectLst/>
                          <a:latin typeface="+mn-lt"/>
                          <a:ea typeface="+mn-ea"/>
                          <a:cs typeface="+mn-cs"/>
                        </a:rPr>
                        <a:t> sugar, high alcohol preference</a:t>
                      </a:r>
                      <a:endParaRPr lang="en-IN" sz="2000" dirty="0">
                        <a:solidFill>
                          <a:schemeClr val="tx1"/>
                        </a:solidFill>
                      </a:endParaRPr>
                    </a:p>
                  </a:txBody>
                  <a:tcPr/>
                </a:tc>
              </a:tr>
              <a:tr h="370840">
                <a:tc>
                  <a:txBody>
                    <a:bodyPr/>
                    <a:lstStyle/>
                    <a:p>
                      <a:r>
                        <a:rPr lang="en-IN" sz="2800" b="1" kern="1200" dirty="0" smtClean="0">
                          <a:solidFill>
                            <a:schemeClr val="dk1"/>
                          </a:solidFill>
                          <a:effectLst/>
                          <a:latin typeface="+mn-lt"/>
                          <a:ea typeface="+mn-ea"/>
                          <a:cs typeface="+mn-cs"/>
                        </a:rPr>
                        <a:t>C3H</a:t>
                      </a:r>
                      <a:endParaRPr lang="en-IN" sz="2800" b="1" dirty="0">
                        <a:solidFill>
                          <a:schemeClr val="tx1"/>
                        </a:solidFill>
                      </a:endParaRPr>
                    </a:p>
                  </a:txBody>
                  <a:tcPr/>
                </a:tc>
                <a:tc>
                  <a:txBody>
                    <a:bodyPr/>
                    <a:lstStyle/>
                    <a:p>
                      <a:r>
                        <a:rPr lang="en-IN" sz="2000" kern="1200" dirty="0" smtClean="0">
                          <a:solidFill>
                            <a:schemeClr val="dk1"/>
                          </a:solidFill>
                          <a:effectLst/>
                          <a:latin typeface="+mn-lt"/>
                          <a:ea typeface="+mn-ea"/>
                          <a:cs typeface="+mn-cs"/>
                        </a:rPr>
                        <a:t>High incidence of mammary tumours (more than 90% at 1 yr.), fostering of the young to a mammary tumour virus-free eliminates the virus, should use be with care in behavioural studies since it carries the </a:t>
                      </a:r>
                      <a:r>
                        <a:rPr lang="en-IN" sz="2000" kern="1200" dirty="0" err="1" smtClean="0">
                          <a:solidFill>
                            <a:schemeClr val="dk1"/>
                          </a:solidFill>
                          <a:effectLst/>
                          <a:latin typeface="+mn-lt"/>
                          <a:ea typeface="+mn-ea"/>
                          <a:cs typeface="+mn-cs"/>
                        </a:rPr>
                        <a:t>rd</a:t>
                      </a:r>
                      <a:r>
                        <a:rPr lang="en-IN" sz="2000" kern="1200" dirty="0" smtClean="0">
                          <a:solidFill>
                            <a:schemeClr val="dk1"/>
                          </a:solidFill>
                          <a:effectLst/>
                          <a:latin typeface="+mn-lt"/>
                          <a:ea typeface="+mn-ea"/>
                          <a:cs typeface="+mn-cs"/>
                        </a:rPr>
                        <a:t>(retinal degeneration) gene. Low blood pressure, low brain weight, recommended host for many transplantable tumours, used as a model for screening potential anticancer drugs</a:t>
                      </a:r>
                      <a:endParaRPr lang="en-IN" sz="2000" dirty="0">
                        <a:solidFill>
                          <a:schemeClr val="tx1"/>
                        </a:solidFill>
                      </a:endParaRPr>
                    </a:p>
                  </a:txBody>
                  <a:tcPr/>
                </a:tc>
              </a:tr>
            </a:tbl>
          </a:graphicData>
        </a:graphic>
      </p:graphicFrame>
    </p:spTree>
    <p:extLst>
      <p:ext uri="{BB962C8B-B14F-4D97-AF65-F5344CB8AC3E}">
        <p14:creationId xmlns:p14="http://schemas.microsoft.com/office/powerpoint/2010/main" val="41863718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85611" y="502276"/>
            <a:ext cx="10406129" cy="6355724"/>
          </a:xfrm>
        </p:spPr>
        <p:txBody>
          <a:bodyPr>
            <a:normAutofit/>
          </a:bodyPr>
          <a:lstStyle/>
          <a:p>
            <a:pPr algn="just"/>
            <a:endParaRPr lang="en-IN" b="1" dirty="0">
              <a:solidFill>
                <a:srgbClr val="0070C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graphicFrame>
        <p:nvGraphicFramePr>
          <p:cNvPr id="4" name="Table 3"/>
          <p:cNvGraphicFramePr>
            <a:graphicFrameLocks noGrp="1"/>
          </p:cNvGraphicFramePr>
          <p:nvPr>
            <p:extLst>
              <p:ext uri="{D42A27DB-BD31-4B8C-83A1-F6EECF244321}">
                <p14:modId xmlns:p14="http://schemas.microsoft.com/office/powerpoint/2010/main" val="3101403700"/>
              </p:ext>
            </p:extLst>
          </p:nvPr>
        </p:nvGraphicFramePr>
        <p:xfrm>
          <a:off x="437882" y="668151"/>
          <a:ext cx="11048642" cy="6132068"/>
        </p:xfrm>
        <a:graphic>
          <a:graphicData uri="http://schemas.openxmlformats.org/drawingml/2006/table">
            <a:tbl>
              <a:tblPr firstRow="1" bandRow="1">
                <a:tableStyleId>{5C22544A-7EE6-4342-B048-85BDC9FD1C3A}</a:tableStyleId>
              </a:tblPr>
              <a:tblGrid>
                <a:gridCol w="2021983"/>
                <a:gridCol w="9026659"/>
              </a:tblGrid>
              <a:tr h="370840">
                <a:tc>
                  <a:txBody>
                    <a:bodyPr/>
                    <a:lstStyle/>
                    <a:p>
                      <a:pPr algn="just">
                        <a:lnSpc>
                          <a:spcPct val="107000"/>
                        </a:lnSpc>
                        <a:spcAft>
                          <a:spcPts val="0"/>
                        </a:spcAft>
                      </a:pPr>
                      <a:endParaRPr lang="en-IN" sz="2800" b="1" dirty="0" smtClean="0">
                        <a:solidFill>
                          <a:schemeClr val="tx1"/>
                        </a:solidFill>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07000"/>
                        </a:lnSpc>
                        <a:spcAft>
                          <a:spcPts val="0"/>
                        </a:spcAft>
                      </a:pPr>
                      <a:r>
                        <a:rPr lang="en-IN" sz="2800" b="1" dirty="0" smtClean="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BALB/c </a:t>
                      </a:r>
                      <a:endParaRPr lang="en-IN" sz="28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000" b="1">
                          <a:solidFill>
                            <a:schemeClr val="tx1"/>
                          </a:solidFill>
                          <a:effectLst/>
                          <a:latin typeface="Times New Roman" panose="02020603050405020304" pitchFamily="18" charset="0"/>
                          <a:ea typeface="Calibri" panose="020F0502020204030204" pitchFamily="34" charset="0"/>
                          <a:cs typeface="Mangal" panose="02040503050203030202" pitchFamily="18" charset="0"/>
                        </a:rPr>
                        <a:t>Infection with Leishmaniatropica yields a suitable model for experimental leishmaniosis, susceptible to toxoplasmosis, recommended host for many transplantable tumours, primary lung tumours moderate (30-32%), can be infected with mammary tumour virus by fostering to C3H. Used for raising monoclonal antibody and hybridoma production.    </a:t>
                      </a:r>
                      <a:endParaRPr lang="en-IN" sz="2000" b="1">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370840">
                <a:tc>
                  <a:txBody>
                    <a:bodyPr/>
                    <a:lstStyle/>
                    <a:p>
                      <a:pPr algn="just">
                        <a:lnSpc>
                          <a:spcPct val="107000"/>
                        </a:lnSpc>
                        <a:spcAft>
                          <a:spcPts val="0"/>
                        </a:spcAft>
                      </a:pPr>
                      <a:r>
                        <a:rPr lang="en-IN" sz="2800" b="1">
                          <a:solidFill>
                            <a:schemeClr val="tx1"/>
                          </a:solidFill>
                          <a:effectLst/>
                          <a:latin typeface="Times New Roman" panose="02020603050405020304" pitchFamily="18" charset="0"/>
                          <a:ea typeface="Calibri" panose="020F0502020204030204" pitchFamily="34" charset="0"/>
                          <a:cs typeface="Mangal" panose="02040503050203030202" pitchFamily="18" charset="0"/>
                        </a:rPr>
                        <a:t>DBA/2</a:t>
                      </a:r>
                      <a:endParaRPr lang="en-IN" sz="2800" b="1">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000" b="1" dirty="0">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Susceptible to audio genic seizure, recommended host for many transplantable tumours and for screening anticancer drugs. Also, a model for testing anti-com-</a:t>
                      </a:r>
                      <a:r>
                        <a:rPr lang="en-IN" sz="2000" b="1" dirty="0" err="1">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vulsant</a:t>
                      </a:r>
                      <a:r>
                        <a:rPr lang="en-IN" sz="2000" b="1" dirty="0">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 drugs. Susceptible to infection with Leishman tropical, but no clinical signs of disease. Very sensitive to </a:t>
                      </a:r>
                      <a:r>
                        <a:rPr lang="en-IN" sz="2000" b="1" dirty="0" err="1">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toxia</a:t>
                      </a:r>
                      <a:r>
                        <a:rPr lang="en-IN" sz="2000" b="1" dirty="0">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 effects of </a:t>
                      </a:r>
                      <a:r>
                        <a:rPr lang="en-IN" sz="2000" b="1" dirty="0" err="1">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choloform</a:t>
                      </a:r>
                      <a:r>
                        <a:rPr lang="en-IN" sz="2000" b="1" dirty="0">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 High interferon induction by New Castle disease virus. </a:t>
                      </a:r>
                      <a:endParaRPr lang="en-IN" sz="2000" b="1" dirty="0">
                        <a:solidFill>
                          <a:srgbClr val="C0000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370840">
                <a:tc>
                  <a:txBody>
                    <a:bodyPr/>
                    <a:lstStyle/>
                    <a:p>
                      <a:pPr algn="just">
                        <a:lnSpc>
                          <a:spcPct val="107000"/>
                        </a:lnSpc>
                        <a:spcAft>
                          <a:spcPts val="0"/>
                        </a:spcAft>
                      </a:pPr>
                      <a:r>
                        <a:rPr lang="en-IN" sz="2800" b="1"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CBA</a:t>
                      </a:r>
                      <a:endParaRPr lang="en-IN" sz="28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000" b="1"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Recommended host for certain transplantable sarcomas, high rate of spontaneous mutations, good plateau harvest of mycobacterium </a:t>
                      </a:r>
                      <a:r>
                        <a:rPr lang="en-IN" sz="2000" b="1" dirty="0" err="1">
                          <a:solidFill>
                            <a:schemeClr val="tx1"/>
                          </a:solidFill>
                          <a:effectLst/>
                          <a:latin typeface="Times New Roman" panose="02020603050405020304" pitchFamily="18" charset="0"/>
                          <a:ea typeface="Calibri" panose="020F0502020204030204" pitchFamily="34" charset="0"/>
                          <a:cs typeface="Mangal" panose="02040503050203030202" pitchFamily="18" charset="0"/>
                        </a:rPr>
                        <a:t>leprae</a:t>
                      </a:r>
                      <a:r>
                        <a:rPr lang="en-IN" sz="2000" b="1"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 8 months after infection high systolic blood pressure, used as general purpose inbred strain.  </a:t>
                      </a:r>
                      <a:endParaRPr lang="en-IN" sz="20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370840">
                <a:tc>
                  <a:txBody>
                    <a:bodyPr/>
                    <a:lstStyle/>
                    <a:p>
                      <a:pPr algn="just">
                        <a:lnSpc>
                          <a:spcPct val="107000"/>
                        </a:lnSpc>
                        <a:spcAft>
                          <a:spcPts val="0"/>
                        </a:spcAft>
                      </a:pPr>
                      <a:r>
                        <a:rPr lang="en-IN" sz="2800" b="1"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A</a:t>
                      </a:r>
                      <a:endParaRPr lang="en-IN" sz="28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000" b="1" dirty="0">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Widely used in cancer and immunology, high susceptibility to induction of congenital cleft palate by cortisone and a high spontaneous incidence of lung adenomas, as well as developing a high incidence of lung tumours in response to carcinogens. Develops autoimmune phenomenon. Immunological defects with ageing and autoimmunity following neonatal </a:t>
                      </a:r>
                      <a:r>
                        <a:rPr lang="en-IN" sz="2000" b="1" dirty="0" err="1">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thymectomy</a:t>
                      </a:r>
                      <a:r>
                        <a:rPr lang="en-IN" sz="2000" b="1" dirty="0">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 Recommended host for many transplantable tumours. </a:t>
                      </a:r>
                      <a:endParaRPr lang="en-IN" sz="2000" b="1" dirty="0">
                        <a:solidFill>
                          <a:srgbClr val="C0000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bl>
          </a:graphicData>
        </a:graphic>
      </p:graphicFrame>
    </p:spTree>
    <p:extLst>
      <p:ext uri="{BB962C8B-B14F-4D97-AF65-F5344CB8AC3E}">
        <p14:creationId xmlns:p14="http://schemas.microsoft.com/office/powerpoint/2010/main" val="40762791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91673" y="502276"/>
            <a:ext cx="10406129" cy="6355724"/>
          </a:xfrm>
        </p:spPr>
        <p:txBody>
          <a:bodyPr>
            <a:normAutofit/>
          </a:bodyPr>
          <a:lstStyle/>
          <a:p>
            <a:pPr algn="just"/>
            <a:endParaRPr lang="en-IN" sz="2000" b="1" dirty="0">
              <a:solidFill>
                <a:srgbClr val="0070C0"/>
              </a:solidFill>
            </a:endParaRPr>
          </a:p>
        </p:txBody>
      </p:sp>
      <p:sp>
        <p:nvSpPr>
          <p:cNvPr id="2" name="Footer Placeholder 1"/>
          <p:cNvSpPr>
            <a:spLocks noGrp="1"/>
          </p:cNvSpPr>
          <p:nvPr>
            <p:ph type="ftr" sz="quarter" idx="11"/>
          </p:nvPr>
        </p:nvSpPr>
        <p:spPr>
          <a:xfrm>
            <a:off x="891862" y="6554697"/>
            <a:ext cx="5029200" cy="228600"/>
          </a:xfrm>
        </p:spPr>
        <p:txBody>
          <a:bodyPr/>
          <a:lstStyle/>
          <a:p>
            <a:r>
              <a:rPr lang="en-IN" sz="2000" smtClean="0"/>
              <a:t>P.G. Teaching</a:t>
            </a:r>
            <a:endParaRPr lang="en-IN" sz="2000"/>
          </a:p>
        </p:txBody>
      </p:sp>
      <p:graphicFrame>
        <p:nvGraphicFramePr>
          <p:cNvPr id="4" name="Table 3"/>
          <p:cNvGraphicFramePr>
            <a:graphicFrameLocks noGrp="1"/>
          </p:cNvGraphicFramePr>
          <p:nvPr>
            <p:extLst>
              <p:ext uri="{D42A27DB-BD31-4B8C-83A1-F6EECF244321}">
                <p14:modId xmlns:p14="http://schemas.microsoft.com/office/powerpoint/2010/main" val="3949437193"/>
              </p:ext>
            </p:extLst>
          </p:nvPr>
        </p:nvGraphicFramePr>
        <p:xfrm>
          <a:off x="643944" y="462087"/>
          <a:ext cx="11048642" cy="5401947"/>
        </p:xfrm>
        <a:graphic>
          <a:graphicData uri="http://schemas.openxmlformats.org/drawingml/2006/table">
            <a:tbl>
              <a:tblPr firstRow="1" bandRow="1">
                <a:tableStyleId>{5C22544A-7EE6-4342-B048-85BDC9FD1C3A}</a:tableStyleId>
              </a:tblPr>
              <a:tblGrid>
                <a:gridCol w="2021983"/>
                <a:gridCol w="9026659"/>
              </a:tblGrid>
              <a:tr h="370840">
                <a:tc>
                  <a:txBody>
                    <a:bodyPr/>
                    <a:lstStyle/>
                    <a:p>
                      <a:pPr algn="just">
                        <a:lnSpc>
                          <a:spcPct val="107000"/>
                        </a:lnSpc>
                        <a:spcAft>
                          <a:spcPts val="0"/>
                        </a:spcAft>
                      </a:pPr>
                      <a:r>
                        <a:rPr lang="en-IN" sz="2800" b="1"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AKR </a:t>
                      </a:r>
                      <a:endParaRPr lang="en-IN" sz="28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1"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High </a:t>
                      </a:r>
                      <a:r>
                        <a:rPr lang="en-IN" sz="2400" b="1" dirty="0" err="1">
                          <a:solidFill>
                            <a:schemeClr val="tx1"/>
                          </a:solidFill>
                          <a:effectLst/>
                          <a:latin typeface="Times New Roman" panose="02020603050405020304" pitchFamily="18" charset="0"/>
                          <a:ea typeface="Calibri" panose="020F0502020204030204" pitchFamily="34" charset="0"/>
                          <a:cs typeface="Mangal" panose="02040503050203030202" pitchFamily="18" charset="0"/>
                        </a:rPr>
                        <a:t>leukemia</a:t>
                      </a:r>
                      <a:r>
                        <a:rPr lang="en-IN" sz="2400" b="1"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 incidence (80-92%), resistant to tumour take, susceptible to intracellular parasite </a:t>
                      </a:r>
                      <a:r>
                        <a:rPr lang="en-IN" sz="2400" b="1" dirty="0" err="1">
                          <a:solidFill>
                            <a:schemeClr val="tx1"/>
                          </a:solidFill>
                          <a:effectLst/>
                          <a:latin typeface="Times New Roman" panose="02020603050405020304" pitchFamily="18" charset="0"/>
                          <a:ea typeface="Calibri" panose="020F0502020204030204" pitchFamily="34" charset="0"/>
                          <a:cs typeface="Mangal" panose="02040503050203030202" pitchFamily="18" charset="0"/>
                        </a:rPr>
                        <a:t>Besnotia</a:t>
                      </a:r>
                      <a:r>
                        <a:rPr lang="en-IN" sz="2400" b="1"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 </a:t>
                      </a:r>
                      <a:r>
                        <a:rPr lang="en-IN" sz="2400" b="1" dirty="0" err="1">
                          <a:solidFill>
                            <a:schemeClr val="tx1"/>
                          </a:solidFill>
                          <a:effectLst/>
                          <a:latin typeface="Times New Roman" panose="02020603050405020304" pitchFamily="18" charset="0"/>
                          <a:ea typeface="Calibri" panose="020F0502020204030204" pitchFamily="34" charset="0"/>
                          <a:cs typeface="Mangal" panose="02040503050203030202" pitchFamily="18" charset="0"/>
                        </a:rPr>
                        <a:t>jellisoni</a:t>
                      </a:r>
                      <a:r>
                        <a:rPr lang="en-IN" sz="2400" b="1" dirty="0">
                          <a:solidFill>
                            <a:schemeClr val="tx1"/>
                          </a:solidFill>
                          <a:effectLst/>
                          <a:latin typeface="Times New Roman" panose="02020603050405020304" pitchFamily="18" charset="0"/>
                          <a:ea typeface="Calibri" panose="020F0502020204030204" pitchFamily="34" charset="0"/>
                          <a:cs typeface="Mangal" panose="02040503050203030202" pitchFamily="18" charset="0"/>
                        </a:rPr>
                        <a:t>, Herpes simplex infection, natural intestinal helminth infection Used in immunology as a source of Thymus cell antigen. </a:t>
                      </a:r>
                      <a:endParaRPr lang="en-IN" sz="24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370840">
                <a:tc>
                  <a:txBody>
                    <a:bodyPr/>
                    <a:lstStyle/>
                    <a:p>
                      <a:pPr algn="just">
                        <a:lnSpc>
                          <a:spcPct val="107000"/>
                        </a:lnSpc>
                        <a:spcAft>
                          <a:spcPts val="0"/>
                        </a:spcAft>
                      </a:pPr>
                      <a:r>
                        <a:rPr lang="en-IN" sz="2800" b="1" dirty="0">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C57BL/10</a:t>
                      </a:r>
                      <a:endParaRPr lang="en-IN" sz="2800" b="1" dirty="0">
                        <a:solidFill>
                          <a:srgbClr val="C0000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1" dirty="0">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High incidence of spontaneous mutations, low mammary tumour incidence, relatively resistant to induction of cleft palate by cortisone, high resting plasma steroid levels, and responds to acute stress by prolonged elevation.  </a:t>
                      </a:r>
                      <a:endParaRPr lang="en-IN" sz="2400" b="1" dirty="0">
                        <a:solidFill>
                          <a:srgbClr val="C0000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370840">
                <a:tc>
                  <a:txBody>
                    <a:bodyPr/>
                    <a:lstStyle/>
                    <a:p>
                      <a:pPr algn="just">
                        <a:lnSpc>
                          <a:spcPct val="107000"/>
                        </a:lnSpc>
                        <a:spcAft>
                          <a:spcPts val="0"/>
                        </a:spcAft>
                      </a:pPr>
                      <a:r>
                        <a:rPr lang="en-IN" sz="2800" b="1">
                          <a:solidFill>
                            <a:schemeClr val="tx1"/>
                          </a:solidFill>
                          <a:effectLst/>
                          <a:latin typeface="Times New Roman" panose="02020603050405020304" pitchFamily="18" charset="0"/>
                          <a:ea typeface="Calibri" panose="020F0502020204030204" pitchFamily="34" charset="0"/>
                          <a:cs typeface="Mangal" panose="02040503050203030202" pitchFamily="18" charset="0"/>
                        </a:rPr>
                        <a:t>NZB</a:t>
                      </a:r>
                      <a:endParaRPr lang="en-IN" sz="2800" b="1">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1">
                          <a:solidFill>
                            <a:schemeClr val="tx1"/>
                          </a:solidFill>
                          <a:effectLst/>
                          <a:latin typeface="Times New Roman" panose="02020603050405020304" pitchFamily="18" charset="0"/>
                          <a:ea typeface="Calibri" panose="020F0502020204030204" pitchFamily="34" charset="0"/>
                          <a:cs typeface="Mangal" panose="02040503050203030202" pitchFamily="18" charset="0"/>
                        </a:rPr>
                        <a:t>Develops autoimmune haemolytic anaemia as well as a nephropathy, also a disease model for systemic lupus erythematosus. The chromosomal abnormalities of NBZ mice may be useful as genetic and cytogenetic markers. </a:t>
                      </a:r>
                      <a:endParaRPr lang="en-IN" sz="2400" b="1">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370840">
                <a:tc>
                  <a:txBody>
                    <a:bodyPr/>
                    <a:lstStyle/>
                    <a:p>
                      <a:pPr algn="just">
                        <a:lnSpc>
                          <a:spcPct val="107000"/>
                        </a:lnSpc>
                        <a:spcAft>
                          <a:spcPts val="0"/>
                        </a:spcAft>
                      </a:pPr>
                      <a:r>
                        <a:rPr lang="en-IN" sz="2800" b="1" dirty="0">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SJL </a:t>
                      </a:r>
                      <a:endParaRPr lang="en-IN" sz="2800" b="1" dirty="0">
                        <a:solidFill>
                          <a:srgbClr val="C0000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1" dirty="0">
                          <a:solidFill>
                            <a:srgbClr val="C00000"/>
                          </a:solidFill>
                          <a:effectLst/>
                          <a:latin typeface="Times New Roman" panose="02020603050405020304" pitchFamily="18" charset="0"/>
                          <a:ea typeface="Calibri" panose="020F0502020204030204" pitchFamily="34" charset="0"/>
                          <a:cs typeface="Mangal" panose="02040503050203030202" pitchFamily="18" charset="0"/>
                        </a:rPr>
                        <a:t>Reticulum cell sarcoma in 70-80% mice over 1 yr. of age, high resistance to whole body X-irradiation. </a:t>
                      </a:r>
                      <a:endParaRPr lang="en-IN" sz="2400" b="1" dirty="0">
                        <a:solidFill>
                          <a:srgbClr val="C0000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bl>
          </a:graphicData>
        </a:graphic>
      </p:graphicFrame>
    </p:spTree>
    <p:extLst>
      <p:ext uri="{BB962C8B-B14F-4D97-AF65-F5344CB8AC3E}">
        <p14:creationId xmlns:p14="http://schemas.microsoft.com/office/powerpoint/2010/main" val="6879423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3999" y="502276"/>
            <a:ext cx="9667741" cy="6355724"/>
          </a:xfrm>
        </p:spPr>
        <p:txBody>
          <a:bodyPr>
            <a:normAutofit/>
          </a:bodyPr>
          <a:lstStyle/>
          <a:p>
            <a:pPr algn="l"/>
            <a:r>
              <a:rPr lang="en-IN" b="1" dirty="0" smtClean="0">
                <a:solidFill>
                  <a:srgbClr val="0070C0"/>
                </a:solidFill>
              </a:rPr>
              <a:t>RAT</a:t>
            </a:r>
            <a:endParaRPr lang="en-IN" b="1" dirty="0">
              <a:solidFill>
                <a:srgbClr val="0070C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graphicFrame>
        <p:nvGraphicFramePr>
          <p:cNvPr id="4" name="Table 3"/>
          <p:cNvGraphicFramePr>
            <a:graphicFrameLocks noGrp="1"/>
          </p:cNvGraphicFramePr>
          <p:nvPr>
            <p:extLst>
              <p:ext uri="{D42A27DB-BD31-4B8C-83A1-F6EECF244321}">
                <p14:modId xmlns:p14="http://schemas.microsoft.com/office/powerpoint/2010/main" val="2509579515"/>
              </p:ext>
            </p:extLst>
          </p:nvPr>
        </p:nvGraphicFramePr>
        <p:xfrm>
          <a:off x="850006" y="1442435"/>
          <a:ext cx="10457645" cy="5392232"/>
        </p:xfrm>
        <a:graphic>
          <a:graphicData uri="http://schemas.openxmlformats.org/drawingml/2006/table">
            <a:tbl>
              <a:tblPr firstRow="1" firstCol="1" bandRow="1">
                <a:tableStyleId>{5C22544A-7EE6-4342-B048-85BDC9FD1C3A}</a:tableStyleId>
              </a:tblPr>
              <a:tblGrid>
                <a:gridCol w="1803643"/>
                <a:gridCol w="8654002"/>
              </a:tblGrid>
              <a:tr h="1084977">
                <a:tc>
                  <a:txBody>
                    <a:bodyPr/>
                    <a:lstStyle/>
                    <a:p>
                      <a:pPr algn="just">
                        <a:lnSpc>
                          <a:spcPct val="107000"/>
                        </a:lnSpc>
                        <a:spcAft>
                          <a:spcPts val="0"/>
                        </a:spcAft>
                      </a:pPr>
                      <a:r>
                        <a:rPr lang="en-IN" sz="2400" b="1" dirty="0">
                          <a:solidFill>
                            <a:schemeClr val="tx1"/>
                          </a:solidFill>
                          <a:effectLst/>
                        </a:rPr>
                        <a:t>ACI </a:t>
                      </a:r>
                      <a:endParaRPr lang="en-IN" sz="24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1" dirty="0">
                          <a:solidFill>
                            <a:schemeClr val="tx1"/>
                          </a:solidFill>
                          <a:effectLst/>
                        </a:rPr>
                        <a:t>Disease model for congenital genitourinary anomalies. Interstitial cell tumours of testis occurs in 85% males over 18 months, ACI rats with ipsilateral agenesis of the kidney ductus and deferens serve as models for the embryologic origin of the caput </a:t>
                      </a:r>
                      <a:r>
                        <a:rPr lang="en-IN" sz="2400" b="1" dirty="0" err="1">
                          <a:solidFill>
                            <a:schemeClr val="tx1"/>
                          </a:solidFill>
                          <a:effectLst/>
                        </a:rPr>
                        <a:t>epididymidis</a:t>
                      </a:r>
                      <a:r>
                        <a:rPr lang="en-IN" sz="2400" b="1" dirty="0">
                          <a:solidFill>
                            <a:schemeClr val="tx1"/>
                          </a:solidFill>
                          <a:effectLst/>
                        </a:rPr>
                        <a:t>.  </a:t>
                      </a:r>
                      <a:endParaRPr lang="en-IN" sz="24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1084977">
                <a:tc>
                  <a:txBody>
                    <a:bodyPr/>
                    <a:lstStyle/>
                    <a:p>
                      <a:pPr algn="just">
                        <a:lnSpc>
                          <a:spcPct val="107000"/>
                        </a:lnSpc>
                        <a:spcAft>
                          <a:spcPts val="0"/>
                        </a:spcAft>
                      </a:pPr>
                      <a:r>
                        <a:rPr lang="en-IN" sz="2400" b="1" dirty="0">
                          <a:solidFill>
                            <a:srgbClr val="C00000"/>
                          </a:solidFill>
                          <a:effectLst/>
                        </a:rPr>
                        <a:t>F344</a:t>
                      </a:r>
                      <a:endParaRPr lang="en-IN" sz="2400" b="1" dirty="0">
                        <a:solidFill>
                          <a:srgbClr val="C0000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1" dirty="0">
                          <a:solidFill>
                            <a:srgbClr val="C00000"/>
                          </a:solidFill>
                          <a:effectLst/>
                        </a:rPr>
                        <a:t>Disease model for Phenylketonuria, interstitial cell tumour of the testis, urinary bladder carcinoma, peripheral retinal degeneration. </a:t>
                      </a:r>
                      <a:r>
                        <a:rPr lang="en-IN" sz="2400" b="1" dirty="0" err="1">
                          <a:solidFill>
                            <a:srgbClr val="C00000"/>
                          </a:solidFill>
                          <a:effectLst/>
                        </a:rPr>
                        <a:t>Esophageal</a:t>
                      </a:r>
                      <a:r>
                        <a:rPr lang="en-IN" sz="2400" b="1" dirty="0">
                          <a:solidFill>
                            <a:srgbClr val="C00000"/>
                          </a:solidFill>
                          <a:effectLst/>
                        </a:rPr>
                        <a:t> carcinoma, yolk sac carcinoma. Will grow many type of transplantable tumours. Used for long tern study of xenobiotic toxicity.    </a:t>
                      </a:r>
                      <a:endParaRPr lang="en-IN" sz="2400" b="1" dirty="0">
                        <a:solidFill>
                          <a:srgbClr val="C0000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536437">
                <a:tc>
                  <a:txBody>
                    <a:bodyPr/>
                    <a:lstStyle/>
                    <a:p>
                      <a:pPr algn="just">
                        <a:lnSpc>
                          <a:spcPct val="107000"/>
                        </a:lnSpc>
                        <a:spcAft>
                          <a:spcPts val="0"/>
                        </a:spcAft>
                      </a:pPr>
                      <a:r>
                        <a:rPr lang="en-IN" sz="2400" b="1">
                          <a:solidFill>
                            <a:schemeClr val="tx1"/>
                          </a:solidFill>
                          <a:effectLst/>
                        </a:rPr>
                        <a:t>LEW </a:t>
                      </a:r>
                      <a:endParaRPr lang="en-IN" sz="2400" b="1">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1">
                          <a:solidFill>
                            <a:schemeClr val="tx1"/>
                          </a:solidFill>
                          <a:effectLst/>
                        </a:rPr>
                        <a:t>Disease model for multiple sclerosis. Host for many transplantable tumours. </a:t>
                      </a:r>
                      <a:endParaRPr lang="en-IN" sz="2400" b="1">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536437">
                <a:tc>
                  <a:txBody>
                    <a:bodyPr/>
                    <a:lstStyle/>
                    <a:p>
                      <a:pPr algn="just">
                        <a:lnSpc>
                          <a:spcPct val="107000"/>
                        </a:lnSpc>
                        <a:spcAft>
                          <a:spcPts val="0"/>
                        </a:spcAft>
                      </a:pPr>
                      <a:r>
                        <a:rPr lang="en-IN" sz="2400" b="1" dirty="0">
                          <a:solidFill>
                            <a:srgbClr val="C00000"/>
                          </a:solidFill>
                          <a:effectLst/>
                        </a:rPr>
                        <a:t>SHRSP</a:t>
                      </a:r>
                      <a:endParaRPr lang="en-IN" sz="2400" b="1" dirty="0">
                        <a:solidFill>
                          <a:srgbClr val="C0000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1" dirty="0">
                          <a:solidFill>
                            <a:srgbClr val="C00000"/>
                          </a:solidFill>
                          <a:effectLst/>
                        </a:rPr>
                        <a:t>Disease model for Malignant hypertension, stroke. Cerebrovascular lesions in 80% of males over 100 days of age. </a:t>
                      </a:r>
                      <a:endParaRPr lang="en-IN" sz="2400" b="1" dirty="0">
                        <a:solidFill>
                          <a:srgbClr val="C0000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536437">
                <a:tc>
                  <a:txBody>
                    <a:bodyPr/>
                    <a:lstStyle/>
                    <a:p>
                      <a:pPr algn="just">
                        <a:lnSpc>
                          <a:spcPct val="107000"/>
                        </a:lnSpc>
                        <a:spcAft>
                          <a:spcPts val="0"/>
                        </a:spcAft>
                      </a:pPr>
                      <a:r>
                        <a:rPr lang="en-IN" sz="2400" b="1" dirty="0">
                          <a:solidFill>
                            <a:schemeClr val="tx1"/>
                          </a:solidFill>
                          <a:effectLst/>
                        </a:rPr>
                        <a:t>WN </a:t>
                      </a:r>
                      <a:endParaRPr lang="en-IN" sz="24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1" dirty="0">
                          <a:solidFill>
                            <a:schemeClr val="tx1"/>
                          </a:solidFill>
                          <a:effectLst/>
                        </a:rPr>
                        <a:t>Inbred </a:t>
                      </a:r>
                      <a:r>
                        <a:rPr lang="en-IN" sz="2400" b="1" dirty="0" err="1">
                          <a:solidFill>
                            <a:schemeClr val="tx1"/>
                          </a:solidFill>
                          <a:effectLst/>
                        </a:rPr>
                        <a:t>Wistar</a:t>
                      </a:r>
                      <a:r>
                        <a:rPr lang="en-IN" sz="2400" b="1" dirty="0">
                          <a:solidFill>
                            <a:schemeClr val="tx1"/>
                          </a:solidFill>
                          <a:effectLst/>
                        </a:rPr>
                        <a:t> Highly susceptible to nephritis, mammary tumour incidence 30-50%. </a:t>
                      </a:r>
                      <a:endParaRPr lang="en-IN" sz="24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bl>
          </a:graphicData>
        </a:graphic>
      </p:graphicFrame>
    </p:spTree>
    <p:extLst>
      <p:ext uri="{BB962C8B-B14F-4D97-AF65-F5344CB8AC3E}">
        <p14:creationId xmlns:p14="http://schemas.microsoft.com/office/powerpoint/2010/main" val="36028103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3999" y="321970"/>
            <a:ext cx="9667741" cy="6355724"/>
          </a:xfrm>
        </p:spPr>
        <p:txBody>
          <a:bodyPr>
            <a:normAutofit/>
          </a:bodyPr>
          <a:lstStyle/>
          <a:p>
            <a:pPr algn="just"/>
            <a:endParaRPr lang="en-IN" b="1" dirty="0">
              <a:solidFill>
                <a:srgbClr val="0070C0"/>
              </a:solidFill>
            </a:endParaRPr>
          </a:p>
          <a:p>
            <a:pPr algn="l"/>
            <a:endParaRPr lang="en-IN" b="1" dirty="0">
              <a:solidFill>
                <a:schemeClr val="tx1"/>
              </a:solidFill>
            </a:endParaRPr>
          </a:p>
          <a:p>
            <a:pPr algn="l"/>
            <a:endParaRPr lang="en-IN" b="1" dirty="0">
              <a:solidFill>
                <a:schemeClr val="tx1"/>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graphicFrame>
        <p:nvGraphicFramePr>
          <p:cNvPr id="4" name="Table 3"/>
          <p:cNvGraphicFramePr>
            <a:graphicFrameLocks noGrp="1"/>
          </p:cNvGraphicFramePr>
          <p:nvPr>
            <p:extLst>
              <p:ext uri="{D42A27DB-BD31-4B8C-83A1-F6EECF244321}">
                <p14:modId xmlns:p14="http://schemas.microsoft.com/office/powerpoint/2010/main" val="2880809971"/>
              </p:ext>
            </p:extLst>
          </p:nvPr>
        </p:nvGraphicFramePr>
        <p:xfrm>
          <a:off x="1136787" y="2397640"/>
          <a:ext cx="10247147" cy="3096133"/>
        </p:xfrm>
        <a:graphic>
          <a:graphicData uri="http://schemas.openxmlformats.org/drawingml/2006/table">
            <a:tbl>
              <a:tblPr firstRow="1" firstCol="1" bandRow="1">
                <a:tableStyleId>{5C22544A-7EE6-4342-B048-85BDC9FD1C3A}</a:tableStyleId>
              </a:tblPr>
              <a:tblGrid>
                <a:gridCol w="1767337"/>
                <a:gridCol w="8479810"/>
              </a:tblGrid>
              <a:tr h="583096">
                <a:tc>
                  <a:txBody>
                    <a:bodyPr/>
                    <a:lstStyle/>
                    <a:p>
                      <a:pPr algn="just">
                        <a:lnSpc>
                          <a:spcPct val="107000"/>
                        </a:lnSpc>
                        <a:spcAft>
                          <a:spcPts val="0"/>
                        </a:spcAft>
                      </a:pPr>
                      <a:r>
                        <a:rPr lang="en-IN" sz="2400" dirty="0">
                          <a:solidFill>
                            <a:schemeClr val="tx1"/>
                          </a:solidFill>
                          <a:effectLst/>
                        </a:rPr>
                        <a:t>2</a:t>
                      </a:r>
                      <a:endParaRPr lang="en-IN" sz="2400"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a:solidFill>
                            <a:schemeClr val="tx1"/>
                          </a:solidFill>
                          <a:effectLst/>
                        </a:rPr>
                        <a:t>Lesihmaniasis infection of the strain gives a unique model of cutaneous leishmaniosis. Both local and diffused disease can be induced by varying the route or size of the inoculum. Host for many transplantable tumours, Lymphatic leukaemia similar to human leukaemias.    </a:t>
                      </a:r>
                      <a:endParaRPr lang="en-IN" sz="240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644510">
                <a:tc>
                  <a:txBody>
                    <a:bodyPr/>
                    <a:lstStyle/>
                    <a:p>
                      <a:pPr algn="just">
                        <a:lnSpc>
                          <a:spcPct val="107000"/>
                        </a:lnSpc>
                        <a:spcAft>
                          <a:spcPts val="0"/>
                        </a:spcAft>
                      </a:pPr>
                      <a:r>
                        <a:rPr lang="en-IN" sz="2400">
                          <a:solidFill>
                            <a:schemeClr val="tx1"/>
                          </a:solidFill>
                          <a:effectLst/>
                        </a:rPr>
                        <a:t>13</a:t>
                      </a:r>
                      <a:endParaRPr lang="en-IN" sz="240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dirty="0">
                          <a:solidFill>
                            <a:schemeClr val="tx1"/>
                          </a:solidFill>
                          <a:effectLst/>
                        </a:rPr>
                        <a:t>Lymphatic leukaemia incidence more than strain 2. Less resistant to Tuberculosis and resistant to autoimmune thyroiditis compared to strain 2.  </a:t>
                      </a:r>
                      <a:endParaRPr lang="en-IN" sz="2400"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bl>
          </a:graphicData>
        </a:graphic>
      </p:graphicFrame>
      <p:sp>
        <p:nvSpPr>
          <p:cNvPr id="5" name="Rectangle 1"/>
          <p:cNvSpPr>
            <a:spLocks noChangeArrowheads="1"/>
          </p:cNvSpPr>
          <p:nvPr/>
        </p:nvSpPr>
        <p:spPr bwMode="auto">
          <a:xfrm>
            <a:off x="1136787" y="2474713"/>
            <a:ext cx="15838905"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hi-IN" altLang="en-US" sz="1200" b="1"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 </a:t>
            </a:r>
            <a:endParaRPr kumimoji="0" lang="en-US" altLang="en-US" sz="11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6" name="Rectangle 5"/>
          <p:cNvSpPr/>
          <p:nvPr/>
        </p:nvSpPr>
        <p:spPr>
          <a:xfrm>
            <a:off x="1089037" y="1309514"/>
            <a:ext cx="1691553" cy="369332"/>
          </a:xfrm>
          <a:prstGeom prst="rect">
            <a:avLst/>
          </a:prstGeom>
        </p:spPr>
        <p:txBody>
          <a:bodyPr wrap="none">
            <a:spAutoFit/>
          </a:bodyPr>
          <a:lstStyle/>
          <a:p>
            <a:r>
              <a:rPr lang="hi-IN" altLang="en-US" b="1" dirty="0" smtClean="0">
                <a:latin typeface="Times New Roman" panose="02020603050405020304" pitchFamily="18" charset="0"/>
                <a:ea typeface="Calibri" panose="020F0502020204030204" pitchFamily="34" charset="0"/>
              </a:rPr>
              <a:t>GUINEA </a:t>
            </a:r>
            <a:r>
              <a:rPr lang="hi-IN" altLang="en-US" b="1" dirty="0">
                <a:latin typeface="Times New Roman" panose="02020603050405020304" pitchFamily="18" charset="0"/>
                <a:ea typeface="Calibri" panose="020F0502020204030204" pitchFamily="34" charset="0"/>
              </a:rPr>
              <a:t>PIGS</a:t>
            </a:r>
            <a:endParaRPr lang="en-IN" dirty="0"/>
          </a:p>
        </p:txBody>
      </p:sp>
    </p:spTree>
    <p:extLst>
      <p:ext uri="{BB962C8B-B14F-4D97-AF65-F5344CB8AC3E}">
        <p14:creationId xmlns:p14="http://schemas.microsoft.com/office/powerpoint/2010/main" val="21798423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3999" y="502276"/>
            <a:ext cx="9667741" cy="6355724"/>
          </a:xfrm>
        </p:spPr>
        <p:txBody>
          <a:bodyPr>
            <a:normAutofit/>
          </a:bodyPr>
          <a:lstStyle/>
          <a:p>
            <a:r>
              <a:rPr lang="en-IN" b="1" dirty="0" smtClean="0">
                <a:solidFill>
                  <a:srgbClr val="FF0000"/>
                </a:solidFill>
              </a:rPr>
              <a:t>Hamster</a:t>
            </a:r>
            <a:endParaRPr lang="en-IN" b="1" dirty="0" smtClean="0">
              <a:solidFill>
                <a:srgbClr val="FF0000"/>
              </a:solidFill>
            </a:endParaRPr>
          </a:p>
          <a:p>
            <a:endParaRPr lang="en-IN" b="1" dirty="0" smtClean="0">
              <a:solidFill>
                <a:srgbClr val="FF0000"/>
              </a:solidFill>
            </a:endParaRPr>
          </a:p>
          <a:p>
            <a:endParaRPr lang="en-IN" b="1" dirty="0" smtClean="0">
              <a:solidFill>
                <a:srgbClr val="0070C0"/>
              </a:solidFill>
            </a:endParaRPr>
          </a:p>
          <a:p>
            <a:endParaRPr lang="en-IN" b="1" dirty="0" smtClean="0">
              <a:solidFill>
                <a:srgbClr val="C00000"/>
              </a:solidFill>
            </a:endParaRPr>
          </a:p>
          <a:p>
            <a:r>
              <a:rPr lang="en-IN" b="1" dirty="0" smtClean="0">
                <a:solidFill>
                  <a:srgbClr val="C00000"/>
                </a:solidFill>
              </a:rPr>
              <a:t>Rabbit</a:t>
            </a:r>
            <a:endParaRPr lang="en-IN" b="1" dirty="0" smtClean="0">
              <a:solidFill>
                <a:srgbClr val="00B050"/>
              </a:solidFill>
            </a:endParaRPr>
          </a:p>
          <a:p>
            <a:endParaRPr lang="en-IN" b="1" dirty="0">
              <a:solidFill>
                <a:srgbClr val="00B050"/>
              </a:solidFill>
            </a:endParaRPr>
          </a:p>
          <a:p>
            <a:endParaRPr lang="en-IN" b="1" dirty="0">
              <a:solidFill>
                <a:srgbClr val="00B050"/>
              </a:solidFill>
            </a:endParaRPr>
          </a:p>
          <a:p>
            <a:pPr algn="just"/>
            <a:endParaRPr lang="en-IN" b="1" dirty="0">
              <a:solidFill>
                <a:srgbClr val="00B050"/>
              </a:solidFill>
            </a:endParaRPr>
          </a:p>
          <a:p>
            <a:pPr algn="l"/>
            <a:endParaRPr lang="en-IN" b="1" dirty="0" smtClean="0">
              <a:solidFill>
                <a:srgbClr val="00B050"/>
              </a:solidFill>
            </a:endParaRPr>
          </a:p>
          <a:p>
            <a:pPr algn="l"/>
            <a:endParaRPr lang="en-IN" b="1" dirty="0">
              <a:solidFill>
                <a:srgbClr val="00B050"/>
              </a:solidFill>
            </a:endParaRPr>
          </a:p>
          <a:p>
            <a:pPr algn="l"/>
            <a:endParaRPr lang="en-IN" b="1" dirty="0">
              <a:solidFill>
                <a:srgbClr val="00B05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graphicFrame>
        <p:nvGraphicFramePr>
          <p:cNvPr id="4" name="Table 3"/>
          <p:cNvGraphicFramePr>
            <a:graphicFrameLocks noGrp="1"/>
          </p:cNvGraphicFramePr>
          <p:nvPr>
            <p:extLst>
              <p:ext uri="{D42A27DB-BD31-4B8C-83A1-F6EECF244321}">
                <p14:modId xmlns:p14="http://schemas.microsoft.com/office/powerpoint/2010/main" val="2201445064"/>
              </p:ext>
            </p:extLst>
          </p:nvPr>
        </p:nvGraphicFramePr>
        <p:xfrm>
          <a:off x="1523998" y="1303753"/>
          <a:ext cx="9886683" cy="748030"/>
        </p:xfrm>
        <a:graphic>
          <a:graphicData uri="http://schemas.openxmlformats.org/drawingml/2006/table">
            <a:tbl>
              <a:tblPr firstRow="1" firstCol="1" bandRow="1">
                <a:tableStyleId>{5C22544A-7EE6-4342-B048-85BDC9FD1C3A}</a:tableStyleId>
              </a:tblPr>
              <a:tblGrid>
                <a:gridCol w="1705167"/>
                <a:gridCol w="8181516"/>
              </a:tblGrid>
              <a:tr h="0">
                <a:tc>
                  <a:txBody>
                    <a:bodyPr/>
                    <a:lstStyle/>
                    <a:p>
                      <a:pPr algn="just">
                        <a:lnSpc>
                          <a:spcPct val="107000"/>
                        </a:lnSpc>
                        <a:spcAft>
                          <a:spcPts val="0"/>
                        </a:spcAft>
                      </a:pPr>
                      <a:r>
                        <a:rPr lang="en-IN" sz="2400" b="1" dirty="0">
                          <a:solidFill>
                            <a:schemeClr val="tx1"/>
                          </a:solidFill>
                          <a:effectLst/>
                        </a:rPr>
                        <a:t>82.62</a:t>
                      </a:r>
                      <a:endParaRPr lang="en-IN" sz="24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1">
                          <a:solidFill>
                            <a:schemeClr val="tx1"/>
                          </a:solidFill>
                          <a:effectLst/>
                        </a:rPr>
                        <a:t>Carries gene for myopathy and cardiomyopathy. </a:t>
                      </a:r>
                      <a:endParaRPr lang="en-IN" sz="2400" b="1">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0">
                <a:tc>
                  <a:txBody>
                    <a:bodyPr/>
                    <a:lstStyle/>
                    <a:p>
                      <a:pPr algn="just">
                        <a:lnSpc>
                          <a:spcPct val="107000"/>
                        </a:lnSpc>
                        <a:spcAft>
                          <a:spcPts val="0"/>
                        </a:spcAft>
                      </a:pPr>
                      <a:r>
                        <a:rPr lang="en-IN" sz="2400" b="0" dirty="0">
                          <a:solidFill>
                            <a:schemeClr val="tx1"/>
                          </a:solidFill>
                          <a:effectLst/>
                        </a:rPr>
                        <a:t>12.14</a:t>
                      </a:r>
                      <a:endParaRPr lang="en-IN" sz="2400" b="0"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0" dirty="0">
                          <a:solidFill>
                            <a:schemeClr val="tx1"/>
                          </a:solidFill>
                          <a:effectLst/>
                        </a:rPr>
                        <a:t>Progressive hind limb paralysis occurs in the 6-10 </a:t>
                      </a:r>
                      <a:r>
                        <a:rPr lang="en-IN" sz="2400" b="0" dirty="0" err="1">
                          <a:solidFill>
                            <a:schemeClr val="tx1"/>
                          </a:solidFill>
                          <a:effectLst/>
                        </a:rPr>
                        <a:t>mths</a:t>
                      </a:r>
                      <a:r>
                        <a:rPr lang="en-IN" sz="2400" b="0" dirty="0">
                          <a:solidFill>
                            <a:schemeClr val="tx1"/>
                          </a:solidFill>
                          <a:effectLst/>
                        </a:rPr>
                        <a:t> males. </a:t>
                      </a:r>
                      <a:endParaRPr lang="en-IN" sz="2400" b="0"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3004399604"/>
              </p:ext>
            </p:extLst>
          </p:nvPr>
        </p:nvGraphicFramePr>
        <p:xfrm>
          <a:off x="1523998" y="3601371"/>
          <a:ext cx="9886683" cy="1122045"/>
        </p:xfrm>
        <a:graphic>
          <a:graphicData uri="http://schemas.openxmlformats.org/drawingml/2006/table">
            <a:tbl>
              <a:tblPr firstRow="1" firstCol="1" bandRow="1">
                <a:tableStyleId>{5C22544A-7EE6-4342-B048-85BDC9FD1C3A}</a:tableStyleId>
              </a:tblPr>
              <a:tblGrid>
                <a:gridCol w="1705167"/>
                <a:gridCol w="8181516"/>
              </a:tblGrid>
              <a:tr h="0">
                <a:tc>
                  <a:txBody>
                    <a:bodyPr/>
                    <a:lstStyle/>
                    <a:p>
                      <a:pPr algn="just">
                        <a:lnSpc>
                          <a:spcPct val="107000"/>
                        </a:lnSpc>
                        <a:spcAft>
                          <a:spcPts val="0"/>
                        </a:spcAft>
                      </a:pPr>
                      <a:r>
                        <a:rPr lang="en-IN" sz="2400" b="1" dirty="0">
                          <a:solidFill>
                            <a:schemeClr val="tx1"/>
                          </a:solidFill>
                          <a:effectLst/>
                        </a:rPr>
                        <a:t>ACEP </a:t>
                      </a:r>
                      <a:endParaRPr lang="en-IN" sz="24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1">
                          <a:solidFill>
                            <a:schemeClr val="tx1"/>
                          </a:solidFill>
                          <a:effectLst/>
                        </a:rPr>
                        <a:t>Susceptible to audio genic seizures.   </a:t>
                      </a:r>
                      <a:endParaRPr lang="en-IN" sz="2400" b="1">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0">
                <a:tc>
                  <a:txBody>
                    <a:bodyPr/>
                    <a:lstStyle/>
                    <a:p>
                      <a:pPr algn="just">
                        <a:lnSpc>
                          <a:spcPct val="107000"/>
                        </a:lnSpc>
                        <a:spcAft>
                          <a:spcPts val="0"/>
                        </a:spcAft>
                      </a:pPr>
                      <a:r>
                        <a:rPr lang="en-IN" sz="2400" b="0" dirty="0">
                          <a:solidFill>
                            <a:srgbClr val="C00000"/>
                          </a:solidFill>
                          <a:effectLst/>
                        </a:rPr>
                        <a:t>III</a:t>
                      </a:r>
                      <a:endParaRPr lang="en-IN" sz="2400" b="0" dirty="0">
                        <a:solidFill>
                          <a:srgbClr val="C0000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0" dirty="0">
                          <a:solidFill>
                            <a:srgbClr val="C00000"/>
                          </a:solidFill>
                          <a:effectLst/>
                        </a:rPr>
                        <a:t>Used for growth studies, high antibody producer. </a:t>
                      </a:r>
                      <a:endParaRPr lang="en-IN" sz="2400" b="0" dirty="0">
                        <a:solidFill>
                          <a:srgbClr val="C0000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0">
                <a:tc>
                  <a:txBody>
                    <a:bodyPr/>
                    <a:lstStyle/>
                    <a:p>
                      <a:pPr algn="just">
                        <a:lnSpc>
                          <a:spcPct val="107000"/>
                        </a:lnSpc>
                        <a:spcAft>
                          <a:spcPts val="0"/>
                        </a:spcAft>
                      </a:pPr>
                      <a:r>
                        <a:rPr lang="en-IN" sz="2400" b="1">
                          <a:solidFill>
                            <a:schemeClr val="tx1"/>
                          </a:solidFill>
                          <a:effectLst/>
                        </a:rPr>
                        <a:t>X</a:t>
                      </a:r>
                      <a:endParaRPr lang="en-IN" sz="2400" b="1">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just">
                        <a:lnSpc>
                          <a:spcPct val="107000"/>
                        </a:lnSpc>
                        <a:spcAft>
                          <a:spcPts val="0"/>
                        </a:spcAft>
                      </a:pPr>
                      <a:r>
                        <a:rPr lang="en-IN" sz="2400" b="1" dirty="0">
                          <a:solidFill>
                            <a:schemeClr val="tx1"/>
                          </a:solidFill>
                          <a:effectLst/>
                        </a:rPr>
                        <a:t>Model for haemolytic </a:t>
                      </a:r>
                      <a:r>
                        <a:rPr lang="en-IN" sz="2400" b="1" dirty="0" err="1">
                          <a:solidFill>
                            <a:schemeClr val="tx1"/>
                          </a:solidFill>
                          <a:effectLst/>
                        </a:rPr>
                        <a:t>anemia</a:t>
                      </a:r>
                      <a:r>
                        <a:rPr lang="en-IN" sz="2400" b="1" dirty="0">
                          <a:solidFill>
                            <a:schemeClr val="tx1"/>
                          </a:solidFill>
                          <a:effectLst/>
                        </a:rPr>
                        <a:t>. </a:t>
                      </a:r>
                      <a:endParaRPr lang="en-IN" sz="2400" b="1" dirty="0">
                        <a:solidFill>
                          <a:schemeClr val="tx1"/>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bl>
          </a:graphicData>
        </a:graphic>
      </p:graphicFrame>
    </p:spTree>
    <p:extLst>
      <p:ext uri="{BB962C8B-B14F-4D97-AF65-F5344CB8AC3E}">
        <p14:creationId xmlns:p14="http://schemas.microsoft.com/office/powerpoint/2010/main" val="4023634942"/>
      </p:ext>
    </p:extLst>
  </p:cSld>
  <p:clrMapOvr>
    <a:masterClrMapping/>
  </p:clrMapOvr>
  <p:timing>
    <p:tnLst>
      <p:par>
        <p:cTn id="1" dur="indefinite" restart="never" nodeType="tmRoot"/>
      </p:par>
    </p:tnLst>
  </p:timing>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TM03457491[[fn=Metropolitan]]</Template>
  <TotalTime>604</TotalTime>
  <Words>783</Words>
  <Application>Microsoft Office PowerPoint</Application>
  <PresentationFormat>Widescreen</PresentationFormat>
  <Paragraphs>85</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Mangal</vt:lpstr>
      <vt:lpstr>Times New Roman</vt:lpstr>
      <vt:lpstr>Metropolitan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43</cp:revision>
  <dcterms:created xsi:type="dcterms:W3CDTF">2020-09-09T07:45:50Z</dcterms:created>
  <dcterms:modified xsi:type="dcterms:W3CDTF">2020-11-11T05:21:33Z</dcterms:modified>
</cp:coreProperties>
</file>