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6" r:id="rId16"/>
    <p:sldId id="28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60"/>
  </p:normalViewPr>
  <p:slideViewPr>
    <p:cSldViewPr>
      <p:cViewPr>
        <p:scale>
          <a:sx n="75" d="100"/>
          <a:sy n="75" d="100"/>
        </p:scale>
        <p:origin x="-126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1"/>
            <a:ext cx="6705600" cy="16001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Common Offences Against Animals in India</a:t>
            </a:r>
            <a:endParaRPr lang="en-US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524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Comic Sans MS" pitchFamily="66" charset="0"/>
              </a:rPr>
              <a:t>Dr. Vivek Kr. Singh </a:t>
            </a:r>
            <a:r>
              <a:rPr lang="en-US" b="1" dirty="0" smtClean="0">
                <a:solidFill>
                  <a:srgbClr val="00CC00"/>
                </a:solidFill>
                <a:latin typeface="Comic Sans MS" pitchFamily="66" charset="0"/>
              </a:rPr>
              <a:t>&amp; Dr. </a:t>
            </a:r>
            <a:r>
              <a:rPr lang="en-US" b="1" dirty="0" err="1" smtClean="0">
                <a:solidFill>
                  <a:srgbClr val="00CC00"/>
                </a:solidFill>
                <a:latin typeface="Comic Sans MS" pitchFamily="66" charset="0"/>
              </a:rPr>
              <a:t>Pallav</a:t>
            </a:r>
            <a:r>
              <a:rPr lang="en-US" b="1" dirty="0" smtClean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  <a:latin typeface="Comic Sans MS" pitchFamily="66" charset="0"/>
              </a:rPr>
              <a:t>Shekhar</a:t>
            </a:r>
            <a:endParaRPr lang="en-US" b="1" dirty="0" smtClean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Comic Sans MS" pitchFamily="66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Comic Sans MS" pitchFamily="66" charset="0"/>
              </a:rPr>
              <a:t>Bihar Veterinary College</a:t>
            </a:r>
            <a:endParaRPr lang="en-US" b="1" dirty="0" smtClean="0">
              <a:solidFill>
                <a:srgbClr val="00CC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Picture 4" descr="C:\Users\hp\Desktop\gem\BASU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Users\hp\Desktop\gem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62400" y="2133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Unit-7</a:t>
            </a:r>
            <a:endParaRPr lang="en-US" dirty="0"/>
          </a:p>
        </p:txBody>
      </p:sp>
      <p:pic>
        <p:nvPicPr>
          <p:cNvPr id="19458" name="Picture 2" descr="15 Animal Rights in India That Every Citizen Should Kn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514600"/>
            <a:ext cx="4429021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Examination of the accused</a:t>
            </a:r>
            <a:br>
              <a:rPr lang="en-US" dirty="0" smtClean="0">
                <a:solidFill>
                  <a:srgbClr val="FF0000"/>
                </a:solidFill>
                <a:latin typeface="Bell MT" pitchFamily="18" charset="0"/>
              </a:rPr>
            </a:br>
            <a:endParaRPr lang="en-US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>
                <a:latin typeface="Bell MT" pitchFamily="18" charset="0"/>
              </a:rPr>
              <a:t>The examination of the accused in a sexual offence be performed as soon after the alleged incident</a:t>
            </a:r>
          </a:p>
          <a:p>
            <a:pPr algn="just"/>
            <a:r>
              <a:rPr lang="en-US" sz="3000" dirty="0" smtClean="0">
                <a:latin typeface="Bell MT" pitchFamily="18" charset="0"/>
              </a:rPr>
              <a:t>Name of accused, his father’s/ guardian’s name, address, age are to be noted</a:t>
            </a:r>
          </a:p>
          <a:p>
            <a:pPr algn="just"/>
            <a:r>
              <a:rPr lang="en-US" sz="3000" dirty="0" smtClean="0">
                <a:latin typeface="Bell MT" pitchFamily="18" charset="0"/>
              </a:rPr>
              <a:t>Number and date of requisition</a:t>
            </a:r>
          </a:p>
          <a:p>
            <a:pPr algn="just"/>
            <a:r>
              <a:rPr lang="en-US" sz="3000" dirty="0" smtClean="0">
                <a:latin typeface="Bell MT" pitchFamily="18" charset="0"/>
              </a:rPr>
              <a:t>The place, date and time of commencement of examination are also to be noted</a:t>
            </a:r>
          </a:p>
          <a:p>
            <a:pPr algn="just"/>
            <a:r>
              <a:rPr lang="en-IN" sz="3000" dirty="0" smtClean="0">
                <a:latin typeface="Bell MT" pitchFamily="18" charset="0"/>
              </a:rPr>
              <a:t>The clothes of the suspect will smell of urine or faeces of the animal as after a sexual act animals have a habit of urinating</a:t>
            </a:r>
            <a:endParaRPr lang="en-US" sz="3000" dirty="0" smtClean="0">
              <a:latin typeface="Bell MT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Examination of Animal for bestiality</a:t>
            </a:r>
            <a:endParaRPr lang="en-US" b="1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IN" sz="2800" b="1" dirty="0" smtClean="0">
                <a:solidFill>
                  <a:srgbClr val="002060"/>
                </a:solidFill>
                <a:latin typeface="Bell MT" pitchFamily="18" charset="0"/>
              </a:rPr>
              <a:t>The vagina of the animal should be examined for evidence of injury</a:t>
            </a:r>
          </a:p>
          <a:p>
            <a:pPr algn="just"/>
            <a:r>
              <a:rPr lang="en-IN" sz="2800" dirty="0" smtClean="0">
                <a:solidFill>
                  <a:srgbClr val="002060"/>
                </a:solidFill>
                <a:latin typeface="Bell MT" pitchFamily="18" charset="0"/>
              </a:rPr>
              <a:t>The surrounding hair of the animal should be examined for the presence of human spermatozoa </a:t>
            </a:r>
            <a:r>
              <a:rPr lang="en-IN" sz="2800" dirty="0" smtClean="0">
                <a:solidFill>
                  <a:srgbClr val="FF0000"/>
                </a:solidFill>
                <a:latin typeface="Bell MT" pitchFamily="18" charset="0"/>
              </a:rPr>
              <a:t>(it is important to note whether the spermatozoa found are of the same animal or not and for this purpose the presence or absence of heat in the female animal is also a guide)</a:t>
            </a:r>
          </a:p>
          <a:p>
            <a:pPr algn="just"/>
            <a:r>
              <a:rPr lang="en-IN" sz="2800" dirty="0" smtClean="0">
                <a:solidFill>
                  <a:srgbClr val="002060"/>
                </a:solidFill>
                <a:latin typeface="Bell MT" pitchFamily="18" charset="0"/>
              </a:rPr>
              <a:t>The presence of organisms of gonorrhoea (bean-shaped, gram negative </a:t>
            </a:r>
            <a:r>
              <a:rPr lang="en-IN" sz="2800" dirty="0" err="1" smtClean="0">
                <a:solidFill>
                  <a:srgbClr val="002060"/>
                </a:solidFill>
                <a:latin typeface="Bell MT" pitchFamily="18" charset="0"/>
              </a:rPr>
              <a:t>diplococci</a:t>
            </a:r>
            <a:r>
              <a:rPr lang="en-IN" sz="2800" dirty="0" smtClean="0">
                <a:solidFill>
                  <a:srgbClr val="002060"/>
                </a:solidFill>
                <a:latin typeface="Bell MT" pitchFamily="18" charset="0"/>
              </a:rPr>
              <a:t>) in the vagina of the animal is a definite sign of bestiality</a:t>
            </a:r>
            <a:endParaRPr lang="en-US" sz="2800" dirty="0">
              <a:solidFill>
                <a:srgbClr val="00206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EXAMINATION OF SEMINAL STAINS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 smtClean="0">
                <a:solidFill>
                  <a:srgbClr val="002060"/>
                </a:solidFill>
                <a:latin typeface="Bell MT" pitchFamily="18" charset="0"/>
              </a:rPr>
              <a:t>In the case of bestiality, presence of human seminal fluid in or around the parts of the animal is essential. </a:t>
            </a:r>
          </a:p>
          <a:p>
            <a:pPr algn="just"/>
            <a:r>
              <a:rPr lang="en-IN" sz="2800" dirty="0" smtClean="0">
                <a:solidFill>
                  <a:srgbClr val="002060"/>
                </a:solidFill>
                <a:latin typeface="Bell MT" pitchFamily="18" charset="0"/>
              </a:rPr>
              <a:t>Detection of human spermatozoa in a smear from the vagina of the animal and that from the discharges adhering to the surrounding hair is a positive proof</a:t>
            </a:r>
            <a:endParaRPr lang="en-US" sz="2800" dirty="0">
              <a:solidFill>
                <a:srgbClr val="00206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Examination of seminal stains may be carried out by the following method </a:t>
            </a:r>
          </a:p>
          <a:p>
            <a:pPr lvl="0" algn="just"/>
            <a:r>
              <a:rPr lang="en-IN" b="1" dirty="0" smtClean="0">
                <a:latin typeface="Bell MT" pitchFamily="18" charset="0"/>
              </a:rPr>
              <a:t>Physical Examination :-</a:t>
            </a:r>
            <a:r>
              <a:rPr lang="en-IN" dirty="0" smtClean="0">
                <a:latin typeface="Bell MT" pitchFamily="18" charset="0"/>
              </a:rPr>
              <a:t> Average volume of ejaculate, average concentration (million per ml), pH, colour, consistency. </a:t>
            </a:r>
          </a:p>
          <a:p>
            <a:pPr lvl="0" algn="just"/>
            <a:r>
              <a:rPr lang="en-IN" b="1" dirty="0" smtClean="0">
                <a:latin typeface="Bell MT" pitchFamily="18" charset="0"/>
              </a:rPr>
              <a:t>Chemical Examination :-</a:t>
            </a:r>
            <a:r>
              <a:rPr lang="en-IN" dirty="0" smtClean="0">
                <a:latin typeface="Bell MT" pitchFamily="18" charset="0"/>
              </a:rPr>
              <a:t> (1) </a:t>
            </a:r>
            <a:r>
              <a:rPr lang="en-IN" dirty="0" smtClean="0">
                <a:solidFill>
                  <a:srgbClr val="002060"/>
                </a:solidFill>
                <a:latin typeface="Bell MT" pitchFamily="18" charset="0"/>
              </a:rPr>
              <a:t>Florence’s Test </a:t>
            </a:r>
            <a:r>
              <a:rPr lang="en-IN" dirty="0" smtClean="0">
                <a:latin typeface="Bell MT" pitchFamily="18" charset="0"/>
              </a:rPr>
              <a:t>and (2</a:t>
            </a:r>
            <a:r>
              <a:rPr lang="en-IN" dirty="0" smtClean="0">
                <a:solidFill>
                  <a:srgbClr val="002060"/>
                </a:solidFill>
                <a:latin typeface="Bell MT" pitchFamily="18" charset="0"/>
              </a:rPr>
              <a:t>) </a:t>
            </a:r>
            <a:r>
              <a:rPr lang="en-IN" dirty="0" err="1" smtClean="0">
                <a:solidFill>
                  <a:srgbClr val="002060"/>
                </a:solidFill>
                <a:latin typeface="Bell MT" pitchFamily="18" charset="0"/>
              </a:rPr>
              <a:t>Barberio’s</a:t>
            </a:r>
            <a:r>
              <a:rPr lang="en-IN" dirty="0" smtClean="0">
                <a:solidFill>
                  <a:srgbClr val="002060"/>
                </a:solidFill>
                <a:latin typeface="Bell MT" pitchFamily="18" charset="0"/>
              </a:rPr>
              <a:t> Test </a:t>
            </a:r>
          </a:p>
          <a:p>
            <a:pPr lvl="0" algn="just"/>
            <a:r>
              <a:rPr lang="en-IN" b="1" dirty="0" smtClean="0">
                <a:latin typeface="Bell MT" pitchFamily="18" charset="0"/>
              </a:rPr>
              <a:t>Microscopic Examination :- </a:t>
            </a:r>
            <a:endParaRPr lang="en-IN" dirty="0" smtClean="0">
              <a:latin typeface="Bell MT" pitchFamily="18" charset="0"/>
            </a:endParaRPr>
          </a:p>
          <a:p>
            <a:pPr lvl="0" algn="just"/>
            <a:r>
              <a:rPr lang="en-IN" b="1" dirty="0" smtClean="0">
                <a:latin typeface="Bell MT" pitchFamily="18" charset="0"/>
              </a:rPr>
              <a:t>Serological Examination</a:t>
            </a:r>
            <a:r>
              <a:rPr lang="en-IN" dirty="0" smtClean="0">
                <a:latin typeface="Bell MT" pitchFamily="18" charset="0"/>
              </a:rPr>
              <a:t>:-  (precipitation test)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CHEMICAL EXAMINATION </a:t>
            </a:r>
            <a:b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</a:br>
            <a:endParaRPr lang="en-US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IN" sz="2000" b="1" dirty="0" smtClean="0">
                <a:solidFill>
                  <a:srgbClr val="002060"/>
                </a:solidFill>
                <a:latin typeface="Bell MT" pitchFamily="18" charset="0"/>
              </a:rPr>
              <a:t>FLORENCE’S TEST :-</a:t>
            </a:r>
            <a:endParaRPr lang="en-IN" sz="2000" dirty="0" smtClean="0">
              <a:solidFill>
                <a:srgbClr val="002060"/>
              </a:solidFill>
              <a:latin typeface="Bell MT" pitchFamily="18" charset="0"/>
            </a:endParaRPr>
          </a:p>
          <a:p>
            <a:r>
              <a:rPr lang="en-IN" sz="2000" dirty="0" smtClean="0">
                <a:solidFill>
                  <a:srgbClr val="002060"/>
                </a:solidFill>
                <a:latin typeface="Bell MT" pitchFamily="18" charset="0"/>
              </a:rPr>
              <a:t>Potassium iodide 	1.65 g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Bell MT" pitchFamily="18" charset="0"/>
              </a:rPr>
              <a:t>Iodine		2.54 g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Bell MT" pitchFamily="18" charset="0"/>
              </a:rPr>
              <a:t>Distilled water              30 ml </a:t>
            </a:r>
          </a:p>
          <a:p>
            <a:pPr marL="0" indent="0">
              <a:buNone/>
            </a:pPr>
            <a:endParaRPr lang="en-IN" sz="2000" dirty="0" smtClean="0">
              <a:solidFill>
                <a:srgbClr val="002060"/>
              </a:solidFill>
              <a:latin typeface="Bell MT" pitchFamily="18" charset="0"/>
            </a:endParaRPr>
          </a:p>
          <a:p>
            <a:r>
              <a:rPr lang="en-IN" sz="2000" b="1" dirty="0" smtClean="0">
                <a:solidFill>
                  <a:srgbClr val="002060"/>
                </a:solidFill>
                <a:latin typeface="Bell MT" pitchFamily="18" charset="0"/>
              </a:rPr>
              <a:t>PROCEDURE :-</a:t>
            </a:r>
            <a:endParaRPr lang="en-IN" sz="2000" dirty="0" smtClean="0">
              <a:solidFill>
                <a:srgbClr val="002060"/>
              </a:solidFill>
              <a:latin typeface="Bell MT" pitchFamily="18" charset="0"/>
            </a:endParaRPr>
          </a:p>
          <a:p>
            <a:pPr lvl="0"/>
            <a:r>
              <a:rPr lang="en-IN" sz="2000" dirty="0" smtClean="0">
                <a:solidFill>
                  <a:srgbClr val="002060"/>
                </a:solidFill>
                <a:latin typeface="Bell MT" pitchFamily="18" charset="0"/>
              </a:rPr>
              <a:t>Prepare thick smear of seminal fluid and place over slip.</a:t>
            </a:r>
          </a:p>
          <a:p>
            <a:pPr marL="0" lvl="0" indent="0">
              <a:buNone/>
            </a:pPr>
            <a:endParaRPr lang="en-IN" sz="2000" dirty="0" smtClean="0">
              <a:solidFill>
                <a:srgbClr val="002060"/>
              </a:solidFill>
              <a:latin typeface="Bell MT" pitchFamily="18" charset="0"/>
            </a:endParaRPr>
          </a:p>
          <a:p>
            <a:pPr lvl="0"/>
            <a:r>
              <a:rPr lang="en-IN" sz="2000" dirty="0" smtClean="0">
                <a:solidFill>
                  <a:srgbClr val="002060"/>
                </a:solidFill>
                <a:latin typeface="Bell MT" pitchFamily="18" charset="0"/>
              </a:rPr>
              <a:t>One or two drops of Florence’s solution allowed to run in-under the cover slip</a:t>
            </a:r>
          </a:p>
          <a:p>
            <a:pPr marL="0" lvl="0" indent="0">
              <a:buNone/>
            </a:pPr>
            <a:endParaRPr lang="en-IN" sz="2000" dirty="0" smtClean="0">
              <a:solidFill>
                <a:srgbClr val="002060"/>
              </a:solidFill>
              <a:latin typeface="Bell MT" pitchFamily="18" charset="0"/>
            </a:endParaRPr>
          </a:p>
          <a:p>
            <a:pPr lvl="0"/>
            <a:r>
              <a:rPr lang="en-IN" sz="2000" dirty="0" smtClean="0">
                <a:solidFill>
                  <a:srgbClr val="C00000"/>
                </a:solidFill>
                <a:latin typeface="Bell MT" pitchFamily="18" charset="0"/>
              </a:rPr>
              <a:t>Large brown haemin </a:t>
            </a:r>
            <a:r>
              <a:rPr lang="en-IN" sz="2000" dirty="0" smtClean="0">
                <a:solidFill>
                  <a:srgbClr val="002060"/>
                </a:solidFill>
                <a:latin typeface="Bell MT" pitchFamily="18" charset="0"/>
              </a:rPr>
              <a:t>like </a:t>
            </a:r>
            <a:r>
              <a:rPr lang="en-IN" sz="2000" dirty="0" smtClean="0">
                <a:solidFill>
                  <a:srgbClr val="C00000"/>
                </a:solidFill>
                <a:latin typeface="Bell MT" pitchFamily="18" charset="0"/>
              </a:rPr>
              <a:t>needle shaped crystals </a:t>
            </a:r>
            <a:r>
              <a:rPr lang="en-IN" sz="2000" dirty="0" smtClean="0">
                <a:solidFill>
                  <a:srgbClr val="002060"/>
                </a:solidFill>
                <a:latin typeface="Bell MT" pitchFamily="18" charset="0"/>
              </a:rPr>
              <a:t>of </a:t>
            </a:r>
            <a:r>
              <a:rPr lang="en-IN" sz="2000" dirty="0" err="1" smtClean="0">
                <a:solidFill>
                  <a:srgbClr val="002060"/>
                </a:solidFill>
                <a:latin typeface="Bell MT" pitchFamily="18" charset="0"/>
              </a:rPr>
              <a:t>choline</a:t>
            </a:r>
            <a:r>
              <a:rPr lang="en-IN" sz="2000" dirty="0" smtClean="0">
                <a:solidFill>
                  <a:srgbClr val="002060"/>
                </a:solidFill>
                <a:latin typeface="Bell MT" pitchFamily="18" charset="0"/>
              </a:rPr>
              <a:t> per-iodide will shortly be formed in the presence of semen</a:t>
            </a:r>
          </a:p>
          <a:p>
            <a:pPr>
              <a:buNone/>
            </a:pPr>
            <a:endParaRPr lang="en-US" sz="20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IN" sz="3300" b="1" dirty="0" smtClean="0">
                <a:solidFill>
                  <a:srgbClr val="002060"/>
                </a:solidFill>
                <a:latin typeface="Bell MT" pitchFamily="18" charset="0"/>
              </a:rPr>
              <a:t>BARBERIO’S TEST :-</a:t>
            </a:r>
            <a:endParaRPr lang="en-IN" sz="3300" dirty="0" smtClean="0">
              <a:solidFill>
                <a:srgbClr val="002060"/>
              </a:solidFill>
              <a:latin typeface="Bell MT" pitchFamily="18" charset="0"/>
            </a:endParaRPr>
          </a:p>
          <a:p>
            <a:pPr algn="just"/>
            <a:r>
              <a:rPr lang="en-IN" sz="3300" b="1" dirty="0" smtClean="0">
                <a:solidFill>
                  <a:srgbClr val="002060"/>
                </a:solidFill>
                <a:latin typeface="Bell MT" pitchFamily="18" charset="0"/>
              </a:rPr>
              <a:t>PROCEDURE :-</a:t>
            </a:r>
            <a:endParaRPr lang="en-IN" sz="3300" dirty="0" smtClean="0">
              <a:solidFill>
                <a:srgbClr val="002060"/>
              </a:solidFill>
              <a:latin typeface="Bell MT" pitchFamily="18" charset="0"/>
            </a:endParaRPr>
          </a:p>
          <a:p>
            <a:pPr lvl="0" algn="just"/>
            <a:r>
              <a:rPr lang="en-IN" sz="3300" dirty="0" smtClean="0">
                <a:solidFill>
                  <a:srgbClr val="002060"/>
                </a:solidFill>
                <a:latin typeface="Bell MT" pitchFamily="18" charset="0"/>
              </a:rPr>
              <a:t>Prepare a thick smear of seminal fluid and place a cover slip.</a:t>
            </a:r>
          </a:p>
          <a:p>
            <a:pPr marL="0" lvl="0" indent="0" algn="just">
              <a:buNone/>
            </a:pPr>
            <a:r>
              <a:rPr lang="en-IN" sz="33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</a:p>
          <a:p>
            <a:pPr lvl="0" algn="just"/>
            <a:r>
              <a:rPr lang="en-IN" sz="3300" dirty="0" smtClean="0">
                <a:solidFill>
                  <a:srgbClr val="002060"/>
                </a:solidFill>
                <a:latin typeface="Bell MT" pitchFamily="18" charset="0"/>
              </a:rPr>
              <a:t>One or two drops of </a:t>
            </a:r>
            <a:r>
              <a:rPr lang="en-IN" sz="3300" b="1" dirty="0" smtClean="0">
                <a:solidFill>
                  <a:srgbClr val="002060"/>
                </a:solidFill>
                <a:latin typeface="Bell MT" pitchFamily="18" charset="0"/>
              </a:rPr>
              <a:t>concentrated picric acid solution </a:t>
            </a:r>
            <a:r>
              <a:rPr lang="en-IN" sz="3300" dirty="0" smtClean="0">
                <a:solidFill>
                  <a:srgbClr val="002060"/>
                </a:solidFill>
                <a:latin typeface="Bell MT" pitchFamily="18" charset="0"/>
              </a:rPr>
              <a:t>is allowed to run in-under the cover slip</a:t>
            </a:r>
          </a:p>
          <a:p>
            <a:pPr marL="0" lvl="0" indent="0" algn="just">
              <a:buNone/>
            </a:pPr>
            <a:endParaRPr lang="en-IN" sz="3300" dirty="0" smtClean="0">
              <a:solidFill>
                <a:srgbClr val="002060"/>
              </a:solidFill>
              <a:latin typeface="Bell MT" pitchFamily="18" charset="0"/>
            </a:endParaRPr>
          </a:p>
          <a:p>
            <a:pPr lvl="0" algn="just"/>
            <a:r>
              <a:rPr lang="en-IN" sz="3300" dirty="0" smtClean="0">
                <a:solidFill>
                  <a:srgbClr val="FFFF00"/>
                </a:solidFill>
                <a:latin typeface="Bell MT" pitchFamily="18" charset="0"/>
              </a:rPr>
              <a:t>Yellowish needle shaped crystals </a:t>
            </a:r>
            <a:r>
              <a:rPr lang="en-IN" sz="3300" dirty="0" smtClean="0">
                <a:solidFill>
                  <a:srgbClr val="002060"/>
                </a:solidFill>
                <a:latin typeface="Bell MT" pitchFamily="18" charset="0"/>
              </a:rPr>
              <a:t>of </a:t>
            </a:r>
            <a:r>
              <a:rPr lang="en-IN" sz="3300" dirty="0" smtClean="0">
                <a:solidFill>
                  <a:srgbClr val="FFFF00"/>
                </a:solidFill>
                <a:latin typeface="Bell MT" pitchFamily="18" charset="0"/>
              </a:rPr>
              <a:t>spermin picrate </a:t>
            </a:r>
            <a:r>
              <a:rPr lang="en-IN" sz="3300" dirty="0" smtClean="0">
                <a:solidFill>
                  <a:srgbClr val="002060"/>
                </a:solidFill>
                <a:latin typeface="Bell MT" pitchFamily="18" charset="0"/>
              </a:rPr>
              <a:t>will be formed in the presence of semen</a:t>
            </a:r>
            <a:r>
              <a:rPr lang="en-IN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solidFill>
                  <a:srgbClr val="FF0000"/>
                </a:solidFill>
                <a:latin typeface="Bell MT" pitchFamily="18" charset="0"/>
              </a:rPr>
              <a:t>Bestiality is punishable under Section 377 I.P.C.</a:t>
            </a:r>
          </a:p>
          <a:p>
            <a:pPr algn="just"/>
            <a:endParaRPr lang="en-IN" dirty="0" smtClean="0">
              <a:solidFill>
                <a:srgbClr val="FF0000"/>
              </a:solidFill>
              <a:latin typeface="Bell MT" pitchFamily="18" charset="0"/>
            </a:endParaRPr>
          </a:p>
          <a:p>
            <a:pPr algn="just">
              <a:buNone/>
            </a:pPr>
            <a:endParaRPr lang="en-IN" dirty="0" smtClean="0">
              <a:solidFill>
                <a:srgbClr val="FF0000"/>
              </a:solidFill>
              <a:latin typeface="Bell MT" pitchFamily="18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Bell MT" pitchFamily="18" charset="0"/>
              </a:rPr>
              <a:t>The offenders are usually caught red-handed</a:t>
            </a:r>
            <a:endParaRPr lang="en-US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There are three common offences against animals in India</a:t>
            </a:r>
          </a:p>
          <a:p>
            <a:pPr algn="just">
              <a:buNone/>
            </a:pPr>
            <a:endParaRPr lang="en-IN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 lvl="4">
              <a:buFont typeface="Wingdings" pitchFamily="2" charset="2"/>
              <a:buChar char="Ø"/>
            </a:pPr>
            <a:r>
              <a:rPr lang="en-IN" sz="2800" b="1" dirty="0" smtClean="0">
                <a:solidFill>
                  <a:srgbClr val="FF0000"/>
                </a:solidFill>
                <a:latin typeface="Bell MT" pitchFamily="18" charset="0"/>
              </a:rPr>
              <a:t>Mischief</a:t>
            </a:r>
          </a:p>
          <a:p>
            <a:pPr lvl="4">
              <a:buNone/>
            </a:pPr>
            <a:endParaRPr lang="en-IN" sz="28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 lvl="4">
              <a:buFont typeface="Wingdings" pitchFamily="2" charset="2"/>
              <a:buChar char="Ø"/>
            </a:pPr>
            <a:r>
              <a:rPr lang="en-IN" sz="2800" b="1" dirty="0" smtClean="0">
                <a:solidFill>
                  <a:srgbClr val="00B050"/>
                </a:solidFill>
                <a:latin typeface="Bell MT" pitchFamily="18" charset="0"/>
              </a:rPr>
              <a:t>Cruelty against animals</a:t>
            </a:r>
          </a:p>
          <a:p>
            <a:pPr lvl="4">
              <a:buNone/>
            </a:pPr>
            <a:endParaRPr lang="en-IN" sz="2800" b="1" dirty="0" smtClean="0">
              <a:solidFill>
                <a:srgbClr val="00B050"/>
              </a:solidFill>
              <a:latin typeface="Bell MT" pitchFamily="18" charset="0"/>
            </a:endParaRPr>
          </a:p>
          <a:p>
            <a:pPr lvl="4">
              <a:buFont typeface="Wingdings" pitchFamily="2" charset="2"/>
              <a:buChar char="Ø"/>
            </a:pPr>
            <a:r>
              <a:rPr lang="en-IN" sz="2800" b="1" dirty="0" smtClean="0">
                <a:solidFill>
                  <a:schemeClr val="accent2">
                    <a:lumMod val="75000"/>
                  </a:schemeClr>
                </a:solidFill>
                <a:latin typeface="Bell MT" pitchFamily="18" charset="0"/>
              </a:rPr>
              <a:t>Bestiality</a:t>
            </a:r>
            <a:endParaRPr lang="en-IN" sz="28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 lvl="4" algn="ctr" rtl="0">
              <a:spcBef>
                <a:spcPct val="0"/>
              </a:spcBef>
            </a:pPr>
            <a:r>
              <a:rPr lang="en-IN" sz="4400" b="1" dirty="0" smtClean="0">
                <a:solidFill>
                  <a:srgbClr val="FF0000"/>
                </a:solidFill>
                <a:latin typeface="Bell MT" pitchFamily="18" charset="0"/>
              </a:rPr>
              <a:t>Mischief</a:t>
            </a:r>
            <a:br>
              <a:rPr lang="en-IN" sz="4400" b="1" dirty="0" smtClean="0">
                <a:solidFill>
                  <a:srgbClr val="FF0000"/>
                </a:solidFill>
                <a:latin typeface="Bell MT" pitchFamily="18" charset="0"/>
              </a:rPr>
            </a:br>
            <a:endParaRPr lang="en-US" sz="4400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>
                <a:latin typeface="Bell MT" pitchFamily="18" charset="0"/>
              </a:rPr>
              <a:t>This includes </a:t>
            </a:r>
            <a:r>
              <a:rPr lang="en-IN" sz="2800" b="1" u="sng" dirty="0" smtClean="0">
                <a:solidFill>
                  <a:srgbClr val="FF0000"/>
                </a:solidFill>
                <a:latin typeface="Bell MT" pitchFamily="18" charset="0"/>
              </a:rPr>
              <a:t>killing, poisoning and maiming </a:t>
            </a:r>
            <a:r>
              <a:rPr lang="en-IN" sz="2800" dirty="0" smtClean="0">
                <a:latin typeface="Bell MT" pitchFamily="18" charset="0"/>
              </a:rPr>
              <a:t>an animal.</a:t>
            </a:r>
          </a:p>
          <a:p>
            <a:pPr algn="just"/>
            <a:r>
              <a:rPr lang="en-IN" sz="2800" dirty="0" smtClean="0">
                <a:latin typeface="Bell MT" pitchFamily="18" charset="0"/>
              </a:rPr>
              <a:t> </a:t>
            </a:r>
            <a:r>
              <a:rPr lang="en-IN" sz="2800" b="1" dirty="0" smtClean="0">
                <a:solidFill>
                  <a:srgbClr val="FF0000"/>
                </a:solidFill>
                <a:latin typeface="Bell MT" pitchFamily="18" charset="0"/>
              </a:rPr>
              <a:t>Poisoning is the commonest method of mischievous killing. </a:t>
            </a:r>
          </a:p>
          <a:p>
            <a:pPr algn="just"/>
            <a:r>
              <a:rPr lang="en-IN" sz="2800" dirty="0" err="1" smtClean="0">
                <a:latin typeface="Bell MT" pitchFamily="18" charset="0"/>
              </a:rPr>
              <a:t>Abrus</a:t>
            </a:r>
            <a:r>
              <a:rPr lang="en-IN" sz="2800" dirty="0" smtClean="0">
                <a:latin typeface="Bell MT" pitchFamily="18" charset="0"/>
              </a:rPr>
              <a:t> </a:t>
            </a:r>
            <a:r>
              <a:rPr lang="en-IN" sz="2800" dirty="0" err="1" smtClean="0">
                <a:latin typeface="Bell MT" pitchFamily="18" charset="0"/>
              </a:rPr>
              <a:t>precatorius</a:t>
            </a:r>
            <a:r>
              <a:rPr lang="en-IN" sz="2800" dirty="0" smtClean="0">
                <a:latin typeface="Bell MT" pitchFamily="18" charset="0"/>
              </a:rPr>
              <a:t> seed, </a:t>
            </a:r>
          </a:p>
          <a:p>
            <a:pPr algn="just"/>
            <a:r>
              <a:rPr lang="en-IN" sz="2800" dirty="0" smtClean="0">
                <a:latin typeface="Bell MT" pitchFamily="18" charset="0"/>
              </a:rPr>
              <a:t>Arsenic,</a:t>
            </a:r>
          </a:p>
          <a:p>
            <a:pPr algn="just"/>
            <a:r>
              <a:rPr lang="en-IN" sz="2800" dirty="0" smtClean="0">
                <a:latin typeface="Bell MT" pitchFamily="18" charset="0"/>
              </a:rPr>
              <a:t> Aconite root</a:t>
            </a:r>
          </a:p>
          <a:p>
            <a:pPr algn="just"/>
            <a:r>
              <a:rPr lang="en-IN" sz="2800" dirty="0" err="1" smtClean="0">
                <a:latin typeface="Bell MT" pitchFamily="18" charset="0"/>
              </a:rPr>
              <a:t>Datura</a:t>
            </a:r>
            <a:r>
              <a:rPr lang="en-IN" sz="2800" dirty="0" smtClean="0">
                <a:latin typeface="Bell MT" pitchFamily="18" charset="0"/>
              </a:rPr>
              <a:t> leaves and seed of yellow oleander are common poisons used in the mischievous killing of the animals. </a:t>
            </a:r>
          </a:p>
          <a:p>
            <a:pPr algn="just"/>
            <a:r>
              <a:rPr lang="en-IN" sz="2800" dirty="0" smtClean="0">
                <a:latin typeface="Bell MT" pitchFamily="18" charset="0"/>
              </a:rPr>
              <a:t> </a:t>
            </a:r>
            <a:r>
              <a:rPr lang="en-IN" sz="2800" b="1" dirty="0" smtClean="0">
                <a:solidFill>
                  <a:srgbClr val="FF0000"/>
                </a:solidFill>
                <a:latin typeface="Bell MT" pitchFamily="18" charset="0"/>
              </a:rPr>
              <a:t>Mischief is punishable under Section 428 and Section 429 I.P.C</a:t>
            </a:r>
            <a:r>
              <a:rPr lang="en-IN" sz="2800" dirty="0" smtClean="0">
                <a:latin typeface="Bell MT" pitchFamily="18" charset="0"/>
              </a:rPr>
              <a:t>.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Maiming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800" b="1" dirty="0" smtClean="0">
                <a:solidFill>
                  <a:srgbClr val="FF0000"/>
                </a:solidFill>
                <a:latin typeface="Bell MT" pitchFamily="18" charset="0"/>
              </a:rPr>
              <a:t>Maiming means making an animal permanently useless by the use of violence</a:t>
            </a:r>
          </a:p>
          <a:p>
            <a:pPr algn="just"/>
            <a:endParaRPr lang="en-IN" sz="28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 algn="just">
              <a:buNone/>
            </a:pPr>
            <a:endParaRPr lang="en-IN" sz="28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 algn="just"/>
            <a:r>
              <a:rPr lang="en-IN" sz="2800" b="1" dirty="0" smtClean="0">
                <a:solidFill>
                  <a:srgbClr val="00B050"/>
                </a:solidFill>
                <a:latin typeface="Bell MT" pitchFamily="18" charset="0"/>
              </a:rPr>
              <a:t>This type of offence is also common and its aim is to harm the owner when his animal damages the crop or other property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The common forms of hurting animals and rendering them useless are </a:t>
            </a:r>
          </a:p>
          <a:p>
            <a:pPr lvl="2" algn="just"/>
            <a:r>
              <a:rPr lang="en-IN" b="1" dirty="0" smtClean="0">
                <a:solidFill>
                  <a:srgbClr val="002060"/>
                </a:solidFill>
                <a:latin typeface="Bell MT" pitchFamily="18" charset="0"/>
              </a:rPr>
              <a:t>Fracture of bone </a:t>
            </a:r>
          </a:p>
          <a:p>
            <a:pPr lvl="2" algn="just"/>
            <a:r>
              <a:rPr lang="en-IN" b="1" dirty="0" smtClean="0">
                <a:solidFill>
                  <a:srgbClr val="002060"/>
                </a:solidFill>
                <a:latin typeface="Bell MT" pitchFamily="18" charset="0"/>
              </a:rPr>
              <a:t>cutting tendons of legs and neck</a:t>
            </a:r>
          </a:p>
          <a:p>
            <a:pPr lvl="2" algn="just"/>
            <a:r>
              <a:rPr lang="en-IN" b="1" dirty="0" smtClean="0">
                <a:solidFill>
                  <a:srgbClr val="002060"/>
                </a:solidFill>
                <a:latin typeface="Bell MT" pitchFamily="18" charset="0"/>
              </a:rPr>
              <a:t>injury to udder in </a:t>
            </a:r>
            <a:r>
              <a:rPr lang="en-IN" b="1" dirty="0" err="1" smtClean="0">
                <a:solidFill>
                  <a:srgbClr val="002060"/>
                </a:solidFill>
                <a:latin typeface="Bell MT" pitchFamily="18" charset="0"/>
              </a:rPr>
              <a:t>milch</a:t>
            </a:r>
            <a:r>
              <a:rPr lang="en-IN" b="1" dirty="0" smtClean="0">
                <a:solidFill>
                  <a:srgbClr val="002060"/>
                </a:solidFill>
                <a:latin typeface="Bell MT" pitchFamily="18" charset="0"/>
              </a:rPr>
              <a:t> animals</a:t>
            </a:r>
          </a:p>
          <a:p>
            <a:pPr lvl="2" algn="just"/>
            <a:r>
              <a:rPr lang="en-IN" b="1" dirty="0" smtClean="0">
                <a:solidFill>
                  <a:srgbClr val="002060"/>
                </a:solidFill>
                <a:latin typeface="Bell MT" pitchFamily="18" charset="0"/>
              </a:rPr>
              <a:t>Tearing of the vagina or rectum by introducing sharp or blunt object</a:t>
            </a:r>
          </a:p>
          <a:p>
            <a:pPr lvl="2" algn="just"/>
            <a:r>
              <a:rPr lang="en-IN" b="1" dirty="0" smtClean="0">
                <a:solidFill>
                  <a:srgbClr val="002060"/>
                </a:solidFill>
                <a:latin typeface="Bell MT" pitchFamily="18" charset="0"/>
              </a:rPr>
              <a:t>Punctured wounds etc</a:t>
            </a:r>
            <a:endParaRPr lang="en-US" dirty="0">
              <a:solidFill>
                <a:srgbClr val="00206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Cruelty against animals</a:t>
            </a:r>
            <a:endParaRPr lang="en-US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IN" dirty="0" smtClean="0">
                <a:solidFill>
                  <a:srgbClr val="FF0000"/>
                </a:solidFill>
                <a:latin typeface="Bell MT" pitchFamily="18" charset="0"/>
              </a:rPr>
              <a:t>It includes </a:t>
            </a:r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beating, overloading, using a diseased animal for work, starvation, </a:t>
            </a:r>
            <a:r>
              <a:rPr lang="en-IN" b="1" dirty="0" err="1" smtClean="0">
                <a:solidFill>
                  <a:srgbClr val="FF0000"/>
                </a:solidFill>
                <a:latin typeface="Bell MT" pitchFamily="18" charset="0"/>
              </a:rPr>
              <a:t>Phuka</a:t>
            </a:r>
            <a:r>
              <a:rPr lang="en-IN" dirty="0" smtClean="0">
                <a:solidFill>
                  <a:srgbClr val="FF0000"/>
                </a:solidFill>
                <a:latin typeface="Bell MT" pitchFamily="18" charset="0"/>
              </a:rPr>
              <a:t>” etc. </a:t>
            </a:r>
          </a:p>
          <a:p>
            <a:pPr algn="just"/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Bell MT" pitchFamily="18" charset="0"/>
              </a:rPr>
              <a:t>PHUKA :- or “doom dev” 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  <a:latin typeface="Bell MT" pitchFamily="18" charset="0"/>
              </a:rPr>
              <a:t>includes the process of introducing air or any substance into the female organ of a </a:t>
            </a:r>
            <a:r>
              <a:rPr lang="en-IN" dirty="0" err="1" smtClean="0">
                <a:solidFill>
                  <a:schemeClr val="accent6">
                    <a:lumMod val="75000"/>
                  </a:schemeClr>
                </a:solidFill>
                <a:latin typeface="Bell MT" pitchFamily="18" charset="0"/>
              </a:rPr>
              <a:t>milch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  <a:latin typeface="Bell MT" pitchFamily="18" charset="0"/>
              </a:rPr>
              <a:t> animal with the object of drawing off from the animal any secretion of milk. </a:t>
            </a:r>
          </a:p>
          <a:p>
            <a:pPr lvl="0" algn="just"/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These acts are punishable under the Prevention of Cruelty to Animals Act., 1960</a:t>
            </a:r>
            <a:endParaRPr lang="en-IN" dirty="0" smtClean="0">
              <a:solidFill>
                <a:srgbClr val="FF0000"/>
              </a:solidFill>
              <a:latin typeface="Bell MT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Bell MT" pitchFamily="18" charset="0"/>
              </a:rPr>
              <a:t>Bestiality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000" b="1" dirty="0" smtClean="0">
                <a:solidFill>
                  <a:srgbClr val="FF0000"/>
                </a:solidFill>
                <a:latin typeface="Bell MT" pitchFamily="18" charset="0"/>
              </a:rPr>
              <a:t>BESTIALITY :- Means carnal intercourse with man, woman or animal against the order of nature</a:t>
            </a:r>
          </a:p>
          <a:p>
            <a:pPr lvl="0"/>
            <a:r>
              <a:rPr lang="en-IN" dirty="0" smtClean="0">
                <a:latin typeface="Bell MT" pitchFamily="18" charset="0"/>
              </a:rPr>
              <a:t>This type of crime is more frequent in India due to </a:t>
            </a:r>
          </a:p>
          <a:p>
            <a:pPr lvl="2" algn="just"/>
            <a:r>
              <a:rPr lang="en-IN" dirty="0" smtClean="0">
                <a:latin typeface="Bell MT" pitchFamily="18" charset="0"/>
              </a:rPr>
              <a:t>The common belief among illiterate people is that intercourse with a she donkey is a remedy for gonorrhoea</a:t>
            </a:r>
          </a:p>
          <a:p>
            <a:pPr lvl="2" algn="just"/>
            <a:r>
              <a:rPr lang="en-IN" dirty="0" smtClean="0">
                <a:latin typeface="Bell MT" pitchFamily="18" charset="0"/>
              </a:rPr>
              <a:t>Excessive sexual desire with less opportunity for natural intercourse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solidFill>
                  <a:srgbClr val="FF0000"/>
                </a:solidFill>
                <a:latin typeface="Bell MT" pitchFamily="18" charset="0"/>
              </a:rPr>
              <a:t>Young villagers who go out to graze cattle in fields far away from human eye, are incited, owing to loneliness and the proximity of the animals to commit this crime</a:t>
            </a:r>
          </a:p>
          <a:p>
            <a:pPr algn="just"/>
            <a:endParaRPr lang="en-IN" dirty="0" smtClean="0">
              <a:solidFill>
                <a:srgbClr val="FF0000"/>
              </a:solidFill>
              <a:latin typeface="Bell MT" pitchFamily="18" charset="0"/>
            </a:endParaRPr>
          </a:p>
          <a:p>
            <a:pPr algn="just">
              <a:buNone/>
            </a:pPr>
            <a:endParaRPr lang="en-IN" dirty="0" smtClean="0">
              <a:solidFill>
                <a:srgbClr val="FF0000"/>
              </a:solidFill>
              <a:latin typeface="Bell MT" pitchFamily="18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Bell MT" pitchFamily="18" charset="0"/>
              </a:rPr>
              <a:t>People having some mental abnormalities</a:t>
            </a:r>
            <a:endParaRPr lang="en-US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Examination of  Bestiality Cases</a:t>
            </a:r>
            <a:endParaRPr lang="en-US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2060"/>
              </a:solidFill>
              <a:latin typeface="Bell MT" pitchFamily="18" charset="0"/>
            </a:endParaRPr>
          </a:p>
          <a:p>
            <a:endParaRPr lang="en-US" dirty="0" smtClean="0">
              <a:solidFill>
                <a:srgbClr val="002060"/>
              </a:solidFill>
              <a:latin typeface="Bell MT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Examination of the accused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Bell MT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Examination of the animal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715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Common Offences Against Animals in India</vt:lpstr>
      <vt:lpstr>Slide 2</vt:lpstr>
      <vt:lpstr>Mischief </vt:lpstr>
      <vt:lpstr>Maiming</vt:lpstr>
      <vt:lpstr>Slide 5</vt:lpstr>
      <vt:lpstr> Cruelty against animals</vt:lpstr>
      <vt:lpstr> Bestiality</vt:lpstr>
      <vt:lpstr>Slide 8</vt:lpstr>
      <vt:lpstr>Examination of  Bestiality Cases</vt:lpstr>
      <vt:lpstr>Examination of the accused </vt:lpstr>
      <vt:lpstr>Examination of Animal for bestiality</vt:lpstr>
      <vt:lpstr>EXAMINATION OF SEMINAL STAINS</vt:lpstr>
      <vt:lpstr>Slide 13</vt:lpstr>
      <vt:lpstr>CHEMICAL EXAMINATION  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8</cp:revision>
  <dcterms:created xsi:type="dcterms:W3CDTF">2006-08-16T00:00:00Z</dcterms:created>
  <dcterms:modified xsi:type="dcterms:W3CDTF">2020-11-02T18:38:34Z</dcterms:modified>
</cp:coreProperties>
</file>