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351" r:id="rId2"/>
    <p:sldId id="371" r:id="rId3"/>
    <p:sldId id="263" r:id="rId4"/>
    <p:sldId id="354" r:id="rId5"/>
    <p:sldId id="356" r:id="rId6"/>
    <p:sldId id="357" r:id="rId7"/>
    <p:sldId id="364" r:id="rId8"/>
    <p:sldId id="365" r:id="rId9"/>
    <p:sldId id="367" r:id="rId10"/>
    <p:sldId id="368" r:id="rId11"/>
    <p:sldId id="369" r:id="rId12"/>
    <p:sldId id="370"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0551"/>
    <a:srgbClr val="DC06B6"/>
    <a:srgbClr val="981DB2"/>
    <a:srgbClr val="36EA4F"/>
    <a:srgbClr val="C51E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2" autoAdjust="0"/>
    <p:restoredTop sz="94660"/>
  </p:normalViewPr>
  <p:slideViewPr>
    <p:cSldViewPr snapToGrid="0">
      <p:cViewPr>
        <p:scale>
          <a:sx n="98" d="100"/>
          <a:sy n="98" d="100"/>
        </p:scale>
        <p:origin x="-1020" y="-4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pPr/>
              <a:t>11/26/2020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pPr/>
              <a:t>11/26/2020</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93700"/>
            <a:ext cx="11216005" cy="5732780"/>
          </a:xfrm>
        </p:spPr>
        <p:txBody>
          <a:bodyPr/>
          <a:lstStyle/>
          <a:p>
            <a:pPr marL="0" indent="0" algn="ctr">
              <a:buNone/>
            </a:pPr>
            <a:endParaRPr b="1" smtClean="0">
              <a:solidFill>
                <a:srgbClr val="990033"/>
              </a:solidFill>
              <a:sym typeface="+mn-ea"/>
            </a:endParaRPr>
          </a:p>
          <a:p>
            <a:pPr marL="0" indent="0" algn="ctr">
              <a:buNone/>
            </a:pPr>
            <a:endParaRPr b="1" smtClean="0">
              <a:solidFill>
                <a:srgbClr val="990033"/>
              </a:solidFill>
              <a:sym typeface="+mn-ea"/>
            </a:endParaRPr>
          </a:p>
          <a:p>
            <a:pPr marL="0" indent="0" algn="ctr">
              <a:buNone/>
            </a:pPr>
            <a:endParaRPr b="1" smtClean="0">
              <a:solidFill>
                <a:srgbClr val="990033"/>
              </a:solidFill>
              <a:sym typeface="+mn-ea"/>
            </a:endParaRPr>
          </a:p>
          <a:p>
            <a:pPr marL="0" indent="0" algn="ctr">
              <a:buNone/>
            </a:pPr>
            <a:r>
              <a:rPr b="1" smtClean="0">
                <a:solidFill>
                  <a:schemeClr val="bg1"/>
                </a:solidFill>
                <a:sym typeface="+mn-ea"/>
              </a:rPr>
              <a:t>BY - Dr. B. Kumar</a:t>
            </a:r>
            <a:br>
              <a:rPr b="1" smtClean="0">
                <a:solidFill>
                  <a:schemeClr val="bg1"/>
                </a:solidFill>
                <a:sym typeface="+mn-ea"/>
              </a:rPr>
            </a:br>
            <a:r>
              <a:rPr b="1" smtClean="0">
                <a:solidFill>
                  <a:schemeClr val="bg1"/>
                </a:solidFill>
                <a:sym typeface="+mn-ea"/>
              </a:rPr>
              <a:t>ASSISTANT PROFESSOR</a:t>
            </a:r>
            <a:br>
              <a:rPr b="1" smtClean="0">
                <a:solidFill>
                  <a:schemeClr val="bg1"/>
                </a:solidFill>
                <a:sym typeface="+mn-ea"/>
              </a:rPr>
            </a:br>
            <a:r>
              <a:rPr b="1" smtClean="0">
                <a:solidFill>
                  <a:schemeClr val="bg1"/>
                </a:solidFill>
                <a:sym typeface="+mn-ea"/>
              </a:rPr>
              <a:t>DEPT. OF ANIMAL GENETICS AND BREEDING</a:t>
            </a:r>
            <a:br>
              <a:rPr b="1" smtClean="0">
                <a:solidFill>
                  <a:schemeClr val="bg1"/>
                </a:solidFill>
                <a:sym typeface="+mn-ea"/>
              </a:rPr>
            </a:br>
            <a:r>
              <a:rPr b="1" smtClean="0">
                <a:solidFill>
                  <a:schemeClr val="bg1"/>
                </a:solidFill>
                <a:sym typeface="+mn-ea"/>
              </a:rPr>
              <a:t> Bihar Veterinary College, Patna-14</a:t>
            </a:r>
            <a:br>
              <a:rPr b="1" smtClean="0">
                <a:solidFill>
                  <a:schemeClr val="bg1"/>
                </a:solidFill>
                <a:sym typeface="+mn-ea"/>
              </a:rPr>
            </a:br>
            <a:r>
              <a:rPr b="1" smtClean="0">
                <a:solidFill>
                  <a:schemeClr val="bg1"/>
                </a:solidFill>
                <a:sym typeface="+mn-ea"/>
              </a:rPr>
              <a:t>BASU</a:t>
            </a:r>
            <a:endParaRPr lang="en-IN" altLang="x-none" dirty="0" smtClean="0">
              <a:solidFill>
                <a:schemeClr val="bg1"/>
              </a:solidFill>
            </a:endParaRPr>
          </a:p>
          <a:p>
            <a:pPr marL="0" indent="0" algn="ctr">
              <a:buNone/>
            </a:pPr>
            <a:endParaRPr lang="en-IN" altLang="x-none" dirty="0">
              <a:solidFill>
                <a:schemeClr val="bg1"/>
              </a:solidFill>
            </a:endParaRPr>
          </a:p>
        </p:txBody>
      </p:sp>
      <p:pic>
        <p:nvPicPr>
          <p:cNvPr id="4" name="Content Placeholder 3" descr="IMG-20201014-WA0068 (1)"/>
          <p:cNvPicPr>
            <a:picLocks noGrp="1" noChangeAspect="1"/>
          </p:cNvPicPr>
          <p:nvPr>
            <p:ph sz="half" idx="2"/>
          </p:nvPr>
        </p:nvPicPr>
        <p:blipFill>
          <a:blip r:embed="rId3" cstate="print"/>
          <a:stretch>
            <a:fillRect/>
          </a:stretch>
        </p:blipFill>
        <p:spPr>
          <a:xfrm>
            <a:off x="398145" y="1144905"/>
            <a:ext cx="2094230" cy="1800225"/>
          </a:xfrm>
          <a:prstGeom prst="rect">
            <a:avLst/>
          </a:prstGeom>
        </p:spPr>
      </p:pic>
      <p:pic>
        <p:nvPicPr>
          <p:cNvPr id="6" name="Picture 5" descr="IMG-20201014-WA0067 (2)"/>
          <p:cNvPicPr>
            <a:picLocks noChangeAspect="1"/>
          </p:cNvPicPr>
          <p:nvPr/>
        </p:nvPicPr>
        <p:blipFill>
          <a:blip r:embed="rId4"/>
          <a:stretch>
            <a:fillRect/>
          </a:stretch>
        </p:blipFill>
        <p:spPr>
          <a:xfrm flipH="1">
            <a:off x="9645650" y="1144905"/>
            <a:ext cx="2179955" cy="1800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1143000"/>
          </a:xfrm>
        </p:spPr>
        <p:txBody>
          <a:bodyPr/>
          <a:lstStyle/>
          <a:p>
            <a:pPr algn="l"/>
            <a:r>
              <a:rPr lang="en-US" sz="4800" dirty="0" smtClean="0">
                <a:solidFill>
                  <a:srgbClr val="FF0000"/>
                </a:solidFill>
              </a:rPr>
              <a:t>Mainframe computers</a:t>
            </a: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294130"/>
          </a:xfrm>
        </p:spPr>
        <p:txBody>
          <a:bodyPr/>
          <a:lstStyle/>
          <a:p>
            <a:r>
              <a:rPr lang="en-US" sz="2400" dirty="0" smtClean="0"/>
              <a:t> Mainframe computers are large computers with huge storage capacity. These computers are generally used in large industries, banking organizations and advanced scientific research centers, etc. </a:t>
            </a:r>
          </a:p>
          <a:p>
            <a:pPr>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5" name="Picture 4" descr="C:\Users\karan\Desktop\MainframeCompute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01477" y="3093396"/>
            <a:ext cx="6401672" cy="35603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1143000"/>
          </a:xfrm>
        </p:spPr>
        <p:txBody>
          <a:bodyPr/>
          <a:lstStyle/>
          <a:p>
            <a:pPr algn="l"/>
            <a:r>
              <a:rPr lang="en-US" sz="4800" b="1" dirty="0" smtClean="0"/>
              <a:t/>
            </a:r>
            <a:br>
              <a:rPr lang="en-US" sz="4800" b="1" dirty="0" smtClean="0"/>
            </a:br>
            <a:r>
              <a:rPr lang="en-US" sz="4800" b="1" dirty="0" smtClean="0"/>
              <a:t> </a:t>
            </a:r>
            <a:r>
              <a:rPr lang="en-US" sz="4800" b="1" dirty="0" smtClean="0">
                <a:solidFill>
                  <a:srgbClr val="FF0000"/>
                </a:solidFill>
              </a:rPr>
              <a:t>Supercomputers </a:t>
            </a:r>
            <a:r>
              <a:rPr lang="en-US" sz="4800" dirty="0" smtClean="0">
                <a:solidFill>
                  <a:srgbClr val="FF0000"/>
                </a:solidFill>
              </a:rPr>
              <a:t/>
            </a:r>
            <a:br>
              <a:rPr lang="en-US" sz="4800" dirty="0" smtClean="0">
                <a:solidFill>
                  <a:srgbClr val="FF0000"/>
                </a:solidFill>
              </a:rPr>
            </a:b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294130"/>
          </a:xfrm>
        </p:spPr>
        <p:txBody>
          <a:bodyPr/>
          <a:lstStyle/>
          <a:p>
            <a:r>
              <a:rPr lang="en-US" sz="2400" dirty="0" smtClean="0"/>
              <a:t> Today, the most powerful computers are known as supercomputers. These computers are used in scientific/space research, weather forecasting, robotics etc. The first computer to be called a supercomputer was the CRAY-I developed by CRAY Research Inc., USA. </a:t>
            </a:r>
          </a:p>
          <a:p>
            <a:r>
              <a:rPr lang="en-US" sz="2400" dirty="0" smtClean="0"/>
              <a:t>PARAM and ANURAG are Indian Supercomputers. </a:t>
            </a:r>
          </a:p>
          <a:p>
            <a:endParaRPr lang="en-US" sz="2400" dirty="0" smtClean="0"/>
          </a:p>
          <a:p>
            <a:pPr>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6" name="Picture 5" descr="C:\Users\karan\Desktop\1_rCXygjEs2TUU9vOX3qmDrw.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22064" y="3501957"/>
            <a:ext cx="6650736" cy="298639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1143000"/>
          </a:xfrm>
        </p:spPr>
        <p:txBody>
          <a:bodyPr/>
          <a:lstStyle/>
          <a:p>
            <a:pPr algn="l"/>
            <a:r>
              <a:rPr lang="en-US" sz="4800" b="1" dirty="0" smtClean="0"/>
              <a:t/>
            </a:r>
            <a:br>
              <a:rPr lang="en-US" sz="4800" b="1" dirty="0" smtClean="0"/>
            </a:br>
            <a:r>
              <a:rPr lang="en-US" sz="4800" b="1" dirty="0" smtClean="0"/>
              <a:t> </a:t>
            </a:r>
            <a:r>
              <a:rPr lang="en-US" sz="4800" b="1" dirty="0" smtClean="0">
                <a:solidFill>
                  <a:srgbClr val="FF0000"/>
                </a:solidFill>
              </a:rPr>
              <a:t>Supercomputers </a:t>
            </a:r>
            <a:r>
              <a:rPr lang="en-US" sz="4800" dirty="0" smtClean="0">
                <a:solidFill>
                  <a:srgbClr val="FF0000"/>
                </a:solidFill>
              </a:rPr>
              <a:t/>
            </a:r>
            <a:br>
              <a:rPr lang="en-US" sz="4800" dirty="0" smtClean="0">
                <a:solidFill>
                  <a:srgbClr val="FF0000"/>
                </a:solidFill>
              </a:rPr>
            </a:b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294130"/>
          </a:xfrm>
        </p:spPr>
        <p:txBody>
          <a:bodyPr/>
          <a:lstStyle/>
          <a:p>
            <a:r>
              <a:rPr lang="en-US" sz="2400" dirty="0" smtClean="0"/>
              <a:t> Today, the most powerful computers are known as supercomputers. These computers are used in scientific/space research, weather forecasting, robotics etc. The first computer to be called a supercomputer was the CRAY-I developed by CRAY Research Inc., USA. </a:t>
            </a:r>
          </a:p>
          <a:p>
            <a:r>
              <a:rPr lang="en-US" sz="2400" dirty="0" smtClean="0"/>
              <a:t>PARAM and ANURAG are Indian Supercomputers. </a:t>
            </a:r>
          </a:p>
          <a:p>
            <a:endParaRPr lang="en-US" sz="2400" dirty="0" smtClean="0"/>
          </a:p>
          <a:p>
            <a:pPr>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6" name="Picture 5" descr="C:\Users\karan\Desktop\1_rCXygjEs2TUU9vOX3qmDrw.jpe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22064" y="3501957"/>
            <a:ext cx="6650736" cy="29863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74955"/>
            <a:ext cx="10972800" cy="6472555"/>
          </a:xfrm>
        </p:spPr>
        <p:txBody>
          <a:bodyPr/>
          <a:lstStyle/>
          <a:p>
            <a: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Thank  </a:t>
            </a:r>
            <a:b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br>
            <a:r>
              <a:rPr lang="en-IN" altLang="en-US" sz="23900" b="1">
                <a:solidFill>
                  <a:schemeClr val="bg1"/>
                </a:solidFill>
                <a:effectLst>
                  <a:outerShdw blurRad="38100" dist="38100" dir="2700000" algn="tl">
                    <a:srgbClr val="000000">
                      <a:alpha val="43137"/>
                    </a:srgbClr>
                  </a:outerShdw>
                </a:effectLst>
                <a:latin typeface="Monotype Corsiva" panose="03010101010201010101" charset="0"/>
                <a:cs typeface="Monotype Corsiva" panose="03010101010201010101" charset="0"/>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838" y="2140085"/>
            <a:ext cx="12029162" cy="2480554"/>
          </a:xfrm>
        </p:spPr>
        <p:txBody>
          <a:bodyPr/>
          <a:lstStyle/>
          <a:p>
            <a:r>
              <a:rPr lang="en-IN" altLang="en-US" sz="6600" b="1" dirty="0" smtClean="0">
                <a:ln>
                  <a:solidFill>
                    <a:sysClr val="windowText" lastClr="000000"/>
                  </a:solidFill>
                </a:ln>
                <a:solidFill>
                  <a:srgbClr val="FFFF00"/>
                </a:solidFill>
                <a:effectLst>
                  <a:outerShdw blurRad="38100" dist="38100" dir="2700000" algn="tl">
                    <a:srgbClr val="000000">
                      <a:alpha val="43137"/>
                    </a:srgbClr>
                  </a:outerShdw>
                </a:effectLst>
              </a:rPr>
              <a:t>Computer Classified on the Basis of Purpose &amp; Size  </a:t>
            </a:r>
            <a:endParaRPr lang="en-IN" altLang="en-US" sz="6600" b="1" dirty="0">
              <a:ln>
                <a:solidFill>
                  <a:sysClr val="windowText" lastClr="000000"/>
                </a:solidFill>
              </a:ln>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altLang="en-US" sz="4800" b="1" dirty="0" smtClean="0">
                <a:ln>
                  <a:noFill/>
                </a:ln>
                <a:gradFill>
                  <a:gsLst>
                    <a:gs pos="0">
                      <a:srgbClr val="E30000"/>
                    </a:gs>
                    <a:gs pos="100000">
                      <a:srgbClr val="760303"/>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rPr>
              <a:t>Computers  Classified on the Basis of  purpose</a:t>
            </a:r>
            <a:endParaRPr lang="en-IN" altLang="en-US" sz="4800" b="1" dirty="0">
              <a:ln>
                <a:noFill/>
              </a:ln>
              <a:gradFill>
                <a:gsLst>
                  <a:gs pos="0">
                    <a:srgbClr val="E30000"/>
                  </a:gs>
                  <a:gs pos="100000">
                    <a:srgbClr val="760303"/>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070475"/>
          </a:xfrm>
        </p:spPr>
        <p:txBody>
          <a:bodyPr/>
          <a:lstStyle/>
          <a:p>
            <a:pPr>
              <a:lnSpc>
                <a:spcPct val="150000"/>
              </a:lnSpc>
            </a:pPr>
            <a:r>
              <a:rPr lang="en-US" sz="2400" dirty="0" smtClean="0"/>
              <a:t>The computers are also classified according to the purpose, i.e., the type of data to be processed. You know that a computer accepts the data in digital form. However, there are computers, which accept data in analogous form. </a:t>
            </a:r>
          </a:p>
          <a:p>
            <a:pPr>
              <a:lnSpc>
                <a:spcPct val="150000"/>
              </a:lnSpc>
            </a:pPr>
            <a:r>
              <a:rPr lang="en-US" sz="2400" dirty="0" smtClean="0"/>
              <a:t>Classification of computers based on purpose: Three types</a:t>
            </a:r>
          </a:p>
          <a:p>
            <a:pPr lvl="0">
              <a:lnSpc>
                <a:spcPct val="150000"/>
              </a:lnSpc>
            </a:pPr>
            <a:r>
              <a:rPr lang="en-US" sz="2400" dirty="0" smtClean="0"/>
              <a:t>Analog Computer </a:t>
            </a:r>
          </a:p>
          <a:p>
            <a:pPr lvl="0">
              <a:lnSpc>
                <a:spcPct val="150000"/>
              </a:lnSpc>
            </a:pPr>
            <a:r>
              <a:rPr lang="en-US" sz="2400" dirty="0" smtClean="0"/>
              <a:t>Digital Computer </a:t>
            </a:r>
          </a:p>
          <a:p>
            <a:pPr lvl="0">
              <a:lnSpc>
                <a:spcPct val="150000"/>
              </a:lnSpc>
            </a:pPr>
            <a:r>
              <a:rPr lang="en-US" sz="2400" dirty="0" smtClean="0"/>
              <a:t>Hybrid Computer </a:t>
            </a:r>
          </a:p>
          <a:p>
            <a:pPr marL="0" indent="0">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dirty="0" smtClean="0"/>
              <a:t> </a:t>
            </a:r>
            <a:r>
              <a:rPr lang="en-US" sz="4800" dirty="0" smtClean="0">
                <a:solidFill>
                  <a:srgbClr val="FF0000"/>
                </a:solidFill>
              </a:rPr>
              <a:t>Analog computer</a:t>
            </a: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070475"/>
          </a:xfrm>
        </p:spPr>
        <p:txBody>
          <a:bodyPr/>
          <a:lstStyle/>
          <a:p>
            <a:pPr>
              <a:lnSpc>
                <a:spcPct val="150000"/>
              </a:lnSpc>
            </a:pPr>
            <a:r>
              <a:rPr lang="en-US" sz="2400" dirty="0" smtClean="0"/>
              <a:t>An Analog computer works on varying physical quantities. The data input to a computer is continuous in nature and the result is obtained after comparison. Examples are Meter scale, Thermometer, Speedometer, Voltmeter, etc. </a:t>
            </a:r>
          </a:p>
          <a:p>
            <a:pPr marL="0" indent="0">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4" name="Picture 3" descr="C:\Users\karan\Desktop\analog-computer.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033081" y="3540868"/>
            <a:ext cx="6624536" cy="28599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0391" y="264911"/>
            <a:ext cx="10911191" cy="1143000"/>
          </a:xfrm>
        </p:spPr>
        <p:txBody>
          <a:bodyPr/>
          <a:lstStyle/>
          <a:p>
            <a:pPr algn="l"/>
            <a:r>
              <a:rPr lang="en-US" sz="4800" dirty="0" smtClean="0"/>
              <a:t>  </a:t>
            </a:r>
            <a:r>
              <a:rPr lang="en-US" sz="4800" dirty="0" smtClean="0">
                <a:solidFill>
                  <a:srgbClr val="FF0000"/>
                </a:solidFill>
              </a:rPr>
              <a:t>Digital </a:t>
            </a:r>
            <a:r>
              <a:rPr lang="en-US" sz="4800" dirty="0" err="1" smtClean="0">
                <a:solidFill>
                  <a:srgbClr val="FF0000"/>
                </a:solidFill>
              </a:rPr>
              <a:t>computert</a:t>
            </a: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294130"/>
          </a:xfrm>
        </p:spPr>
        <p:txBody>
          <a:bodyPr/>
          <a:lstStyle/>
          <a:p>
            <a:pPr>
              <a:lnSpc>
                <a:spcPct val="150000"/>
              </a:lnSpc>
            </a:pPr>
            <a:r>
              <a:rPr lang="en-US" sz="2400" dirty="0" smtClean="0"/>
              <a:t> The Digital computer accepts the data in binary form (0’s and 1’s). Zero (0) means OFF, i.e. low signal and (1) means ON, i.e. high signal. It gives result in terms of digital. All personal computers and laptops are digital in nature. The devices like calculators, digital watches and digital cricket scoreboards fall under this category. </a:t>
            </a:r>
          </a:p>
          <a:p>
            <a:pPr marL="0" indent="0">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5" name="Picture 4" descr="C:\Users\karan\Desktop\1413534124_Personal Computers.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387174" y="3715965"/>
            <a:ext cx="7110919" cy="28988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1143000"/>
          </a:xfrm>
        </p:spPr>
        <p:txBody>
          <a:bodyPr/>
          <a:lstStyle/>
          <a:p>
            <a:pPr algn="l"/>
            <a:r>
              <a:rPr lang="en-US" sz="4800" dirty="0" smtClean="0"/>
              <a:t>  </a:t>
            </a:r>
            <a:r>
              <a:rPr lang="en-US" sz="4800" dirty="0" smtClean="0">
                <a:solidFill>
                  <a:srgbClr val="FF0000"/>
                </a:solidFill>
              </a:rPr>
              <a:t>Hybrid computer</a:t>
            </a: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294130"/>
          </a:xfrm>
        </p:spPr>
        <p:txBody>
          <a:bodyPr/>
          <a:lstStyle/>
          <a:p>
            <a:pPr>
              <a:lnSpc>
                <a:spcPct val="150000"/>
              </a:lnSpc>
            </a:pPr>
            <a:r>
              <a:rPr lang="en-US" sz="2400" dirty="0" smtClean="0"/>
              <a:t>  A Hybrid computer has combined features of both the digital and analog computers. The result obtained can be compared with the known value of the system and can also be directly visualized. Thus, it has the advantage of both, the system. </a:t>
            </a:r>
          </a:p>
          <a:p>
            <a:pPr>
              <a:lnSpc>
                <a:spcPct val="150000"/>
              </a:lnSpc>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6" name="Picture 5" descr="C:\Users\karan\Desktop\download (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5126477" y="3472774"/>
            <a:ext cx="5933872" cy="29669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1143000"/>
          </a:xfrm>
        </p:spPr>
        <p:txBody>
          <a:bodyPr/>
          <a:lstStyle/>
          <a:p>
            <a:pPr algn="l"/>
            <a:r>
              <a:rPr lang="en-US" sz="4800" dirty="0" smtClean="0"/>
              <a:t>  </a:t>
            </a:r>
            <a:r>
              <a:rPr lang="en-IN" altLang="en-US" sz="4800" b="1" dirty="0" smtClean="0">
                <a:gradFill>
                  <a:gsLst>
                    <a:gs pos="0">
                      <a:srgbClr val="E30000"/>
                    </a:gs>
                    <a:gs pos="100000">
                      <a:srgbClr val="760303"/>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rPr>
              <a:t>Computers  Classified on the Basis of  Size</a:t>
            </a:r>
            <a:endParaRPr lang="en-IN" altLang="en-US" sz="4800" b="1" dirty="0">
              <a:ln>
                <a:noFill/>
              </a:ln>
              <a:gradFill>
                <a:gsLst>
                  <a:gs pos="0">
                    <a:srgbClr val="E30000"/>
                  </a:gs>
                  <a:gs pos="100000">
                    <a:srgbClr val="760303"/>
                  </a:gs>
                </a:gsLst>
                <a:lin scaled="0"/>
              </a:gra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0511"/>
            <a:ext cx="11530330" cy="5301573"/>
          </a:xfrm>
        </p:spPr>
        <p:txBody>
          <a:bodyPr/>
          <a:lstStyle/>
          <a:p>
            <a:pPr>
              <a:buNone/>
            </a:pPr>
            <a:endParaRPr lang="en-US" sz="2400" dirty="0" smtClean="0"/>
          </a:p>
          <a:p>
            <a:pPr>
              <a:lnSpc>
                <a:spcPct val="150000"/>
              </a:lnSpc>
            </a:pPr>
            <a:r>
              <a:rPr lang="en-US" sz="2400" dirty="0" smtClean="0"/>
              <a:t> Computers are also categorized on the basis of their size. To deal with a lot of data, the size of a computer also changes (in terms of processing speed and storage capacity). Generally, we use Personal Computers and they are seen at homes, shops and schools, etc. </a:t>
            </a:r>
          </a:p>
          <a:p>
            <a:pPr>
              <a:lnSpc>
                <a:spcPct val="150000"/>
              </a:lnSpc>
            </a:pPr>
            <a:r>
              <a:rPr lang="en-US" sz="2400" dirty="0" smtClean="0"/>
              <a:t>Classification of computers based on size : These are mainly Four Type</a:t>
            </a:r>
          </a:p>
          <a:p>
            <a:pPr lvl="0"/>
            <a:r>
              <a:rPr lang="en-US" sz="2400" dirty="0" smtClean="0"/>
              <a:t>Microcomputer </a:t>
            </a:r>
          </a:p>
          <a:p>
            <a:pPr lvl="0"/>
            <a:r>
              <a:rPr lang="en-US" sz="2400" dirty="0" smtClean="0"/>
              <a:t>Minicomputer </a:t>
            </a:r>
          </a:p>
          <a:p>
            <a:pPr lvl="0"/>
            <a:r>
              <a:rPr lang="en-US" sz="2400" dirty="0" smtClean="0"/>
              <a:t>Mainframe computer </a:t>
            </a:r>
          </a:p>
          <a:p>
            <a:pPr lvl="0"/>
            <a:r>
              <a:rPr lang="en-US" sz="2400" dirty="0" smtClean="0"/>
              <a:t>Supercomputer</a:t>
            </a: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1143000"/>
          </a:xfrm>
        </p:spPr>
        <p:txBody>
          <a:bodyPr/>
          <a:lstStyle/>
          <a:p>
            <a:pPr algn="l"/>
            <a:r>
              <a:rPr lang="en-US" sz="4800" dirty="0" smtClean="0"/>
              <a:t>  </a:t>
            </a:r>
            <a:r>
              <a:rPr lang="en-US" sz="4800" dirty="0" smtClean="0">
                <a:solidFill>
                  <a:srgbClr val="FF0000"/>
                </a:solidFill>
              </a:rPr>
              <a:t>Microcomputers</a:t>
            </a: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294130"/>
          </a:xfrm>
        </p:spPr>
        <p:txBody>
          <a:bodyPr/>
          <a:lstStyle/>
          <a:p>
            <a:pPr>
              <a:lnSpc>
                <a:spcPct val="150000"/>
              </a:lnSpc>
            </a:pPr>
            <a:r>
              <a:rPr lang="en-US" sz="2400" dirty="0" smtClean="0"/>
              <a:t>Microcomputers, due to their compact (small) size multiple uses, are widely used in homes, offices, business, shops and schools. The microcomputers were first developed by IBM (International Business Machines) Corporation. These computers are also known as </a:t>
            </a:r>
            <a:r>
              <a:rPr lang="en-US" sz="2400" b="1" dirty="0" smtClean="0"/>
              <a:t>Personal Computers.</a:t>
            </a:r>
          </a:p>
          <a:p>
            <a:pPr>
              <a:lnSpc>
                <a:spcPct val="150000"/>
              </a:lnSpc>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4" name="Picture 3" descr="C:\Users\karan\Desktop\micro.png"/>
          <p:cNvPicPr/>
          <p:nvPr/>
        </p:nvPicPr>
        <p:blipFill>
          <a:blip r:embed="rId2">
            <a:extLst>
              <a:ext uri="{28A0092B-C50C-407E-A947-70E740481C1C}">
                <a14:useLocalDpi xmlns:a14="http://schemas.microsoft.com/office/drawing/2010/main" xmlns="" val="0"/>
              </a:ext>
            </a:extLst>
          </a:blip>
          <a:srcRect/>
          <a:stretch>
            <a:fillRect/>
          </a:stretch>
        </p:blipFill>
        <p:spPr bwMode="auto">
          <a:xfrm>
            <a:off x="3300057" y="3861880"/>
            <a:ext cx="5728072" cy="27140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1208" y="274638"/>
            <a:ext cx="10911191" cy="1143000"/>
          </a:xfrm>
        </p:spPr>
        <p:txBody>
          <a:bodyPr/>
          <a:lstStyle/>
          <a:p>
            <a:pPr algn="l"/>
            <a:r>
              <a:rPr lang="en-US" sz="4800" dirty="0" smtClean="0"/>
              <a:t> </a:t>
            </a:r>
            <a:r>
              <a:rPr lang="en-US" sz="4800" dirty="0" smtClean="0">
                <a:solidFill>
                  <a:srgbClr val="FF0000"/>
                </a:solidFill>
              </a:rPr>
              <a:t>Minicomputers</a:t>
            </a:r>
            <a:endParaRPr lang="en-IN" altLang="en-US" sz="4800" b="1" dirty="0">
              <a:ln>
                <a:noFill/>
              </a:ln>
              <a:solidFill>
                <a:srgbClr val="FF0000"/>
              </a:solidFill>
              <a:effectLst>
                <a:outerShdw blurRad="38100" dist="38100" dir="2700000" algn="tl">
                  <a:srgbClr val="000000">
                    <a:alpha val="43137"/>
                  </a:srgbClr>
                </a:outerShdw>
              </a:effectLst>
              <a:latin typeface="Monotype Corsiva" panose="03010101010201010101" charset="0"/>
              <a:cs typeface="Monotype Corsiva" panose="03010101010201010101" charset="0"/>
            </a:endParaRPr>
          </a:p>
        </p:txBody>
      </p:sp>
      <p:sp>
        <p:nvSpPr>
          <p:cNvPr id="7" name="Content Placeholder 6"/>
          <p:cNvSpPr>
            <a:spLocks noGrp="1"/>
          </p:cNvSpPr>
          <p:nvPr>
            <p:ph idx="1"/>
          </p:nvPr>
        </p:nvSpPr>
        <p:spPr>
          <a:xfrm>
            <a:off x="383540" y="1417955"/>
            <a:ext cx="11530330" cy="5294130"/>
          </a:xfrm>
        </p:spPr>
        <p:txBody>
          <a:bodyPr/>
          <a:lstStyle/>
          <a:p>
            <a:r>
              <a:rPr lang="en-US" sz="2400" dirty="0" smtClean="0"/>
              <a:t> </a:t>
            </a:r>
            <a:r>
              <a:rPr lang="en-US" sz="2800" dirty="0" smtClean="0"/>
              <a:t>Minicomputers are smaller than mainframe computers but bigger than microcomputers. These computers have higher capacity to store data and also support multi-user system and Local Area Network (LAN). Example is Apple Minicomputer. </a:t>
            </a:r>
          </a:p>
          <a:p>
            <a:pPr>
              <a:buNone/>
            </a:pPr>
            <a:endParaRPr lang="en-IN" altLang="en-US" sz="2400" b="1" i="1" u="sng" dirty="0">
              <a:ln>
                <a:noFill/>
              </a:ln>
              <a:gradFill>
                <a:gsLst>
                  <a:gs pos="0">
                    <a:srgbClr val="7B32B2"/>
                  </a:gs>
                  <a:gs pos="100000">
                    <a:srgbClr val="401A5D"/>
                  </a:gs>
                </a:gsLst>
                <a:lin scaled="0"/>
              </a:gradFill>
              <a:effectLst>
                <a:outerShdw blurRad="38100" dist="38100" dir="2700000" algn="tl">
                  <a:srgbClr val="000000">
                    <a:alpha val="43137"/>
                  </a:srgbClr>
                </a:outerShdw>
              </a:effectLst>
            </a:endParaRPr>
          </a:p>
        </p:txBody>
      </p:sp>
      <p:pic>
        <p:nvPicPr>
          <p:cNvPr id="4" name="Picture 3" descr="C:\Users\karan\Desktop\mini-computer.jpg"/>
          <p:cNvPicPr/>
          <p:nvPr/>
        </p:nvPicPr>
        <p:blipFill>
          <a:blip r:embed="rId2">
            <a:extLst>
              <a:ext uri="{28A0092B-C50C-407E-A947-70E740481C1C}">
                <a14:useLocalDpi xmlns:a14="http://schemas.microsoft.com/office/drawing/2010/main" xmlns="" val="0"/>
              </a:ext>
            </a:extLst>
          </a:blip>
          <a:srcRect/>
          <a:stretch>
            <a:fillRect/>
          </a:stretch>
        </p:blipFill>
        <p:spPr bwMode="auto">
          <a:xfrm>
            <a:off x="4695189" y="3647872"/>
            <a:ext cx="5907959" cy="2937754"/>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560</Words>
  <Application>WPS Presentation</Application>
  <PresentationFormat>Custom</PresentationFormat>
  <Paragraphs>38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1</vt:lpstr>
      <vt:lpstr>Computer Classified on the Basis of Purpose &amp; Size  </vt:lpstr>
      <vt:lpstr>Computers  Classified on the Basis of  purpose</vt:lpstr>
      <vt:lpstr> Analog computer</vt:lpstr>
      <vt:lpstr>  Digital computert</vt:lpstr>
      <vt:lpstr>  Hybrid computer</vt:lpstr>
      <vt:lpstr>  Computers  Classified on the Basis of  Size</vt:lpstr>
      <vt:lpstr>  Microcomputers</vt:lpstr>
      <vt:lpstr> Minicomputers</vt:lpstr>
      <vt:lpstr>Mainframe computers</vt:lpstr>
      <vt:lpstr>  Supercomputers  </vt:lpstr>
      <vt:lpstr>  Supercomputers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INFORMATION TECHNOLOGY</dc:title>
  <dc:creator>User</dc:creator>
  <cp:lastModifiedBy>Windows User</cp:lastModifiedBy>
  <cp:revision>71</cp:revision>
  <dcterms:created xsi:type="dcterms:W3CDTF">2020-10-12T07:44:00Z</dcterms:created>
  <dcterms:modified xsi:type="dcterms:W3CDTF">2020-11-26T07:17:07Z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