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7" r:id="rId2"/>
    <p:sldId id="308" r:id="rId3"/>
    <p:sldId id="309" r:id="rId4"/>
    <p:sldId id="321" r:id="rId5"/>
    <p:sldId id="322" r:id="rId6"/>
    <p:sldId id="323" r:id="rId7"/>
    <p:sldId id="324" r:id="rId8"/>
    <p:sldId id="32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16-11-2020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286000"/>
            <a:ext cx="7543800" cy="1143000"/>
          </a:xfrm>
        </p:spPr>
        <p:txBody>
          <a:bodyPr/>
          <a:lstStyle/>
          <a:p>
            <a:pPr algn="ctr">
              <a:defRPr/>
            </a:pPr>
            <a:r>
              <a:rPr lang="en-US" sz="4800" dirty="0" smtClean="0">
                <a:solidFill>
                  <a:srgbClr val="C00000"/>
                </a:solidFill>
                <a:latin typeface="Times New Roman" pitchFamily="18" charset="0"/>
                <a:cs typeface="Times New Roman" pitchFamily="18" charset="0"/>
              </a:rPr>
              <a:t>Contract </a:t>
            </a:r>
            <a:r>
              <a:rPr lang="en-US" sz="4800" dirty="0" smtClean="0">
                <a:solidFill>
                  <a:srgbClr val="C00000"/>
                </a:solidFill>
                <a:latin typeface="Times New Roman" pitchFamily="18" charset="0"/>
                <a:cs typeface="Times New Roman" pitchFamily="18" charset="0"/>
              </a:rPr>
              <a:t>Farming</a:t>
            </a: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47864"/>
          </a:xfrm>
          <a:prstGeom prst="rect">
            <a:avLst/>
          </a:prstGeom>
        </p:spPr>
        <p:txBody>
          <a:bodyPr wrap="square">
            <a:spAutoFit/>
          </a:bodyPr>
          <a:lstStyle/>
          <a:p>
            <a:pPr algn="ctr">
              <a:lnSpc>
                <a:spcPct val="200000"/>
              </a:lnSpc>
            </a:pPr>
            <a:r>
              <a:rPr lang="en-IN" sz="3200" b="1" dirty="0" smtClean="0">
                <a:solidFill>
                  <a:srgbClr val="FF0000"/>
                </a:solidFill>
                <a:latin typeface="Times New Roman" pitchFamily="18" charset="0"/>
                <a:cs typeface="Times New Roman" pitchFamily="18" charset="0"/>
              </a:rPr>
              <a:t>Contract </a:t>
            </a:r>
            <a:r>
              <a:rPr lang="en-IN" sz="3200" b="1" dirty="0" smtClean="0">
                <a:solidFill>
                  <a:srgbClr val="FF0000"/>
                </a:solidFill>
                <a:latin typeface="Times New Roman" pitchFamily="18" charset="0"/>
                <a:cs typeface="Times New Roman" pitchFamily="18" charset="0"/>
              </a:rPr>
              <a:t>Farming</a:t>
            </a:r>
          </a:p>
          <a:p>
            <a:pPr marL="457200" indent="-457200" algn="just">
              <a:lnSpc>
                <a:spcPct val="200000"/>
              </a:lnSpc>
              <a:buFont typeface="Arial" pitchFamily="34" charset="0"/>
              <a:buChar char="•"/>
            </a:pPr>
            <a:r>
              <a:rPr lang="en-IN" sz="2800" dirty="0" smtClean="0">
                <a:latin typeface="Times New Roman" pitchFamily="18" charset="0"/>
                <a:cs typeface="Times New Roman" pitchFamily="18" charset="0"/>
              </a:rPr>
              <a:t>Agricultural production </a:t>
            </a:r>
            <a:r>
              <a:rPr lang="en-IN" sz="2800" dirty="0">
                <a:latin typeface="Times New Roman" pitchFamily="18" charset="0"/>
                <a:cs typeface="Times New Roman" pitchFamily="18" charset="0"/>
              </a:rPr>
              <a:t>carried out according to an agreement between a buyer and farmers, which establishes conditions for the production and marketing of a farm product or products</a:t>
            </a:r>
            <a:r>
              <a:rPr lang="en-IN" sz="2800" dirty="0" smtClean="0">
                <a:latin typeface="Times New Roman" pitchFamily="18" charset="0"/>
                <a:cs typeface="Times New Roman" pitchFamily="18" charset="0"/>
              </a:rPr>
              <a:t>. </a:t>
            </a:r>
            <a:endParaRPr lang="en-IN" sz="2800" dirty="0" smtClean="0">
              <a:latin typeface="Times New Roman" pitchFamily="18" charset="0"/>
              <a:cs typeface="Times New Roman" pitchFamily="18" charset="0"/>
            </a:endParaRPr>
          </a:p>
          <a:p>
            <a:pPr marL="457200" indent="-457200" algn="just">
              <a:lnSpc>
                <a:spcPct val="200000"/>
              </a:lnSpc>
              <a:buFont typeface="Arial" pitchFamily="34" charset="0"/>
              <a:buChar char="•"/>
            </a:pPr>
            <a:r>
              <a:rPr lang="en-IN" sz="2800" dirty="0">
                <a:latin typeface="Times New Roman" pitchFamily="18" charset="0"/>
                <a:cs typeface="Times New Roman" pitchFamily="18" charset="0"/>
              </a:rPr>
              <a:t>Typically, the farmer agrees to provide agreed quantities of a specific agricultural product</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0604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609600"/>
            <a:ext cx="7772400" cy="6019799"/>
          </a:xfrm>
        </p:spPr>
        <p:txBody>
          <a:bodyPr>
            <a:normAutofit fontScale="92500"/>
          </a:bodyPr>
          <a:lstStyle/>
          <a:p>
            <a:pPr marL="457200" lvl="0" indent="-457200" algn="just">
              <a:lnSpc>
                <a:spcPct val="200000"/>
              </a:lnSpc>
              <a:spcBef>
                <a:spcPts val="0"/>
              </a:spcBef>
              <a:buFont typeface="Arial" pitchFamily="34" charset="0"/>
              <a:buChar char="•"/>
            </a:pPr>
            <a:r>
              <a:rPr lang="en-IN" sz="2800" dirty="0">
                <a:solidFill>
                  <a:prstClr val="black"/>
                </a:solidFill>
                <a:latin typeface="Times New Roman" pitchFamily="18" charset="0"/>
                <a:cs typeface="Times New Roman" pitchFamily="18" charset="0"/>
              </a:rPr>
              <a:t>These should meet the quality standards of the purchaser and be supplied at the time determined by the purchaser.</a:t>
            </a:r>
          </a:p>
          <a:p>
            <a:pPr marL="457200" lvl="0" indent="-457200" algn="just">
              <a:lnSpc>
                <a:spcPct val="200000"/>
              </a:lnSpc>
              <a:spcBef>
                <a:spcPts val="0"/>
              </a:spcBef>
              <a:buFont typeface="Arial" pitchFamily="34" charset="0"/>
              <a:buChar char="•"/>
            </a:pPr>
            <a:r>
              <a:rPr lang="en-IN" sz="2800" dirty="0">
                <a:solidFill>
                  <a:prstClr val="black"/>
                </a:solidFill>
                <a:latin typeface="Times New Roman" pitchFamily="18" charset="0"/>
                <a:cs typeface="Times New Roman" pitchFamily="18" charset="0"/>
              </a:rPr>
              <a:t>In turn, the buyer commits to purchase the product and, in some cases, to support production through, for example, the supply of farm inputs, land preparation and the provision of technical advice.</a:t>
            </a:r>
          </a:p>
          <a:p>
            <a:endParaRPr lang="en-IN" dirty="0"/>
          </a:p>
        </p:txBody>
      </p:sp>
    </p:spTree>
    <p:extLst>
      <p:ext uri="{BB962C8B-B14F-4D97-AF65-F5344CB8AC3E}">
        <p14:creationId xmlns:p14="http://schemas.microsoft.com/office/powerpoint/2010/main" val="145735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28601"/>
            <a:ext cx="7772400" cy="533399"/>
          </a:xfrm>
        </p:spPr>
        <p:txBody>
          <a:bodyPr>
            <a:normAutofit/>
          </a:bodyPr>
          <a:lstStyle/>
          <a:p>
            <a:pPr algn="ctr"/>
            <a:r>
              <a:rPr lang="en-IN" sz="2800" b="1" dirty="0" smtClean="0">
                <a:solidFill>
                  <a:schemeClr val="tx1"/>
                </a:solidFill>
                <a:latin typeface="Aparajita" pitchFamily="34" charset="0"/>
                <a:cs typeface="Aparajita" pitchFamily="34" charset="0"/>
              </a:rPr>
              <a:t>Different business models of Contract farming</a:t>
            </a:r>
            <a:endParaRPr lang="en-IN" sz="2800" b="1" dirty="0">
              <a:solidFill>
                <a:schemeClr val="tx1"/>
              </a:solidFill>
              <a:latin typeface="Aparajita" pitchFamily="34" charset="0"/>
              <a:cs typeface="Aparajita" pitchFamily="34" charset="0"/>
            </a:endParaRPr>
          </a:p>
        </p:txBody>
      </p:sp>
      <p:sp>
        <p:nvSpPr>
          <p:cNvPr id="4" name="Rectangle 3"/>
          <p:cNvSpPr/>
          <p:nvPr/>
        </p:nvSpPr>
        <p:spPr>
          <a:xfrm>
            <a:off x="228600" y="857845"/>
            <a:ext cx="8763000" cy="5847755"/>
          </a:xfrm>
          <a:prstGeom prst="rect">
            <a:avLst/>
          </a:prstGeom>
        </p:spPr>
        <p:txBody>
          <a:bodyPr wrap="square">
            <a:spAutoFit/>
          </a:bodyPr>
          <a:lstStyle/>
          <a:p>
            <a:pPr algn="just"/>
            <a:r>
              <a:rPr lang="en-IN" sz="2200" b="1" dirty="0">
                <a:latin typeface="Times New Roman" pitchFamily="18" charset="0"/>
                <a:cs typeface="Times New Roman" pitchFamily="18" charset="0"/>
              </a:rPr>
              <a:t>1) Informal model –</a:t>
            </a:r>
            <a:r>
              <a:rPr lang="en-IN" sz="2200" dirty="0">
                <a:latin typeface="Times New Roman" pitchFamily="18" charset="0"/>
                <a:cs typeface="Times New Roman" pitchFamily="18" charset="0"/>
              </a:rPr>
              <a:t> This model is the most transient and speculative of all contract farming models, with a risk of default by both the promoter and the farmer. However, this depends on the situation: interdependence of contract parties or long-term trustful relationships may reduce the risk of opportunistic behaviour.</a:t>
            </a:r>
          </a:p>
          <a:p>
            <a:pPr algn="just"/>
            <a:r>
              <a:rPr lang="en-IN" sz="2200" b="1" dirty="0">
                <a:latin typeface="Times New Roman" pitchFamily="18" charset="0"/>
                <a:cs typeface="Times New Roman" pitchFamily="18" charset="0"/>
              </a:rPr>
              <a:t>2) Intermediary model –</a:t>
            </a:r>
            <a:r>
              <a:rPr lang="en-IN" sz="2200" dirty="0">
                <a:latin typeface="Times New Roman" pitchFamily="18" charset="0"/>
                <a:cs typeface="Times New Roman" pitchFamily="18" charset="0"/>
              </a:rPr>
              <a:t> In this model, the buyer subcontracts an intermediary (collector, aggregator or farmer organisation) who formally or informally contracts farmers (a combination of the centralised/ informal models).</a:t>
            </a:r>
          </a:p>
          <a:p>
            <a:pPr algn="just"/>
            <a:r>
              <a:rPr lang="en-IN" sz="2200" b="1" dirty="0">
                <a:latin typeface="Times New Roman" pitchFamily="18" charset="0"/>
                <a:cs typeface="Times New Roman" pitchFamily="18" charset="0"/>
              </a:rPr>
              <a:t>3) Multipartite model –</a:t>
            </a:r>
            <a:r>
              <a:rPr lang="en-IN" sz="2200" dirty="0">
                <a:latin typeface="Times New Roman" pitchFamily="18" charset="0"/>
                <a:cs typeface="Times New Roman" pitchFamily="18" charset="0"/>
              </a:rPr>
              <a:t> This model can develop from the centralised or nucleus estate models. It involves various organisations such as governmental statutory bodies alongside private companies and sometimes financial institutions.</a:t>
            </a:r>
          </a:p>
          <a:p>
            <a:pPr algn="just"/>
            <a:r>
              <a:rPr lang="en-IN" sz="2200" b="1" dirty="0">
                <a:latin typeface="Times New Roman" pitchFamily="18" charset="0"/>
                <a:cs typeface="Times New Roman" pitchFamily="18" charset="0"/>
              </a:rPr>
              <a:t>4) Centralized model –</a:t>
            </a:r>
            <a:r>
              <a:rPr lang="en-IN" sz="2200" dirty="0">
                <a:latin typeface="Times New Roman" pitchFamily="18" charset="0"/>
                <a:cs typeface="Times New Roman" pitchFamily="18" charset="0"/>
              </a:rPr>
              <a:t> In this model, the buyers’ involvement may vary from minimal input provision (e.g. specific varieties) to control of most production aspects (e.g. from land preparation to harvesting). This is the most common CF model.</a:t>
            </a:r>
          </a:p>
        </p:txBody>
      </p:sp>
    </p:spTree>
    <p:extLst>
      <p:ext uri="{BB962C8B-B14F-4D97-AF65-F5344CB8AC3E}">
        <p14:creationId xmlns:p14="http://schemas.microsoft.com/office/powerpoint/2010/main" val="118358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676400"/>
            <a:ext cx="8458200" cy="5181600"/>
          </a:xfrm>
        </p:spPr>
        <p:txBody>
          <a:bodyPr>
            <a:noAutofit/>
          </a:bodyPr>
          <a:lstStyle/>
          <a:p>
            <a:pPr algn="ctr"/>
            <a:r>
              <a:rPr lang="en-IN" sz="2800" b="1" dirty="0">
                <a:solidFill>
                  <a:srgbClr val="002060"/>
                </a:solidFill>
                <a:latin typeface="Times New Roman" pitchFamily="18" charset="0"/>
                <a:cs typeface="Times New Roman" pitchFamily="18" charset="0"/>
              </a:rPr>
              <a:t>Advantages of Contract Farming:</a:t>
            </a:r>
          </a:p>
          <a:p>
            <a:pPr algn="just"/>
            <a:r>
              <a:rPr lang="en-IN" sz="2800" b="1" dirty="0">
                <a:solidFill>
                  <a:srgbClr val="C00000"/>
                </a:solidFill>
                <a:latin typeface="Times New Roman" pitchFamily="18" charset="0"/>
                <a:cs typeface="Times New Roman" pitchFamily="18" charset="0"/>
              </a:rPr>
              <a:t>To the farmers:</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It helps in skilling of farmers as they learn to use various resources efficiently like fertilizer, pesticides and get in touch with new technology in some cases.</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Farmers get the opportunity for diversification of crops.</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Price risk is drastically reduced as many contracts specify prices in advance.</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Contract farming can open up new markets which would otherwise have been unavailable to small farmers. The farmers can also get easy credit from the Bank under contractual agreements.</a:t>
            </a:r>
          </a:p>
          <a:p>
            <a:pPr marL="342900" indent="-342900" algn="just">
              <a:lnSpc>
                <a:spcPct val="150000"/>
              </a:lnSpc>
              <a:buFont typeface="Arial" pitchFamily="34" charset="0"/>
              <a:buChar char="•"/>
            </a:pPr>
            <a:r>
              <a:rPr lang="en-IN" sz="2200" dirty="0">
                <a:solidFill>
                  <a:schemeClr val="tx1"/>
                </a:solidFill>
                <a:latin typeface="Times New Roman" pitchFamily="18" charset="0"/>
                <a:cs typeface="Times New Roman" pitchFamily="18" charset="0"/>
              </a:rPr>
              <a:t>In the case of </a:t>
            </a:r>
            <a:r>
              <a:rPr lang="en-IN" sz="2200" dirty="0" err="1">
                <a:solidFill>
                  <a:schemeClr val="tx1"/>
                </a:solidFill>
                <a:latin typeface="Times New Roman" pitchFamily="18" charset="0"/>
                <a:cs typeface="Times New Roman" pitchFamily="18" charset="0"/>
              </a:rPr>
              <a:t>agri</a:t>
            </a:r>
            <a:r>
              <a:rPr lang="en-IN" sz="2200" dirty="0">
                <a:solidFill>
                  <a:schemeClr val="tx1"/>
                </a:solidFill>
                <a:latin typeface="Times New Roman" pitchFamily="18" charset="0"/>
                <a:cs typeface="Times New Roman" pitchFamily="18" charset="0"/>
              </a:rPr>
              <a:t>-processing level, it ensures a consistent supply of agricultural produce with quality, at the right time and lesser cost</a:t>
            </a:r>
            <a:r>
              <a:rPr lang="en-IN" sz="2200" dirty="0" smtClean="0">
                <a:solidFill>
                  <a:schemeClr val="tx1"/>
                </a:solidFill>
                <a:latin typeface="Times New Roman" pitchFamily="18" charset="0"/>
                <a:cs typeface="Times New Roman" pitchFamily="18" charset="0"/>
              </a:rPr>
              <a:t>.</a:t>
            </a:r>
            <a:endParaRPr lang="en-IN"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2056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69913" y="838201"/>
            <a:ext cx="8269287" cy="4114799"/>
          </a:xfrm>
        </p:spPr>
        <p:txBody>
          <a:bodyPr>
            <a:normAutofit/>
          </a:bodyPr>
          <a:lstStyle/>
          <a:p>
            <a:pPr lvl="0" algn="just"/>
            <a:r>
              <a:rPr lang="en-IN" sz="2200" b="1" dirty="0">
                <a:solidFill>
                  <a:srgbClr val="C00000"/>
                </a:solidFill>
                <a:latin typeface="Times New Roman" pitchFamily="18" charset="0"/>
                <a:cs typeface="Times New Roman" pitchFamily="18" charset="0"/>
              </a:rPr>
              <a:t>To the Client:</a:t>
            </a:r>
          </a:p>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They get uninterrupted &amp; regular flow of raw material of high quality which helps in protection from fluctuation in market pricing.</a:t>
            </a:r>
          </a:p>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Long term planning of business is possible as they have a dedicated supplier base of raw material.</a:t>
            </a:r>
          </a:p>
          <a:p>
            <a:pPr marL="342900" lvl="0" indent="-342900" algn="just">
              <a:lnSpc>
                <a:spcPct val="150000"/>
              </a:lnSpc>
              <a:buFont typeface="Arial" pitchFamily="34" charset="0"/>
              <a:buChar char="•"/>
            </a:pPr>
            <a:r>
              <a:rPr lang="en-IN" sz="2200" dirty="0">
                <a:solidFill>
                  <a:prstClr val="black"/>
                </a:solidFill>
                <a:latin typeface="Times New Roman" pitchFamily="18" charset="0"/>
                <a:cs typeface="Times New Roman" pitchFamily="18" charset="0"/>
              </a:rPr>
              <a:t>Concept of contract farming can be extended to other crops also which helps to generate goodwill for the organisation</a:t>
            </a:r>
            <a:r>
              <a:rPr lang="en-IN" sz="2200" dirty="0" smtClean="0">
                <a:solidFill>
                  <a:prstClr val="black"/>
                </a:solidFill>
                <a:latin typeface="Times New Roman" pitchFamily="18" charset="0"/>
                <a:cs typeface="Times New Roman" pitchFamily="18" charset="0"/>
              </a:rPr>
              <a:t>.</a:t>
            </a:r>
            <a:endParaRPr lang="en-IN" sz="2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73167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304800"/>
            <a:ext cx="8839200" cy="6553200"/>
          </a:xfrm>
        </p:spPr>
        <p:txBody>
          <a:bodyPr>
            <a:noAutofit/>
          </a:bodyPr>
          <a:lstStyle/>
          <a:p>
            <a:pPr algn="ctr">
              <a:lnSpc>
                <a:spcPct val="150000"/>
              </a:lnSpc>
            </a:pPr>
            <a:r>
              <a:rPr lang="en-IN" sz="2800" b="1" dirty="0">
                <a:solidFill>
                  <a:srgbClr val="FF0000"/>
                </a:solidFill>
                <a:latin typeface="Times New Roman" pitchFamily="18" charset="0"/>
                <a:cs typeface="Times New Roman" pitchFamily="18" charset="0"/>
              </a:rPr>
              <a:t>Limitations</a:t>
            </a:r>
          </a:p>
          <a:p>
            <a:pPr marL="342900" indent="-342900">
              <a:lnSpc>
                <a:spcPct val="150000"/>
              </a:lnSpc>
              <a:buFont typeface="Arial" pitchFamily="34" charset="0"/>
              <a:buChar char="•"/>
            </a:pPr>
            <a:r>
              <a:rPr lang="en-IN" sz="2200" dirty="0">
                <a:solidFill>
                  <a:srgbClr val="000099"/>
                </a:solidFill>
                <a:latin typeface="Times New Roman" pitchFamily="18" charset="0"/>
                <a:cs typeface="Times New Roman" pitchFamily="18" charset="0"/>
              </a:rPr>
              <a:t>Contract farming arrangements are often criticized for </a:t>
            </a:r>
            <a:r>
              <a:rPr lang="en-IN" sz="2200" b="1" dirty="0">
                <a:solidFill>
                  <a:srgbClr val="000099"/>
                </a:solidFill>
                <a:latin typeface="Times New Roman" pitchFamily="18" charset="0"/>
                <a:cs typeface="Times New Roman" pitchFamily="18" charset="0"/>
              </a:rPr>
              <a:t>being biased in favour of firms or large farmers</a:t>
            </a:r>
            <a:r>
              <a:rPr lang="en-IN" sz="2200" dirty="0">
                <a:solidFill>
                  <a:srgbClr val="000099"/>
                </a:solidFill>
                <a:latin typeface="Times New Roman" pitchFamily="18" charset="0"/>
                <a:cs typeface="Times New Roman" pitchFamily="18" charset="0"/>
              </a:rPr>
              <a:t> while exploiting the poor bargaining power of small farmers.</a:t>
            </a:r>
          </a:p>
          <a:p>
            <a:pPr marL="342900" indent="-342900">
              <a:lnSpc>
                <a:spcPct val="150000"/>
              </a:lnSpc>
              <a:buFont typeface="Arial" pitchFamily="34" charset="0"/>
              <a:buChar char="•"/>
            </a:pPr>
            <a:r>
              <a:rPr lang="en-IN" sz="2200" b="1" dirty="0">
                <a:solidFill>
                  <a:srgbClr val="002060"/>
                </a:solidFill>
                <a:latin typeface="Times New Roman" pitchFamily="18" charset="0"/>
                <a:cs typeface="Times New Roman" pitchFamily="18" charset="0"/>
              </a:rPr>
              <a:t>Problems faced by growers like an undue quality cut</a:t>
            </a:r>
            <a:r>
              <a:rPr lang="en-IN" sz="2200" dirty="0">
                <a:solidFill>
                  <a:srgbClr val="002060"/>
                </a:solidFill>
                <a:latin typeface="Times New Roman" pitchFamily="18" charset="0"/>
                <a:cs typeface="Times New Roman" pitchFamily="18" charset="0"/>
              </a:rPr>
              <a:t> on produce by firms delayed deliveries at the factory, delayed payments, low price and pest attack on the contract crop which raised the cost of production.</a:t>
            </a:r>
          </a:p>
          <a:p>
            <a:pPr marL="342900" indent="-342900">
              <a:lnSpc>
                <a:spcPct val="150000"/>
              </a:lnSpc>
              <a:buFont typeface="Arial" pitchFamily="34" charset="0"/>
              <a:buChar char="•"/>
            </a:pPr>
            <a:r>
              <a:rPr lang="en-IN" sz="2200" dirty="0">
                <a:solidFill>
                  <a:srgbClr val="000099"/>
                </a:solidFill>
                <a:latin typeface="Times New Roman" pitchFamily="18" charset="0"/>
                <a:cs typeface="Times New Roman" pitchFamily="18" charset="0"/>
              </a:rPr>
              <a:t>Contracting agreements are often verbal or informal in nature, and even written contracts often do not provide legal protection in India that may be observed in other countries. Lack of enforceability of contractual provisions can result in a breach of contracts by either party.</a:t>
            </a:r>
          </a:p>
          <a:p>
            <a:pPr marL="342900" indent="-342900">
              <a:lnSpc>
                <a:spcPct val="150000"/>
              </a:lnSpc>
              <a:buFont typeface="Arial" pitchFamily="34" charset="0"/>
              <a:buChar char="•"/>
            </a:pPr>
            <a:r>
              <a:rPr lang="en-IN" sz="2200" dirty="0">
                <a:solidFill>
                  <a:srgbClr val="002060"/>
                </a:solidFill>
                <a:latin typeface="Times New Roman" pitchFamily="18" charset="0"/>
                <a:cs typeface="Times New Roman" pitchFamily="18" charset="0"/>
              </a:rPr>
              <a:t>Single Buyer – Multiple Sellers (Monopsony).</a:t>
            </a:r>
          </a:p>
          <a:p>
            <a:pPr marL="342900" indent="-342900">
              <a:lnSpc>
                <a:spcPct val="150000"/>
              </a:lnSpc>
              <a:buFont typeface="Arial" pitchFamily="34" charset="0"/>
              <a:buChar char="•"/>
            </a:pPr>
            <a:r>
              <a:rPr lang="en-IN" sz="2200" dirty="0">
                <a:solidFill>
                  <a:srgbClr val="000099"/>
                </a:solidFill>
                <a:latin typeface="Times New Roman" pitchFamily="18" charset="0"/>
                <a:cs typeface="Times New Roman" pitchFamily="18" charset="0"/>
              </a:rPr>
              <a:t>Adverse gender effects – Women have less access to contract </a:t>
            </a:r>
            <a:r>
              <a:rPr lang="en-IN" sz="2200" dirty="0" smtClean="0">
                <a:solidFill>
                  <a:srgbClr val="000099"/>
                </a:solidFill>
                <a:latin typeface="Times New Roman" pitchFamily="18" charset="0"/>
                <a:cs typeface="Times New Roman" pitchFamily="18" charset="0"/>
              </a:rPr>
              <a:t>farming.</a:t>
            </a:r>
            <a:endParaRPr lang="en-IN" sz="2200"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325287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6628</TotalTime>
  <Words>331</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309</cp:revision>
  <dcterms:created xsi:type="dcterms:W3CDTF">2020-01-10T02:05:01Z</dcterms:created>
  <dcterms:modified xsi:type="dcterms:W3CDTF">2020-11-16T17:48:33Z</dcterms:modified>
</cp:coreProperties>
</file>