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7" r:id="rId4"/>
    <p:sldId id="258" r:id="rId5"/>
    <p:sldId id="259" r:id="rId6"/>
    <p:sldId id="260" r:id="rId7"/>
    <p:sldId id="261" r:id="rId8"/>
    <p:sldId id="262" r:id="rId9"/>
    <p:sldId id="264" r:id="rId10"/>
    <p:sldId id="265" r:id="rId11"/>
    <p:sldId id="263"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2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985B75-64C9-4BC9-B2DA-68967F4812A5}"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IN"/>
        </a:p>
      </dgm:t>
    </dgm:pt>
    <dgm:pt modelId="{B6F30413-7991-43F9-8658-FE69B358E2B3}">
      <dgm:prSet phldrT="[Text]"/>
      <dgm:spPr/>
      <dgm:t>
        <a:bodyPr/>
        <a:lstStyle/>
        <a:p>
          <a:r>
            <a:rPr lang="en-US" dirty="0"/>
            <a:t>Motility</a:t>
          </a:r>
          <a:endParaRPr lang="en-IN" dirty="0"/>
        </a:p>
      </dgm:t>
    </dgm:pt>
    <dgm:pt modelId="{B699BE96-B58E-401D-AEAF-D3FA19A63E65}" type="parTrans" cxnId="{4A8693AD-8580-4DF7-B991-AA6FC0E1BEB3}">
      <dgm:prSet/>
      <dgm:spPr/>
      <dgm:t>
        <a:bodyPr/>
        <a:lstStyle/>
        <a:p>
          <a:endParaRPr lang="en-IN"/>
        </a:p>
      </dgm:t>
    </dgm:pt>
    <dgm:pt modelId="{8BDED5C9-37D8-4F87-B70A-02B2762E0416}" type="sibTrans" cxnId="{4A8693AD-8580-4DF7-B991-AA6FC0E1BEB3}">
      <dgm:prSet/>
      <dgm:spPr/>
      <dgm:t>
        <a:bodyPr/>
        <a:lstStyle/>
        <a:p>
          <a:endParaRPr lang="en-IN"/>
        </a:p>
      </dgm:t>
    </dgm:pt>
    <dgm:pt modelId="{FE56C2C8-A5D6-4C7C-BC7B-418D61F07CA9}">
      <dgm:prSet phldrT="[Text]" custT="1"/>
      <dgm:spPr/>
      <dgm:t>
        <a:bodyPr/>
        <a:lstStyle/>
        <a:p>
          <a:r>
            <a:rPr lang="en-US" sz="2000" dirty="0"/>
            <a:t>Propulsion and </a:t>
          </a:r>
          <a:endParaRPr lang="en-IN" sz="2000" dirty="0"/>
        </a:p>
      </dgm:t>
    </dgm:pt>
    <dgm:pt modelId="{25F269E3-ABB4-47F9-9355-73398597C420}" type="parTrans" cxnId="{3BBB7439-9969-4159-A013-91854EAE2AC9}">
      <dgm:prSet/>
      <dgm:spPr/>
      <dgm:t>
        <a:bodyPr/>
        <a:lstStyle/>
        <a:p>
          <a:endParaRPr lang="en-IN"/>
        </a:p>
      </dgm:t>
    </dgm:pt>
    <dgm:pt modelId="{03B0DB67-B3F7-4CE7-82CD-D9671DA2909C}" type="sibTrans" cxnId="{3BBB7439-9969-4159-A013-91854EAE2AC9}">
      <dgm:prSet/>
      <dgm:spPr/>
      <dgm:t>
        <a:bodyPr/>
        <a:lstStyle/>
        <a:p>
          <a:endParaRPr lang="en-IN"/>
        </a:p>
      </dgm:t>
    </dgm:pt>
    <dgm:pt modelId="{1AE739E0-D992-458B-AABA-718EF9968F6E}">
      <dgm:prSet phldrT="[Text]" custT="1"/>
      <dgm:spPr/>
      <dgm:t>
        <a:bodyPr/>
        <a:lstStyle/>
        <a:p>
          <a:r>
            <a:rPr lang="en-US" sz="2000" dirty="0"/>
            <a:t>Mixing of food</a:t>
          </a:r>
          <a:endParaRPr lang="en-IN" sz="2000" dirty="0"/>
        </a:p>
      </dgm:t>
    </dgm:pt>
    <dgm:pt modelId="{56B04C32-8C6A-408C-9AA2-4E55A029174C}" type="parTrans" cxnId="{AF444A2D-2C2B-4CB6-B178-B91697BC6970}">
      <dgm:prSet/>
      <dgm:spPr/>
      <dgm:t>
        <a:bodyPr/>
        <a:lstStyle/>
        <a:p>
          <a:endParaRPr lang="en-IN"/>
        </a:p>
      </dgm:t>
    </dgm:pt>
    <dgm:pt modelId="{348366D5-17E5-41F8-A9AB-9127A8281071}" type="sibTrans" cxnId="{AF444A2D-2C2B-4CB6-B178-B91697BC6970}">
      <dgm:prSet/>
      <dgm:spPr/>
      <dgm:t>
        <a:bodyPr/>
        <a:lstStyle/>
        <a:p>
          <a:endParaRPr lang="en-IN"/>
        </a:p>
      </dgm:t>
    </dgm:pt>
    <dgm:pt modelId="{ECBFB945-5850-492E-A370-B1B714E21472}">
      <dgm:prSet phldrT="[Text]"/>
      <dgm:spPr/>
      <dgm:t>
        <a:bodyPr/>
        <a:lstStyle/>
        <a:p>
          <a:r>
            <a:rPr lang="en-US" dirty="0"/>
            <a:t>Secretion</a:t>
          </a:r>
          <a:endParaRPr lang="en-IN" dirty="0"/>
        </a:p>
      </dgm:t>
    </dgm:pt>
    <dgm:pt modelId="{0B14BDB4-D425-4766-A16E-913160595755}" type="parTrans" cxnId="{84FB93EB-3FED-47DE-ADD7-1913031B30C9}">
      <dgm:prSet/>
      <dgm:spPr/>
      <dgm:t>
        <a:bodyPr/>
        <a:lstStyle/>
        <a:p>
          <a:endParaRPr lang="en-IN"/>
        </a:p>
      </dgm:t>
    </dgm:pt>
    <dgm:pt modelId="{31650FB6-5A27-47C3-AC1A-088C20BC1066}" type="sibTrans" cxnId="{84FB93EB-3FED-47DE-ADD7-1913031B30C9}">
      <dgm:prSet/>
      <dgm:spPr/>
      <dgm:t>
        <a:bodyPr/>
        <a:lstStyle/>
        <a:p>
          <a:endParaRPr lang="en-IN"/>
        </a:p>
      </dgm:t>
    </dgm:pt>
    <dgm:pt modelId="{F6D2D4F8-B72B-4C96-ACFB-952FCB130D80}">
      <dgm:prSet phldrT="[Text]" custT="1"/>
      <dgm:spPr/>
      <dgm:t>
        <a:bodyPr/>
        <a:lstStyle/>
        <a:p>
          <a:pPr algn="just"/>
          <a:r>
            <a:rPr lang="en-IN" sz="2000" dirty="0"/>
            <a:t>Different electrolyte </a:t>
          </a:r>
          <a:r>
            <a:rPr lang="en-US" sz="2000" dirty="0"/>
            <a:t>concentrations added to intestinal contents</a:t>
          </a:r>
          <a:endParaRPr lang="en-IN" sz="2000" dirty="0"/>
        </a:p>
      </dgm:t>
    </dgm:pt>
    <dgm:pt modelId="{39206153-85B8-4E37-908B-A4F60CDC6209}" type="parTrans" cxnId="{4F2CFC14-9BFB-44BC-BC79-A8509802433C}">
      <dgm:prSet/>
      <dgm:spPr/>
      <dgm:t>
        <a:bodyPr/>
        <a:lstStyle/>
        <a:p>
          <a:endParaRPr lang="en-IN"/>
        </a:p>
      </dgm:t>
    </dgm:pt>
    <dgm:pt modelId="{308F6AB6-367E-4DDB-8613-138BE71FA508}" type="sibTrans" cxnId="{4F2CFC14-9BFB-44BC-BC79-A8509802433C}">
      <dgm:prSet/>
      <dgm:spPr/>
      <dgm:t>
        <a:bodyPr/>
        <a:lstStyle/>
        <a:p>
          <a:endParaRPr lang="en-IN"/>
        </a:p>
      </dgm:t>
    </dgm:pt>
    <dgm:pt modelId="{803EC40C-E064-4405-9B0F-11452D6FCC1D}">
      <dgm:prSet phldrT="[Text]"/>
      <dgm:spPr/>
      <dgm:t>
        <a:bodyPr/>
        <a:lstStyle/>
        <a:p>
          <a:r>
            <a:rPr lang="en-US" dirty="0"/>
            <a:t>Absorption</a:t>
          </a:r>
          <a:endParaRPr lang="en-IN" dirty="0"/>
        </a:p>
      </dgm:t>
    </dgm:pt>
    <dgm:pt modelId="{1182A9AA-E7A9-4436-BCEF-5F48F01E3F44}" type="parTrans" cxnId="{EB654BDA-BE92-4461-B252-DF3764579B61}">
      <dgm:prSet/>
      <dgm:spPr/>
      <dgm:t>
        <a:bodyPr/>
        <a:lstStyle/>
        <a:p>
          <a:endParaRPr lang="en-IN"/>
        </a:p>
      </dgm:t>
    </dgm:pt>
    <dgm:pt modelId="{2D1CE82D-B360-4B30-831A-DECDD1FE13EB}" type="sibTrans" cxnId="{EB654BDA-BE92-4461-B252-DF3764579B61}">
      <dgm:prSet/>
      <dgm:spPr/>
      <dgm:t>
        <a:bodyPr/>
        <a:lstStyle/>
        <a:p>
          <a:endParaRPr lang="en-IN"/>
        </a:p>
      </dgm:t>
    </dgm:pt>
    <dgm:pt modelId="{9DDB99FD-C5F7-4BEE-91B0-73DDAA16B1BB}">
      <dgm:prSet phldrT="[Text]" custT="1"/>
      <dgm:spPr/>
      <dgm:t>
        <a:bodyPr/>
        <a:lstStyle/>
        <a:p>
          <a:pPr algn="just"/>
          <a:r>
            <a:rPr lang="en-IN" sz="2000" dirty="0"/>
            <a:t>Breaking down </a:t>
          </a:r>
          <a:r>
            <a:rPr lang="en-IN" sz="2000" dirty="0" err="1"/>
            <a:t>ingesta</a:t>
          </a:r>
          <a:r>
            <a:rPr lang="en-IN" sz="2000" dirty="0"/>
            <a:t> into simpler compounds</a:t>
          </a:r>
        </a:p>
      </dgm:t>
    </dgm:pt>
    <dgm:pt modelId="{1966674E-D66A-40CF-9515-944FE0E6894C}" type="parTrans" cxnId="{C2067BE8-B8A7-42C2-88B1-9434173064AD}">
      <dgm:prSet/>
      <dgm:spPr/>
      <dgm:t>
        <a:bodyPr/>
        <a:lstStyle/>
        <a:p>
          <a:endParaRPr lang="en-IN"/>
        </a:p>
      </dgm:t>
    </dgm:pt>
    <dgm:pt modelId="{612F9CC8-F6E4-477C-BE6B-49E1AD64C262}" type="sibTrans" cxnId="{C2067BE8-B8A7-42C2-88B1-9434173064AD}">
      <dgm:prSet/>
      <dgm:spPr/>
      <dgm:t>
        <a:bodyPr/>
        <a:lstStyle/>
        <a:p>
          <a:endParaRPr lang="en-IN"/>
        </a:p>
      </dgm:t>
    </dgm:pt>
    <dgm:pt modelId="{D011B9D9-222C-4E5C-A42D-BFF12DC9F7B8}">
      <dgm:prSet/>
      <dgm:spPr/>
      <dgm:t>
        <a:bodyPr/>
        <a:lstStyle/>
        <a:p>
          <a:r>
            <a:rPr lang="en-US" dirty="0"/>
            <a:t>Digestion</a:t>
          </a:r>
          <a:endParaRPr lang="en-IN" dirty="0"/>
        </a:p>
      </dgm:t>
    </dgm:pt>
    <dgm:pt modelId="{7846A8A4-191F-4EE2-BBA8-3DC45C52888A}" type="parTrans" cxnId="{DF766D91-04C4-44E9-AF3C-3B63DCB05A61}">
      <dgm:prSet/>
      <dgm:spPr/>
      <dgm:t>
        <a:bodyPr/>
        <a:lstStyle/>
        <a:p>
          <a:endParaRPr lang="en-IN"/>
        </a:p>
      </dgm:t>
    </dgm:pt>
    <dgm:pt modelId="{8D6EC852-FBA5-4F5A-983B-066D28E8C6D2}" type="sibTrans" cxnId="{DF766D91-04C4-44E9-AF3C-3B63DCB05A61}">
      <dgm:prSet/>
      <dgm:spPr/>
      <dgm:t>
        <a:bodyPr/>
        <a:lstStyle/>
        <a:p>
          <a:endParaRPr lang="en-IN"/>
        </a:p>
      </dgm:t>
    </dgm:pt>
    <dgm:pt modelId="{772849EC-5D2D-4C6B-989F-C6A3C3C172FF}">
      <dgm:prSet custT="1"/>
      <dgm:spPr/>
      <dgm:t>
        <a:bodyPr/>
        <a:lstStyle/>
        <a:p>
          <a:pPr algn="just"/>
          <a:r>
            <a:rPr lang="en-IN" sz="1800" dirty="0"/>
            <a:t>Selective uptake of </a:t>
          </a:r>
          <a:r>
            <a:rPr lang="en-US" sz="1800" dirty="0"/>
            <a:t>products of digestion along with water and electrolytes</a:t>
          </a:r>
          <a:endParaRPr lang="en-IN" sz="1800" dirty="0"/>
        </a:p>
      </dgm:t>
    </dgm:pt>
    <dgm:pt modelId="{35ABE643-5A9D-4199-B002-5584731D051F}" type="parTrans" cxnId="{4C1BFBFE-9CCD-4E8A-BC25-1E6B34AED003}">
      <dgm:prSet/>
      <dgm:spPr/>
      <dgm:t>
        <a:bodyPr/>
        <a:lstStyle/>
        <a:p>
          <a:endParaRPr lang="en-IN"/>
        </a:p>
      </dgm:t>
    </dgm:pt>
    <dgm:pt modelId="{B5E6D2E5-0826-4F37-B4C8-76028E32C37B}" type="sibTrans" cxnId="{4C1BFBFE-9CCD-4E8A-BC25-1E6B34AED003}">
      <dgm:prSet/>
      <dgm:spPr/>
      <dgm:t>
        <a:bodyPr/>
        <a:lstStyle/>
        <a:p>
          <a:endParaRPr lang="en-IN"/>
        </a:p>
      </dgm:t>
    </dgm:pt>
    <dgm:pt modelId="{858A36AC-B4B9-4D78-AD64-BE766AE712A4}" type="pres">
      <dgm:prSet presAssocID="{3D985B75-64C9-4BC9-B2DA-68967F4812A5}" presName="Name0" presStyleCnt="0">
        <dgm:presLayoutVars>
          <dgm:dir/>
          <dgm:animLvl val="lvl"/>
          <dgm:resizeHandles val="exact"/>
        </dgm:presLayoutVars>
      </dgm:prSet>
      <dgm:spPr/>
    </dgm:pt>
    <dgm:pt modelId="{29AA3618-2F3B-49A4-9F7F-EE5468117546}" type="pres">
      <dgm:prSet presAssocID="{B6F30413-7991-43F9-8658-FE69B358E2B3}" presName="composite" presStyleCnt="0"/>
      <dgm:spPr/>
    </dgm:pt>
    <dgm:pt modelId="{2DE188D4-29D6-4ADD-A850-7E295E0201B9}" type="pres">
      <dgm:prSet presAssocID="{B6F30413-7991-43F9-8658-FE69B358E2B3}" presName="parTx" presStyleLbl="alignNode1" presStyleIdx="0" presStyleCnt="4" custLinFactY="-57024" custLinFactNeighborX="-20" custLinFactNeighborY="-100000">
        <dgm:presLayoutVars>
          <dgm:chMax val="0"/>
          <dgm:chPref val="0"/>
          <dgm:bulletEnabled val="1"/>
        </dgm:presLayoutVars>
      </dgm:prSet>
      <dgm:spPr/>
    </dgm:pt>
    <dgm:pt modelId="{82318DE7-5684-4DAB-8AE4-5CC01AA5D559}" type="pres">
      <dgm:prSet presAssocID="{B6F30413-7991-43F9-8658-FE69B358E2B3}" presName="desTx" presStyleLbl="alignAccFollowNode1" presStyleIdx="0" presStyleCnt="4" custScaleY="121710" custLinFactNeighborX="7936" custLinFactNeighborY="-34684">
        <dgm:presLayoutVars>
          <dgm:bulletEnabled val="1"/>
        </dgm:presLayoutVars>
      </dgm:prSet>
      <dgm:spPr/>
    </dgm:pt>
    <dgm:pt modelId="{FE12E5CA-0925-41A2-AB7D-8CDD1295B024}" type="pres">
      <dgm:prSet presAssocID="{8BDED5C9-37D8-4F87-B70A-02B2762E0416}" presName="space" presStyleCnt="0"/>
      <dgm:spPr/>
    </dgm:pt>
    <dgm:pt modelId="{9012321E-2C83-480C-89FF-A16B20D5A8D5}" type="pres">
      <dgm:prSet presAssocID="{ECBFB945-5850-492E-A370-B1B714E21472}" presName="composite" presStyleCnt="0"/>
      <dgm:spPr/>
    </dgm:pt>
    <dgm:pt modelId="{0CC15FCD-3CE0-4F61-A483-65BF7C478CCB}" type="pres">
      <dgm:prSet presAssocID="{ECBFB945-5850-492E-A370-B1B714E21472}" presName="parTx" presStyleLbl="alignNode1" presStyleIdx="1" presStyleCnt="4" custLinFactY="-33180" custLinFactNeighborX="-6468" custLinFactNeighborY="-100000">
        <dgm:presLayoutVars>
          <dgm:chMax val="0"/>
          <dgm:chPref val="0"/>
          <dgm:bulletEnabled val="1"/>
        </dgm:presLayoutVars>
      </dgm:prSet>
      <dgm:spPr/>
    </dgm:pt>
    <dgm:pt modelId="{393571D2-3D3B-4B00-8F70-974BAABEF45F}" type="pres">
      <dgm:prSet presAssocID="{ECBFB945-5850-492E-A370-B1B714E21472}" presName="desTx" presStyleLbl="alignAccFollowNode1" presStyleIdx="1" presStyleCnt="4" custScaleX="101143" custScaleY="122475" custLinFactNeighborX="570" custLinFactNeighborY="-34956">
        <dgm:presLayoutVars>
          <dgm:bulletEnabled val="1"/>
        </dgm:presLayoutVars>
      </dgm:prSet>
      <dgm:spPr/>
    </dgm:pt>
    <dgm:pt modelId="{201F7D54-251F-401F-97A5-1B153E7C17C4}" type="pres">
      <dgm:prSet presAssocID="{31650FB6-5A27-47C3-AC1A-088C20BC1066}" presName="space" presStyleCnt="0"/>
      <dgm:spPr/>
    </dgm:pt>
    <dgm:pt modelId="{CF92D223-99CD-419A-957C-ECA62728F2E6}" type="pres">
      <dgm:prSet presAssocID="{803EC40C-E064-4405-9B0F-11452D6FCC1D}" presName="composite" presStyleCnt="0"/>
      <dgm:spPr/>
    </dgm:pt>
    <dgm:pt modelId="{2BFD5BB1-1618-4945-B48B-0037C535973C}" type="pres">
      <dgm:prSet presAssocID="{803EC40C-E064-4405-9B0F-11452D6FCC1D}" presName="parTx" presStyleLbl="alignNode1" presStyleIdx="2" presStyleCnt="4" custLinFactY="-57024" custLinFactNeighborX="-13671" custLinFactNeighborY="-100000">
        <dgm:presLayoutVars>
          <dgm:chMax val="0"/>
          <dgm:chPref val="0"/>
          <dgm:bulletEnabled val="1"/>
        </dgm:presLayoutVars>
      </dgm:prSet>
      <dgm:spPr/>
    </dgm:pt>
    <dgm:pt modelId="{97FAFEAE-BF57-4AEA-9224-0C8BD69AC27C}" type="pres">
      <dgm:prSet presAssocID="{803EC40C-E064-4405-9B0F-11452D6FCC1D}" presName="desTx" presStyleLbl="alignAccFollowNode1" presStyleIdx="2" presStyleCnt="4" custScaleY="112756" custLinFactNeighborX="-3750" custLinFactNeighborY="-37643">
        <dgm:presLayoutVars>
          <dgm:bulletEnabled val="1"/>
        </dgm:presLayoutVars>
      </dgm:prSet>
      <dgm:spPr/>
    </dgm:pt>
    <dgm:pt modelId="{73A0E187-A48A-4043-B00C-E7F24B183474}" type="pres">
      <dgm:prSet presAssocID="{2D1CE82D-B360-4B30-831A-DECDD1FE13EB}" presName="space" presStyleCnt="0"/>
      <dgm:spPr/>
    </dgm:pt>
    <dgm:pt modelId="{804BF77B-6137-455C-9742-139515583EB2}" type="pres">
      <dgm:prSet presAssocID="{D011B9D9-222C-4E5C-A42D-BFF12DC9F7B8}" presName="composite" presStyleCnt="0"/>
      <dgm:spPr/>
    </dgm:pt>
    <dgm:pt modelId="{33AFE7C7-AB7E-4129-9E89-D35C53EA4F7E}" type="pres">
      <dgm:prSet presAssocID="{D011B9D9-222C-4E5C-A42D-BFF12DC9F7B8}" presName="parTx" presStyleLbl="alignNode1" presStyleIdx="3" presStyleCnt="4" custLinFactY="-57024" custLinFactNeighborX="-5693" custLinFactNeighborY="-100000">
        <dgm:presLayoutVars>
          <dgm:chMax val="0"/>
          <dgm:chPref val="0"/>
          <dgm:bulletEnabled val="1"/>
        </dgm:presLayoutVars>
      </dgm:prSet>
      <dgm:spPr/>
    </dgm:pt>
    <dgm:pt modelId="{92F75B8D-A589-44AB-A617-2C7140D718F3}" type="pres">
      <dgm:prSet presAssocID="{D011B9D9-222C-4E5C-A42D-BFF12DC9F7B8}" presName="desTx" presStyleLbl="alignAccFollowNode1" presStyleIdx="3" presStyleCnt="4" custScaleY="124251" custLinFactNeighborX="-2074" custLinFactNeighborY="-30604">
        <dgm:presLayoutVars>
          <dgm:bulletEnabled val="1"/>
        </dgm:presLayoutVars>
      </dgm:prSet>
      <dgm:spPr/>
    </dgm:pt>
  </dgm:ptLst>
  <dgm:cxnLst>
    <dgm:cxn modelId="{4F2CFC14-9BFB-44BC-BC79-A8509802433C}" srcId="{ECBFB945-5850-492E-A370-B1B714E21472}" destId="{F6D2D4F8-B72B-4C96-ACFB-952FCB130D80}" srcOrd="0" destOrd="0" parTransId="{39206153-85B8-4E37-908B-A4F60CDC6209}" sibTransId="{308F6AB6-367E-4DDB-8613-138BE71FA508}"/>
    <dgm:cxn modelId="{DDAC8517-8371-4CC6-AFDC-202241B9364B}" type="presOf" srcId="{3D985B75-64C9-4BC9-B2DA-68967F4812A5}" destId="{858A36AC-B4B9-4D78-AD64-BE766AE712A4}" srcOrd="0" destOrd="0" presId="urn:microsoft.com/office/officeart/2005/8/layout/hList1"/>
    <dgm:cxn modelId="{AF444A2D-2C2B-4CB6-B178-B91697BC6970}" srcId="{B6F30413-7991-43F9-8658-FE69B358E2B3}" destId="{1AE739E0-D992-458B-AABA-718EF9968F6E}" srcOrd="1" destOrd="0" parTransId="{56B04C32-8C6A-408C-9AA2-4E55A029174C}" sibTransId="{348366D5-17E5-41F8-A9AB-9127A8281071}"/>
    <dgm:cxn modelId="{3BBB7439-9969-4159-A013-91854EAE2AC9}" srcId="{B6F30413-7991-43F9-8658-FE69B358E2B3}" destId="{FE56C2C8-A5D6-4C7C-BC7B-418D61F07CA9}" srcOrd="0" destOrd="0" parTransId="{25F269E3-ABB4-47F9-9355-73398597C420}" sibTransId="{03B0DB67-B3F7-4CE7-82CD-D9671DA2909C}"/>
    <dgm:cxn modelId="{CBB9B861-5A07-4C78-BFD1-8DC7ED685367}" type="presOf" srcId="{D011B9D9-222C-4E5C-A42D-BFF12DC9F7B8}" destId="{33AFE7C7-AB7E-4129-9E89-D35C53EA4F7E}" srcOrd="0" destOrd="0" presId="urn:microsoft.com/office/officeart/2005/8/layout/hList1"/>
    <dgm:cxn modelId="{19D02F47-FBB2-49CC-BFC1-2BB142D1CB1A}" type="presOf" srcId="{F6D2D4F8-B72B-4C96-ACFB-952FCB130D80}" destId="{393571D2-3D3B-4B00-8F70-974BAABEF45F}" srcOrd="0" destOrd="0" presId="urn:microsoft.com/office/officeart/2005/8/layout/hList1"/>
    <dgm:cxn modelId="{D024564F-5B28-44C1-ACE0-AB84E71413CA}" type="presOf" srcId="{B6F30413-7991-43F9-8658-FE69B358E2B3}" destId="{2DE188D4-29D6-4ADD-A850-7E295E0201B9}" srcOrd="0" destOrd="0" presId="urn:microsoft.com/office/officeart/2005/8/layout/hList1"/>
    <dgm:cxn modelId="{A723D47B-331A-4AE6-8A23-555D73475B11}" type="presOf" srcId="{ECBFB945-5850-492E-A370-B1B714E21472}" destId="{0CC15FCD-3CE0-4F61-A483-65BF7C478CCB}" srcOrd="0" destOrd="0" presId="urn:microsoft.com/office/officeart/2005/8/layout/hList1"/>
    <dgm:cxn modelId="{A912DE89-2141-4DAC-8491-16B8E143F3A3}" type="presOf" srcId="{772849EC-5D2D-4C6B-989F-C6A3C3C172FF}" destId="{92F75B8D-A589-44AB-A617-2C7140D718F3}" srcOrd="0" destOrd="0" presId="urn:microsoft.com/office/officeart/2005/8/layout/hList1"/>
    <dgm:cxn modelId="{DF766D91-04C4-44E9-AF3C-3B63DCB05A61}" srcId="{3D985B75-64C9-4BC9-B2DA-68967F4812A5}" destId="{D011B9D9-222C-4E5C-A42D-BFF12DC9F7B8}" srcOrd="3" destOrd="0" parTransId="{7846A8A4-191F-4EE2-BBA8-3DC45C52888A}" sibTransId="{8D6EC852-FBA5-4F5A-983B-066D28E8C6D2}"/>
    <dgm:cxn modelId="{FA0D639B-7839-43E3-A1C4-0DE5C1E39199}" type="presOf" srcId="{9DDB99FD-C5F7-4BEE-91B0-73DDAA16B1BB}" destId="{97FAFEAE-BF57-4AEA-9224-0C8BD69AC27C}" srcOrd="0" destOrd="0" presId="urn:microsoft.com/office/officeart/2005/8/layout/hList1"/>
    <dgm:cxn modelId="{4A8693AD-8580-4DF7-B991-AA6FC0E1BEB3}" srcId="{3D985B75-64C9-4BC9-B2DA-68967F4812A5}" destId="{B6F30413-7991-43F9-8658-FE69B358E2B3}" srcOrd="0" destOrd="0" parTransId="{B699BE96-B58E-401D-AEAF-D3FA19A63E65}" sibTransId="{8BDED5C9-37D8-4F87-B70A-02B2762E0416}"/>
    <dgm:cxn modelId="{B6A9ABAF-39A2-430A-AFF1-FCC9182CE75D}" type="presOf" srcId="{803EC40C-E064-4405-9B0F-11452D6FCC1D}" destId="{2BFD5BB1-1618-4945-B48B-0037C535973C}" srcOrd="0" destOrd="0" presId="urn:microsoft.com/office/officeart/2005/8/layout/hList1"/>
    <dgm:cxn modelId="{818DA6D5-0E10-4785-BEC3-80D49C7C6A24}" type="presOf" srcId="{1AE739E0-D992-458B-AABA-718EF9968F6E}" destId="{82318DE7-5684-4DAB-8AE4-5CC01AA5D559}" srcOrd="0" destOrd="1" presId="urn:microsoft.com/office/officeart/2005/8/layout/hList1"/>
    <dgm:cxn modelId="{EB654BDA-BE92-4461-B252-DF3764579B61}" srcId="{3D985B75-64C9-4BC9-B2DA-68967F4812A5}" destId="{803EC40C-E064-4405-9B0F-11452D6FCC1D}" srcOrd="2" destOrd="0" parTransId="{1182A9AA-E7A9-4436-BCEF-5F48F01E3F44}" sibTransId="{2D1CE82D-B360-4B30-831A-DECDD1FE13EB}"/>
    <dgm:cxn modelId="{C2067BE8-B8A7-42C2-88B1-9434173064AD}" srcId="{803EC40C-E064-4405-9B0F-11452D6FCC1D}" destId="{9DDB99FD-C5F7-4BEE-91B0-73DDAA16B1BB}" srcOrd="0" destOrd="0" parTransId="{1966674E-D66A-40CF-9515-944FE0E6894C}" sibTransId="{612F9CC8-F6E4-477C-BE6B-49E1AD64C262}"/>
    <dgm:cxn modelId="{84FB93EB-3FED-47DE-ADD7-1913031B30C9}" srcId="{3D985B75-64C9-4BC9-B2DA-68967F4812A5}" destId="{ECBFB945-5850-492E-A370-B1B714E21472}" srcOrd="1" destOrd="0" parTransId="{0B14BDB4-D425-4766-A16E-913160595755}" sibTransId="{31650FB6-5A27-47C3-AC1A-088C20BC1066}"/>
    <dgm:cxn modelId="{EA0F4CFA-8CDA-4B7D-B930-1EA9986074AD}" type="presOf" srcId="{FE56C2C8-A5D6-4C7C-BC7B-418D61F07CA9}" destId="{82318DE7-5684-4DAB-8AE4-5CC01AA5D559}" srcOrd="0" destOrd="0" presId="urn:microsoft.com/office/officeart/2005/8/layout/hList1"/>
    <dgm:cxn modelId="{4C1BFBFE-9CCD-4E8A-BC25-1E6B34AED003}" srcId="{D011B9D9-222C-4E5C-A42D-BFF12DC9F7B8}" destId="{772849EC-5D2D-4C6B-989F-C6A3C3C172FF}" srcOrd="0" destOrd="0" parTransId="{35ABE643-5A9D-4199-B002-5584731D051F}" sibTransId="{B5E6D2E5-0826-4F37-B4C8-76028E32C37B}"/>
    <dgm:cxn modelId="{05F448D5-0FA9-4295-8427-4B9ED7397498}" type="presParOf" srcId="{858A36AC-B4B9-4D78-AD64-BE766AE712A4}" destId="{29AA3618-2F3B-49A4-9F7F-EE5468117546}" srcOrd="0" destOrd="0" presId="urn:microsoft.com/office/officeart/2005/8/layout/hList1"/>
    <dgm:cxn modelId="{095E26F2-4807-4C11-A48C-1F26B0929048}" type="presParOf" srcId="{29AA3618-2F3B-49A4-9F7F-EE5468117546}" destId="{2DE188D4-29D6-4ADD-A850-7E295E0201B9}" srcOrd="0" destOrd="0" presId="urn:microsoft.com/office/officeart/2005/8/layout/hList1"/>
    <dgm:cxn modelId="{DF93FC4E-95F5-484D-8BE3-85CA782622B0}" type="presParOf" srcId="{29AA3618-2F3B-49A4-9F7F-EE5468117546}" destId="{82318DE7-5684-4DAB-8AE4-5CC01AA5D559}" srcOrd="1" destOrd="0" presId="urn:microsoft.com/office/officeart/2005/8/layout/hList1"/>
    <dgm:cxn modelId="{FFF612BC-B8F2-4785-97C0-744CB7905A42}" type="presParOf" srcId="{858A36AC-B4B9-4D78-AD64-BE766AE712A4}" destId="{FE12E5CA-0925-41A2-AB7D-8CDD1295B024}" srcOrd="1" destOrd="0" presId="urn:microsoft.com/office/officeart/2005/8/layout/hList1"/>
    <dgm:cxn modelId="{9D6870BD-D7B9-4482-B2EE-7FBC13A5294B}" type="presParOf" srcId="{858A36AC-B4B9-4D78-AD64-BE766AE712A4}" destId="{9012321E-2C83-480C-89FF-A16B20D5A8D5}" srcOrd="2" destOrd="0" presId="urn:microsoft.com/office/officeart/2005/8/layout/hList1"/>
    <dgm:cxn modelId="{0EADDD27-1BC2-4FE0-91B5-9379ADFBEF27}" type="presParOf" srcId="{9012321E-2C83-480C-89FF-A16B20D5A8D5}" destId="{0CC15FCD-3CE0-4F61-A483-65BF7C478CCB}" srcOrd="0" destOrd="0" presId="urn:microsoft.com/office/officeart/2005/8/layout/hList1"/>
    <dgm:cxn modelId="{B61A4B26-C702-41E2-8C92-D550AD603A88}" type="presParOf" srcId="{9012321E-2C83-480C-89FF-A16B20D5A8D5}" destId="{393571D2-3D3B-4B00-8F70-974BAABEF45F}" srcOrd="1" destOrd="0" presId="urn:microsoft.com/office/officeart/2005/8/layout/hList1"/>
    <dgm:cxn modelId="{5A700934-9F5D-4196-AEFF-F9E9515906C5}" type="presParOf" srcId="{858A36AC-B4B9-4D78-AD64-BE766AE712A4}" destId="{201F7D54-251F-401F-97A5-1B153E7C17C4}" srcOrd="3" destOrd="0" presId="urn:microsoft.com/office/officeart/2005/8/layout/hList1"/>
    <dgm:cxn modelId="{F7048D47-F8DC-422B-9135-EF6834EE1DED}" type="presParOf" srcId="{858A36AC-B4B9-4D78-AD64-BE766AE712A4}" destId="{CF92D223-99CD-419A-957C-ECA62728F2E6}" srcOrd="4" destOrd="0" presId="urn:microsoft.com/office/officeart/2005/8/layout/hList1"/>
    <dgm:cxn modelId="{54F2F25F-DD67-4BDA-AA3D-A9D9044F4755}" type="presParOf" srcId="{CF92D223-99CD-419A-957C-ECA62728F2E6}" destId="{2BFD5BB1-1618-4945-B48B-0037C535973C}" srcOrd="0" destOrd="0" presId="urn:microsoft.com/office/officeart/2005/8/layout/hList1"/>
    <dgm:cxn modelId="{2E9F4077-CB3E-4E38-8CA5-C7D3EE75E378}" type="presParOf" srcId="{CF92D223-99CD-419A-957C-ECA62728F2E6}" destId="{97FAFEAE-BF57-4AEA-9224-0C8BD69AC27C}" srcOrd="1" destOrd="0" presId="urn:microsoft.com/office/officeart/2005/8/layout/hList1"/>
    <dgm:cxn modelId="{53FD6CAC-1643-4F8D-9628-5C6C3C0BE46B}" type="presParOf" srcId="{858A36AC-B4B9-4D78-AD64-BE766AE712A4}" destId="{73A0E187-A48A-4043-B00C-E7F24B183474}" srcOrd="5" destOrd="0" presId="urn:microsoft.com/office/officeart/2005/8/layout/hList1"/>
    <dgm:cxn modelId="{CA024093-84A0-4136-B6E0-987B48C07390}" type="presParOf" srcId="{858A36AC-B4B9-4D78-AD64-BE766AE712A4}" destId="{804BF77B-6137-455C-9742-139515583EB2}" srcOrd="6" destOrd="0" presId="urn:microsoft.com/office/officeart/2005/8/layout/hList1"/>
    <dgm:cxn modelId="{4294C8AD-1739-4FE2-9983-D268E4C0F8BE}" type="presParOf" srcId="{804BF77B-6137-455C-9742-139515583EB2}" destId="{33AFE7C7-AB7E-4129-9E89-D35C53EA4F7E}" srcOrd="0" destOrd="0" presId="urn:microsoft.com/office/officeart/2005/8/layout/hList1"/>
    <dgm:cxn modelId="{F416FF46-8EB8-492C-A683-54A5EC6E4A67}" type="presParOf" srcId="{804BF77B-6137-455C-9742-139515583EB2}" destId="{92F75B8D-A589-44AB-A617-2C7140D718F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E188D4-29D6-4ADD-A850-7E295E0201B9}">
      <dsp:nvSpPr>
        <dsp:cNvPr id="0" name=""/>
        <dsp:cNvSpPr/>
      </dsp:nvSpPr>
      <dsp:spPr>
        <a:xfrm>
          <a:off x="1067" y="0"/>
          <a:ext cx="1993999" cy="7776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US" sz="2700" kern="1200" dirty="0"/>
            <a:t>Motility</a:t>
          </a:r>
          <a:endParaRPr lang="en-IN" sz="2700" kern="1200" dirty="0"/>
        </a:p>
      </dsp:txBody>
      <dsp:txXfrm>
        <a:off x="1067" y="0"/>
        <a:ext cx="1993999" cy="777600"/>
      </dsp:txXfrm>
    </dsp:sp>
    <dsp:sp modelId="{82318DE7-5684-4DAB-8AE4-5CC01AA5D559}">
      <dsp:nvSpPr>
        <dsp:cNvPr id="0" name=""/>
        <dsp:cNvSpPr/>
      </dsp:nvSpPr>
      <dsp:spPr>
        <a:xfrm>
          <a:off x="159709" y="1086290"/>
          <a:ext cx="1993999" cy="1823011"/>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Propulsion and </a:t>
          </a:r>
          <a:endParaRPr lang="en-IN" sz="2000" kern="1200" dirty="0"/>
        </a:p>
        <a:p>
          <a:pPr marL="228600" lvl="1" indent="-228600" algn="l" defTabSz="889000">
            <a:lnSpc>
              <a:spcPct val="90000"/>
            </a:lnSpc>
            <a:spcBef>
              <a:spcPct val="0"/>
            </a:spcBef>
            <a:spcAft>
              <a:spcPct val="15000"/>
            </a:spcAft>
            <a:buChar char="•"/>
          </a:pPr>
          <a:r>
            <a:rPr lang="en-US" sz="2000" kern="1200" dirty="0"/>
            <a:t>Mixing of food</a:t>
          </a:r>
          <a:endParaRPr lang="en-IN" sz="2000" kern="1200" dirty="0"/>
        </a:p>
      </dsp:txBody>
      <dsp:txXfrm>
        <a:off x="159709" y="1086290"/>
        <a:ext cx="1993999" cy="1823011"/>
      </dsp:txXfrm>
    </dsp:sp>
    <dsp:sp modelId="{0CC15FCD-3CE0-4F61-A483-65BF7C478CCB}">
      <dsp:nvSpPr>
        <dsp:cNvPr id="0" name=""/>
        <dsp:cNvSpPr/>
      </dsp:nvSpPr>
      <dsp:spPr>
        <a:xfrm>
          <a:off x="2157048" y="0"/>
          <a:ext cx="1993999" cy="7776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US" sz="2700" kern="1200" dirty="0"/>
            <a:t>Secretion</a:t>
          </a:r>
          <a:endParaRPr lang="en-IN" sz="2700" kern="1200" dirty="0"/>
        </a:p>
      </dsp:txBody>
      <dsp:txXfrm>
        <a:off x="2157048" y="0"/>
        <a:ext cx="1993999" cy="777600"/>
      </dsp:txXfrm>
    </dsp:sp>
    <dsp:sp modelId="{393571D2-3D3B-4B00-8F70-974BAABEF45F}">
      <dsp:nvSpPr>
        <dsp:cNvPr id="0" name=""/>
        <dsp:cNvSpPr/>
      </dsp:nvSpPr>
      <dsp:spPr>
        <a:xfrm>
          <a:off x="2285990" y="1073623"/>
          <a:ext cx="2016790" cy="1834470"/>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just" defTabSz="889000">
            <a:lnSpc>
              <a:spcPct val="90000"/>
            </a:lnSpc>
            <a:spcBef>
              <a:spcPct val="0"/>
            </a:spcBef>
            <a:spcAft>
              <a:spcPct val="15000"/>
            </a:spcAft>
            <a:buChar char="•"/>
          </a:pPr>
          <a:r>
            <a:rPr lang="en-IN" sz="2000" kern="1200" dirty="0"/>
            <a:t>Different electrolyte </a:t>
          </a:r>
          <a:r>
            <a:rPr lang="en-US" sz="2000" kern="1200" dirty="0"/>
            <a:t>concentrations added to intestinal contents</a:t>
          </a:r>
          <a:endParaRPr lang="en-IN" sz="2000" kern="1200" dirty="0"/>
        </a:p>
      </dsp:txBody>
      <dsp:txXfrm>
        <a:off x="2285990" y="1073623"/>
        <a:ext cx="2016790" cy="1834470"/>
      </dsp:txXfrm>
    </dsp:sp>
    <dsp:sp modelId="{2BFD5BB1-1618-4945-B48B-0037C535973C}">
      <dsp:nvSpPr>
        <dsp:cNvPr id="0" name=""/>
        <dsp:cNvSpPr/>
      </dsp:nvSpPr>
      <dsp:spPr>
        <a:xfrm>
          <a:off x="4297976" y="0"/>
          <a:ext cx="1993999" cy="777600"/>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US" sz="2700" kern="1200" dirty="0"/>
            <a:t>Absorption</a:t>
          </a:r>
          <a:endParaRPr lang="en-IN" sz="2700" kern="1200" dirty="0"/>
        </a:p>
      </dsp:txBody>
      <dsp:txXfrm>
        <a:off x="4297976" y="0"/>
        <a:ext cx="1993999" cy="777600"/>
      </dsp:txXfrm>
    </dsp:sp>
    <dsp:sp modelId="{97FAFEAE-BF57-4AEA-9224-0C8BD69AC27C}">
      <dsp:nvSpPr>
        <dsp:cNvPr id="0" name=""/>
        <dsp:cNvSpPr/>
      </dsp:nvSpPr>
      <dsp:spPr>
        <a:xfrm>
          <a:off x="4495800" y="1142557"/>
          <a:ext cx="1993999" cy="1688895"/>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just" defTabSz="889000">
            <a:lnSpc>
              <a:spcPct val="90000"/>
            </a:lnSpc>
            <a:spcBef>
              <a:spcPct val="0"/>
            </a:spcBef>
            <a:spcAft>
              <a:spcPct val="15000"/>
            </a:spcAft>
            <a:buChar char="•"/>
          </a:pPr>
          <a:r>
            <a:rPr lang="en-IN" sz="2000" kern="1200" dirty="0"/>
            <a:t>Breaking down </a:t>
          </a:r>
          <a:r>
            <a:rPr lang="en-IN" sz="2000" kern="1200" dirty="0" err="1"/>
            <a:t>ingesta</a:t>
          </a:r>
          <a:r>
            <a:rPr lang="en-IN" sz="2000" kern="1200" dirty="0"/>
            <a:t> into simpler compounds</a:t>
          </a:r>
        </a:p>
      </dsp:txBody>
      <dsp:txXfrm>
        <a:off x="4495800" y="1142557"/>
        <a:ext cx="1993999" cy="1688895"/>
      </dsp:txXfrm>
    </dsp:sp>
    <dsp:sp modelId="{33AFE7C7-AB7E-4129-9E89-D35C53EA4F7E}">
      <dsp:nvSpPr>
        <dsp:cNvPr id="0" name=""/>
        <dsp:cNvSpPr/>
      </dsp:nvSpPr>
      <dsp:spPr>
        <a:xfrm>
          <a:off x="6730216" y="0"/>
          <a:ext cx="1993999" cy="777600"/>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US" sz="2700" kern="1200" dirty="0"/>
            <a:t>Digestion</a:t>
          </a:r>
          <a:endParaRPr lang="en-IN" sz="2700" kern="1200" dirty="0"/>
        </a:p>
      </dsp:txBody>
      <dsp:txXfrm>
        <a:off x="6730216" y="0"/>
        <a:ext cx="1993999" cy="777600"/>
      </dsp:txXfrm>
    </dsp:sp>
    <dsp:sp modelId="{92F75B8D-A589-44AB-A617-2C7140D718F3}">
      <dsp:nvSpPr>
        <dsp:cNvPr id="0" name=""/>
        <dsp:cNvSpPr/>
      </dsp:nvSpPr>
      <dsp:spPr>
        <a:xfrm>
          <a:off x="6802379" y="1118857"/>
          <a:ext cx="1993999" cy="1861071"/>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en-IN" sz="1800" kern="1200" dirty="0"/>
            <a:t>Selective uptake of </a:t>
          </a:r>
          <a:r>
            <a:rPr lang="en-US" sz="1800" kern="1200" dirty="0"/>
            <a:t>products of digestion along with water and electrolytes</a:t>
          </a:r>
          <a:endParaRPr lang="en-IN" sz="1800" kern="1200" dirty="0"/>
        </a:p>
      </dsp:txBody>
      <dsp:txXfrm>
        <a:off x="6802379" y="1118857"/>
        <a:ext cx="1993999" cy="186107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990600" y="2286000"/>
            <a:ext cx="7391400" cy="2438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D</a:t>
            </a:r>
          </a:p>
          <a:p>
            <a:pPr algn="ctr"/>
            <a:r>
              <a:rPr lang="en-US" sz="2800" b="1" dirty="0">
                <a:solidFill>
                  <a:srgbClr val="FF0000"/>
                </a:solidFill>
              </a:rPr>
              <a:t>DIARRHOEA</a:t>
            </a:r>
          </a:p>
          <a:p>
            <a:pPr algn="ctr"/>
            <a:r>
              <a:rPr lang="en-US" sz="2400" b="1" dirty="0">
                <a:solidFill>
                  <a:schemeClr val="tx1"/>
                </a:solidFill>
              </a:rPr>
              <a:t>Dr. Anil Kumar</a:t>
            </a:r>
          </a:p>
          <a:p>
            <a:pPr algn="ctr"/>
            <a:r>
              <a:rPr lang="en-US" sz="2400" b="1" dirty="0">
                <a:solidFill>
                  <a:schemeClr val="tx1"/>
                </a:solidFill>
              </a:rPr>
              <a:t>Asst. Prof. VCC, BVC, Patna</a:t>
            </a:r>
          </a:p>
          <a:p>
            <a:pPr algn="ctr"/>
            <a:r>
              <a:rPr lang="en-US" sz="2400" b="1" dirty="0">
                <a:solidFill>
                  <a:schemeClr val="tx1"/>
                </a:solidFill>
              </a:rPr>
              <a:t>VCP-II, 4</a:t>
            </a:r>
            <a:r>
              <a:rPr lang="en-US" sz="2400" b="1" baseline="30000" dirty="0">
                <a:solidFill>
                  <a:schemeClr val="tx1"/>
                </a:solidFill>
              </a:rPr>
              <a:t>th</a:t>
            </a:r>
            <a:r>
              <a:rPr lang="en-US" sz="2400" b="1" dirty="0">
                <a:solidFill>
                  <a:schemeClr val="tx1"/>
                </a:solidFill>
              </a:rPr>
              <a:t> Professional</a:t>
            </a:r>
          </a:p>
          <a:p>
            <a:pPr algn="ctr"/>
            <a:endParaRPr lang="en-IN" sz="2400" b="1" dirty="0"/>
          </a:p>
        </p:txBody>
      </p:sp>
    </p:spTree>
    <p:extLst>
      <p:ext uri="{BB962C8B-B14F-4D97-AF65-F5344CB8AC3E}">
        <p14:creationId xmlns:p14="http://schemas.microsoft.com/office/powerpoint/2010/main" val="2342604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3484849" cy="6781800"/>
          </a:xfrm>
          <a:blipFill>
            <a:blip r:embed="rId2"/>
            <a:tile tx="0" ty="0" sx="100000" sy="100000" flip="none" algn="tl"/>
          </a:blipFill>
          <a:ln>
            <a:solidFill>
              <a:srgbClr val="FF0000"/>
            </a:solidFill>
          </a:ln>
        </p:spPr>
        <p:txBody>
          <a:bodyPr>
            <a:normAutofit/>
          </a:bodyPr>
          <a:lstStyle/>
          <a:p>
            <a:pPr algn="just"/>
            <a:r>
              <a:rPr lang="en-US" sz="2400" dirty="0" err="1"/>
              <a:t>Faecal</a:t>
            </a:r>
            <a:r>
              <a:rPr lang="en-US" sz="2400" dirty="0"/>
              <a:t> volume is smaller than in secretory </a:t>
            </a:r>
            <a:r>
              <a:rPr lang="en-US" sz="2400" dirty="0" err="1"/>
              <a:t>diarrhoea</a:t>
            </a:r>
            <a:r>
              <a:rPr lang="en-US" sz="2400" dirty="0"/>
              <a:t> and the </a:t>
            </a:r>
            <a:r>
              <a:rPr lang="en-US" sz="2400" dirty="0" err="1"/>
              <a:t>diarrhoea</a:t>
            </a:r>
            <a:r>
              <a:rPr lang="en-US" sz="2400" dirty="0"/>
              <a:t> is reduced or abolished by fasting.</a:t>
            </a:r>
          </a:p>
          <a:p>
            <a:pPr algn="just"/>
            <a:r>
              <a:rPr lang="en-US" sz="2400" dirty="0"/>
              <a:t> Viruses are one cause of osmotic </a:t>
            </a:r>
            <a:r>
              <a:rPr lang="en-US" sz="2400" dirty="0" err="1"/>
              <a:t>diarrhoea</a:t>
            </a:r>
            <a:endParaRPr lang="en-US" sz="2400" dirty="0"/>
          </a:p>
          <a:p>
            <a:pPr algn="just"/>
            <a:r>
              <a:rPr lang="en-US" sz="2400" dirty="0"/>
              <a:t>Acidosis is an important consequence of </a:t>
            </a:r>
            <a:r>
              <a:rPr lang="en-US" sz="2400" dirty="0" err="1"/>
              <a:t>diarrhoea</a:t>
            </a:r>
            <a:endParaRPr lang="en-US" sz="2400" dirty="0"/>
          </a:p>
          <a:p>
            <a:pPr algn="just"/>
            <a:r>
              <a:rPr lang="en-US" sz="2400" dirty="0"/>
              <a:t>Death from acute severe </a:t>
            </a:r>
            <a:r>
              <a:rPr lang="en-US" sz="2400" dirty="0" err="1"/>
              <a:t>diarrhoea</a:t>
            </a:r>
            <a:r>
              <a:rPr lang="en-US" sz="2400" dirty="0"/>
              <a:t> in the calf occur due to potassium </a:t>
            </a:r>
            <a:r>
              <a:rPr lang="en-US" sz="2400" dirty="0" err="1"/>
              <a:t>cardiotoxicosis</a:t>
            </a:r>
            <a:endParaRPr lang="en-IN" sz="2400" dirty="0"/>
          </a:p>
        </p:txBody>
      </p:sp>
      <p:sp>
        <p:nvSpPr>
          <p:cNvPr id="5" name="TextBox 4"/>
          <p:cNvSpPr txBox="1"/>
          <p:nvPr/>
        </p:nvSpPr>
        <p:spPr>
          <a:xfrm>
            <a:off x="5105400" y="679167"/>
            <a:ext cx="2438400" cy="369332"/>
          </a:xfrm>
          <a:prstGeom prst="rect">
            <a:avLst/>
          </a:prstGeom>
          <a:noFill/>
          <a:ln w="28575">
            <a:solidFill>
              <a:srgbClr val="C00000"/>
            </a:solidFill>
          </a:ln>
        </p:spPr>
        <p:txBody>
          <a:bodyPr wrap="square" rtlCol="0">
            <a:spAutoFit/>
          </a:bodyPr>
          <a:lstStyle/>
          <a:p>
            <a:pPr algn="ctr"/>
            <a:r>
              <a:rPr lang="en-US" b="1" dirty="0"/>
              <a:t>LOSS OF ECF</a:t>
            </a:r>
            <a:endParaRPr lang="en-IN" b="1" dirty="0"/>
          </a:p>
        </p:txBody>
      </p:sp>
      <p:sp>
        <p:nvSpPr>
          <p:cNvPr id="6" name="TextBox 5"/>
          <p:cNvSpPr txBox="1"/>
          <p:nvPr/>
        </p:nvSpPr>
        <p:spPr>
          <a:xfrm>
            <a:off x="4533900" y="1228609"/>
            <a:ext cx="3581400" cy="369332"/>
          </a:xfrm>
          <a:prstGeom prst="rect">
            <a:avLst/>
          </a:prstGeom>
          <a:noFill/>
          <a:ln w="28575">
            <a:solidFill>
              <a:srgbClr val="C00000"/>
            </a:solidFill>
          </a:ln>
        </p:spPr>
        <p:txBody>
          <a:bodyPr wrap="square" rtlCol="0">
            <a:spAutoFit/>
          </a:bodyPr>
          <a:lstStyle/>
          <a:p>
            <a:r>
              <a:rPr lang="en-IN" b="1" dirty="0"/>
              <a:t>Contraction of plasma volume</a:t>
            </a:r>
          </a:p>
        </p:txBody>
      </p:sp>
      <p:sp>
        <p:nvSpPr>
          <p:cNvPr id="7" name="TextBox 6"/>
          <p:cNvSpPr txBox="1"/>
          <p:nvPr/>
        </p:nvSpPr>
        <p:spPr>
          <a:xfrm>
            <a:off x="4518826" y="1778123"/>
            <a:ext cx="3611547" cy="369332"/>
          </a:xfrm>
          <a:prstGeom prst="rect">
            <a:avLst/>
          </a:prstGeom>
          <a:noFill/>
          <a:ln w="28575">
            <a:solidFill>
              <a:srgbClr val="C00000"/>
            </a:solidFill>
          </a:ln>
        </p:spPr>
        <p:txBody>
          <a:bodyPr wrap="square" rtlCol="0">
            <a:spAutoFit/>
          </a:bodyPr>
          <a:lstStyle/>
          <a:p>
            <a:r>
              <a:rPr lang="en-IN" b="1" dirty="0"/>
              <a:t>Reduced arterial blood pressure</a:t>
            </a:r>
          </a:p>
        </p:txBody>
      </p:sp>
      <p:sp>
        <p:nvSpPr>
          <p:cNvPr id="8" name="TextBox 7"/>
          <p:cNvSpPr txBox="1"/>
          <p:nvPr/>
        </p:nvSpPr>
        <p:spPr>
          <a:xfrm>
            <a:off x="3881379" y="2477777"/>
            <a:ext cx="2481385" cy="369332"/>
          </a:xfrm>
          <a:prstGeom prst="rect">
            <a:avLst/>
          </a:prstGeom>
          <a:noFill/>
          <a:ln w="28575">
            <a:solidFill>
              <a:srgbClr val="C00000"/>
            </a:solidFill>
          </a:ln>
        </p:spPr>
        <p:txBody>
          <a:bodyPr wrap="none" rtlCol="0">
            <a:spAutoFit/>
          </a:bodyPr>
          <a:lstStyle/>
          <a:p>
            <a:r>
              <a:rPr lang="en-US" b="1" dirty="0"/>
              <a:t>Reduced Renal Function</a:t>
            </a:r>
            <a:endParaRPr lang="en-IN" b="1" dirty="0"/>
          </a:p>
        </p:txBody>
      </p:sp>
      <p:sp>
        <p:nvSpPr>
          <p:cNvPr id="9" name="TextBox 8"/>
          <p:cNvSpPr txBox="1"/>
          <p:nvPr/>
        </p:nvSpPr>
        <p:spPr>
          <a:xfrm>
            <a:off x="6424742" y="2482334"/>
            <a:ext cx="2614114" cy="369332"/>
          </a:xfrm>
          <a:prstGeom prst="rect">
            <a:avLst/>
          </a:prstGeom>
          <a:noFill/>
          <a:ln w="28575">
            <a:solidFill>
              <a:srgbClr val="C00000"/>
            </a:solidFill>
          </a:ln>
        </p:spPr>
        <p:txBody>
          <a:bodyPr wrap="none" rtlCol="0">
            <a:spAutoFit/>
          </a:bodyPr>
          <a:lstStyle/>
          <a:p>
            <a:r>
              <a:rPr lang="en-US" b="1" dirty="0"/>
              <a:t>Reduced Tissue Perfusion</a:t>
            </a:r>
            <a:endParaRPr lang="en-IN" b="1" dirty="0"/>
          </a:p>
        </p:txBody>
      </p:sp>
      <p:sp>
        <p:nvSpPr>
          <p:cNvPr id="10" name="TextBox 9"/>
          <p:cNvSpPr txBox="1"/>
          <p:nvPr/>
        </p:nvSpPr>
        <p:spPr>
          <a:xfrm>
            <a:off x="3484849" y="3505200"/>
            <a:ext cx="2500556" cy="369332"/>
          </a:xfrm>
          <a:prstGeom prst="rect">
            <a:avLst/>
          </a:prstGeom>
          <a:noFill/>
          <a:ln w="28575">
            <a:solidFill>
              <a:srgbClr val="C00000"/>
            </a:solidFill>
          </a:ln>
        </p:spPr>
        <p:txBody>
          <a:bodyPr wrap="none" rtlCol="0">
            <a:spAutoFit/>
          </a:bodyPr>
          <a:lstStyle/>
          <a:p>
            <a:r>
              <a:rPr lang="en-US" b="1" dirty="0"/>
              <a:t>Reduced H ion excretion</a:t>
            </a:r>
            <a:endParaRPr lang="en-IN" b="1" dirty="0"/>
          </a:p>
        </p:txBody>
      </p:sp>
      <p:sp>
        <p:nvSpPr>
          <p:cNvPr id="11" name="TextBox 10"/>
          <p:cNvSpPr txBox="1"/>
          <p:nvPr/>
        </p:nvSpPr>
        <p:spPr>
          <a:xfrm>
            <a:off x="6020581" y="3505200"/>
            <a:ext cx="3171446" cy="369332"/>
          </a:xfrm>
          <a:prstGeom prst="rect">
            <a:avLst/>
          </a:prstGeom>
          <a:noFill/>
          <a:ln w="28575">
            <a:solidFill>
              <a:srgbClr val="C00000"/>
            </a:solidFill>
          </a:ln>
        </p:spPr>
        <p:txBody>
          <a:bodyPr wrap="none" rtlCol="0">
            <a:spAutoFit/>
          </a:bodyPr>
          <a:lstStyle/>
          <a:p>
            <a:r>
              <a:rPr lang="en-US" b="1" dirty="0"/>
              <a:t>Increased </a:t>
            </a:r>
            <a:r>
              <a:rPr lang="en-US" b="1" dirty="0" err="1"/>
              <a:t>anerobic</a:t>
            </a:r>
            <a:r>
              <a:rPr lang="en-US" b="1" dirty="0"/>
              <a:t> metabolism</a:t>
            </a:r>
            <a:endParaRPr lang="en-IN" b="1" dirty="0"/>
          </a:p>
        </p:txBody>
      </p:sp>
      <p:sp>
        <p:nvSpPr>
          <p:cNvPr id="12" name="TextBox 11"/>
          <p:cNvSpPr txBox="1"/>
          <p:nvPr/>
        </p:nvSpPr>
        <p:spPr>
          <a:xfrm>
            <a:off x="5222128" y="4343400"/>
            <a:ext cx="1084464" cy="369332"/>
          </a:xfrm>
          <a:prstGeom prst="rect">
            <a:avLst/>
          </a:prstGeom>
          <a:noFill/>
          <a:ln w="38100">
            <a:solidFill>
              <a:srgbClr val="FF0000"/>
            </a:solidFill>
          </a:ln>
        </p:spPr>
        <p:txBody>
          <a:bodyPr wrap="none" rtlCol="0">
            <a:spAutoFit/>
          </a:bodyPr>
          <a:lstStyle/>
          <a:p>
            <a:r>
              <a:rPr lang="en-US" b="1" dirty="0"/>
              <a:t>ACIDOSIS</a:t>
            </a:r>
            <a:endParaRPr lang="en-IN" b="1" dirty="0"/>
          </a:p>
        </p:txBody>
      </p:sp>
      <p:sp>
        <p:nvSpPr>
          <p:cNvPr id="13" name="TextBox 12"/>
          <p:cNvSpPr txBox="1"/>
          <p:nvPr/>
        </p:nvSpPr>
        <p:spPr>
          <a:xfrm>
            <a:off x="4901670" y="5086122"/>
            <a:ext cx="1784656" cy="369332"/>
          </a:xfrm>
          <a:prstGeom prst="rect">
            <a:avLst/>
          </a:prstGeom>
          <a:solidFill>
            <a:schemeClr val="accent6">
              <a:lumMod val="60000"/>
              <a:lumOff val="40000"/>
            </a:schemeClr>
          </a:solidFill>
          <a:ln w="28575">
            <a:solidFill>
              <a:srgbClr val="C00000"/>
            </a:solidFill>
          </a:ln>
        </p:spPr>
        <p:txBody>
          <a:bodyPr wrap="none" rtlCol="0">
            <a:spAutoFit/>
          </a:bodyPr>
          <a:lstStyle/>
          <a:p>
            <a:r>
              <a:rPr lang="en-US" b="1" dirty="0"/>
              <a:t>H+ /K+ Exchange</a:t>
            </a:r>
            <a:endParaRPr lang="en-IN" b="1" dirty="0"/>
          </a:p>
        </p:txBody>
      </p:sp>
      <p:sp>
        <p:nvSpPr>
          <p:cNvPr id="14" name="TextBox 13"/>
          <p:cNvSpPr txBox="1"/>
          <p:nvPr/>
        </p:nvSpPr>
        <p:spPr>
          <a:xfrm>
            <a:off x="4914221" y="5726484"/>
            <a:ext cx="1702357" cy="369332"/>
          </a:xfrm>
          <a:prstGeom prst="rect">
            <a:avLst/>
          </a:prstGeom>
          <a:noFill/>
          <a:ln w="28575">
            <a:solidFill>
              <a:srgbClr val="C00000"/>
            </a:solidFill>
          </a:ln>
        </p:spPr>
        <p:txBody>
          <a:bodyPr wrap="square" rtlCol="0">
            <a:spAutoFit/>
          </a:bodyPr>
          <a:lstStyle/>
          <a:p>
            <a:r>
              <a:rPr lang="en-US" b="1" dirty="0"/>
              <a:t>HYPERKALEMIA</a:t>
            </a:r>
            <a:endParaRPr lang="en-IN" b="1" dirty="0"/>
          </a:p>
        </p:txBody>
      </p:sp>
      <p:sp>
        <p:nvSpPr>
          <p:cNvPr id="15" name="TextBox 14"/>
          <p:cNvSpPr txBox="1"/>
          <p:nvPr/>
        </p:nvSpPr>
        <p:spPr>
          <a:xfrm>
            <a:off x="4928745" y="6271552"/>
            <a:ext cx="1853055" cy="369332"/>
          </a:xfrm>
          <a:prstGeom prst="rect">
            <a:avLst/>
          </a:prstGeom>
          <a:noFill/>
          <a:ln w="28575">
            <a:solidFill>
              <a:srgbClr val="C00000"/>
            </a:solidFill>
          </a:ln>
        </p:spPr>
        <p:txBody>
          <a:bodyPr wrap="square" rtlCol="0">
            <a:spAutoFit/>
          </a:bodyPr>
          <a:lstStyle/>
          <a:p>
            <a:pPr algn="ctr"/>
            <a:r>
              <a:rPr lang="en-US" b="1" dirty="0"/>
              <a:t>DEATH</a:t>
            </a:r>
            <a:endParaRPr lang="en-IN" b="1" dirty="0"/>
          </a:p>
        </p:txBody>
      </p:sp>
      <p:sp>
        <p:nvSpPr>
          <p:cNvPr id="16" name="Down Arrow 15"/>
          <p:cNvSpPr/>
          <p:nvPr/>
        </p:nvSpPr>
        <p:spPr>
          <a:xfrm>
            <a:off x="5952896" y="1062262"/>
            <a:ext cx="484632" cy="16634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2896" y="1597941"/>
            <a:ext cx="566737" cy="180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1903" y="4030734"/>
            <a:ext cx="566737"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6554" y="4775754"/>
            <a:ext cx="566737"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54216" y="5406097"/>
            <a:ext cx="566737"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4480" y="6125787"/>
            <a:ext cx="566737" cy="180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8" name="Straight Arrow Connector 17"/>
          <p:cNvCxnSpPr/>
          <p:nvPr/>
        </p:nvCxnSpPr>
        <p:spPr>
          <a:xfrm flipH="1">
            <a:off x="5341058" y="2147455"/>
            <a:ext cx="611839" cy="33487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656951" y="2147455"/>
            <a:ext cx="457200" cy="35566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222128" y="2957910"/>
            <a:ext cx="0" cy="54729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76833" y="2935064"/>
            <a:ext cx="274637"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TextBox 28"/>
          <p:cNvSpPr txBox="1"/>
          <p:nvPr/>
        </p:nvSpPr>
        <p:spPr>
          <a:xfrm>
            <a:off x="3998153" y="0"/>
            <a:ext cx="4729221" cy="400110"/>
          </a:xfrm>
          <a:prstGeom prst="rect">
            <a:avLst/>
          </a:prstGeom>
          <a:solidFill>
            <a:srgbClr val="FFC000"/>
          </a:solidFill>
        </p:spPr>
        <p:txBody>
          <a:bodyPr wrap="square" rtlCol="0">
            <a:spAutoFit/>
          </a:bodyPr>
          <a:lstStyle/>
          <a:p>
            <a:pPr algn="ctr"/>
            <a:r>
              <a:rPr lang="en-US" sz="2000" b="1" dirty="0">
                <a:solidFill>
                  <a:srgbClr val="C00000"/>
                </a:solidFill>
              </a:rPr>
              <a:t>The systemic consequences of </a:t>
            </a:r>
            <a:r>
              <a:rPr lang="en-US" sz="2000" b="1" dirty="0" err="1">
                <a:solidFill>
                  <a:srgbClr val="C00000"/>
                </a:solidFill>
              </a:rPr>
              <a:t>diarrhoea</a:t>
            </a:r>
            <a:endParaRPr lang="en-IN" sz="2000" b="1" dirty="0">
              <a:solidFill>
                <a:srgbClr val="C00000"/>
              </a:solidFill>
            </a:endParaRPr>
          </a:p>
        </p:txBody>
      </p:sp>
      <p:sp>
        <p:nvSpPr>
          <p:cNvPr id="30" name="TextBox 29"/>
          <p:cNvSpPr txBox="1"/>
          <p:nvPr/>
        </p:nvSpPr>
        <p:spPr>
          <a:xfrm>
            <a:off x="7251470" y="4210915"/>
            <a:ext cx="1787386" cy="2585323"/>
          </a:xfrm>
          <a:prstGeom prst="rect">
            <a:avLst/>
          </a:prstGeom>
          <a:solidFill>
            <a:schemeClr val="accent6">
              <a:lumMod val="60000"/>
              <a:lumOff val="40000"/>
            </a:schemeClr>
          </a:solidFill>
        </p:spPr>
        <p:txBody>
          <a:bodyPr wrap="square" rtlCol="0">
            <a:spAutoFit/>
          </a:bodyPr>
          <a:lstStyle/>
          <a:p>
            <a:pPr marL="285750" indent="-285750">
              <a:buFont typeface="Arial" pitchFamily="34" charset="0"/>
              <a:buChar char="•"/>
            </a:pPr>
            <a:r>
              <a:rPr lang="en-US" dirty="0"/>
              <a:t>Lethal effects</a:t>
            </a:r>
          </a:p>
          <a:p>
            <a:pPr algn="just"/>
            <a:r>
              <a:rPr lang="en-US" dirty="0"/>
              <a:t>on cardiac muscle function.</a:t>
            </a:r>
          </a:p>
          <a:p>
            <a:pPr marL="285750" indent="-285750" algn="just">
              <a:buFont typeface="Arial" pitchFamily="34" charset="0"/>
              <a:buChar char="•"/>
            </a:pPr>
            <a:r>
              <a:rPr lang="en-IN" dirty="0"/>
              <a:t>Heart rate falls </a:t>
            </a:r>
          </a:p>
          <a:p>
            <a:pPr marL="285750" indent="-285750" algn="just">
              <a:buFont typeface="Arial" pitchFamily="34" charset="0"/>
              <a:buChar char="•"/>
            </a:pPr>
            <a:r>
              <a:rPr lang="en-US" dirty="0"/>
              <a:t>Decreased amplitude, or loss of the P wave</a:t>
            </a:r>
            <a:endParaRPr lang="en-IN" dirty="0"/>
          </a:p>
        </p:txBody>
      </p:sp>
    </p:spTree>
    <p:extLst>
      <p:ext uri="{BB962C8B-B14F-4D97-AF65-F5344CB8AC3E}">
        <p14:creationId xmlns:p14="http://schemas.microsoft.com/office/powerpoint/2010/main" val="279197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a:blipFill>
            <a:blip r:embed="rId2"/>
            <a:tile tx="0" ty="0" sx="100000" sy="100000" flip="none" algn="tl"/>
          </a:blipFill>
        </p:spPr>
        <p:txBody>
          <a:bodyPr/>
          <a:lstStyle/>
          <a:p>
            <a:pPr marL="0" indent="0">
              <a:buNone/>
            </a:pPr>
            <a:r>
              <a:rPr lang="en-IN" sz="2400" b="1" dirty="0">
                <a:solidFill>
                  <a:srgbClr val="C00000"/>
                </a:solidFill>
              </a:rPr>
              <a:t>DIAGNOSTIC CONSIDERATIONS:</a:t>
            </a:r>
          </a:p>
          <a:p>
            <a:pPr algn="just"/>
            <a:r>
              <a:rPr lang="en-US" sz="2400" dirty="0"/>
              <a:t>Physical examination</a:t>
            </a:r>
          </a:p>
          <a:p>
            <a:pPr algn="just">
              <a:buFont typeface="Wingdings" pitchFamily="2" charset="2"/>
              <a:buChar char="ü"/>
            </a:pPr>
            <a:r>
              <a:rPr lang="en-US" sz="2400" dirty="0"/>
              <a:t>Assessment of hydration status, </a:t>
            </a:r>
          </a:p>
          <a:p>
            <a:pPr algn="just">
              <a:buFont typeface="Wingdings" pitchFamily="2" charset="2"/>
              <a:buChar char="ü"/>
            </a:pPr>
            <a:r>
              <a:rPr lang="en-US" sz="2400" dirty="0"/>
              <a:t>Severity of volume depletion and </a:t>
            </a:r>
          </a:p>
          <a:p>
            <a:pPr algn="just">
              <a:buFont typeface="Wingdings" pitchFamily="2" charset="2"/>
              <a:buChar char="ü"/>
            </a:pPr>
            <a:r>
              <a:rPr lang="en-US" sz="2400" dirty="0"/>
              <a:t>Initial fluid replacement needs</a:t>
            </a:r>
          </a:p>
          <a:p>
            <a:pPr algn="just"/>
            <a:r>
              <a:rPr lang="en-US" sz="2400" dirty="0"/>
              <a:t>Assessment of stool characteristics (presence of blood or mucus, odor, color, consistency)</a:t>
            </a:r>
          </a:p>
          <a:p>
            <a:pPr algn="just"/>
            <a:r>
              <a:rPr lang="en-US" sz="2400" dirty="0"/>
              <a:t>Microscopic (Direct Smear, Fecal Flotation, Stained Smear)</a:t>
            </a:r>
          </a:p>
          <a:p>
            <a:pPr algn="just"/>
            <a:r>
              <a:rPr lang="en-US" sz="2400" dirty="0"/>
              <a:t>Immunologic Techniques (Parvovirus, </a:t>
            </a:r>
            <a:r>
              <a:rPr lang="en-US" sz="2400" i="1" dirty="0"/>
              <a:t>C. </a:t>
            </a:r>
            <a:r>
              <a:rPr lang="en-US" sz="2400" i="1" dirty="0" err="1"/>
              <a:t>parvum</a:t>
            </a:r>
            <a:r>
              <a:rPr lang="en-US" sz="2400" dirty="0"/>
              <a:t>, Giardia spp., and </a:t>
            </a:r>
            <a:r>
              <a:rPr lang="en-US" sz="2400" i="1" dirty="0"/>
              <a:t>C. </a:t>
            </a:r>
            <a:r>
              <a:rPr lang="en-US" sz="2400" i="1" dirty="0" err="1"/>
              <a:t>perfringens</a:t>
            </a:r>
            <a:r>
              <a:rPr lang="en-US" sz="2400" i="1" dirty="0"/>
              <a:t>).</a:t>
            </a:r>
          </a:p>
          <a:p>
            <a:pPr algn="just"/>
            <a:r>
              <a:rPr lang="en-US" sz="2400" i="1" dirty="0"/>
              <a:t>Electron Microscopy. Electron microscopy can be used to detect viral particles in feces of dogs and cats with GI signs of disease</a:t>
            </a:r>
          </a:p>
          <a:p>
            <a:pPr algn="just">
              <a:buFont typeface="Wingdings" pitchFamily="2" charset="2"/>
              <a:buChar char="ü"/>
            </a:pPr>
            <a:endParaRPr lang="en-US" sz="2400" dirty="0"/>
          </a:p>
        </p:txBody>
      </p:sp>
    </p:spTree>
    <p:extLst>
      <p:ext uri="{BB962C8B-B14F-4D97-AF65-F5344CB8AC3E}">
        <p14:creationId xmlns:p14="http://schemas.microsoft.com/office/powerpoint/2010/main" val="3423114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4191000" cy="6553200"/>
          </a:xfrm>
          <a:blipFill>
            <a:blip r:embed="rId2"/>
            <a:tile tx="0" ty="0" sx="100000" sy="100000" flip="none" algn="tl"/>
          </a:blipFill>
        </p:spPr>
        <p:txBody>
          <a:bodyPr>
            <a:normAutofit/>
          </a:bodyPr>
          <a:lstStyle/>
          <a:p>
            <a:pPr marL="0" indent="0">
              <a:buNone/>
            </a:pPr>
            <a:r>
              <a:rPr lang="en-IN" sz="2400" b="1" dirty="0">
                <a:solidFill>
                  <a:srgbClr val="C00000"/>
                </a:solidFill>
              </a:rPr>
              <a:t>MANAGEMENT OF ACUTE DIARRHEA:</a:t>
            </a:r>
          </a:p>
          <a:p>
            <a:pPr algn="just"/>
            <a:r>
              <a:rPr lang="en-IN" sz="2400" b="1" dirty="0">
                <a:solidFill>
                  <a:srgbClr val="C00000"/>
                </a:solidFill>
              </a:rPr>
              <a:t>Correction of Fluid and Electrolyte Imbalances: </a:t>
            </a:r>
            <a:r>
              <a:rPr lang="en-US" sz="2400" dirty="0"/>
              <a:t>Restoration of normal circulating fluid volume is an immediate priority, both to prevent renal functional impairment and to minimize further GI injury.</a:t>
            </a:r>
          </a:p>
          <a:p>
            <a:pPr algn="just"/>
            <a:r>
              <a:rPr lang="en-US" sz="2400" dirty="0"/>
              <a:t>The fluid of choice is such as lactated Ringer’s solution or </a:t>
            </a:r>
            <a:r>
              <a:rPr lang="en-US" sz="2400" dirty="0" err="1"/>
              <a:t>Normosol</a:t>
            </a:r>
            <a:r>
              <a:rPr lang="en-US" sz="2400" dirty="0"/>
              <a:t>-R or 0.9% saline solution.</a:t>
            </a:r>
            <a:endParaRPr lang="en-IN" sz="2400" dirty="0"/>
          </a:p>
          <a:p>
            <a:endParaRPr lang="en-IN" sz="2400" b="1" dirty="0">
              <a:solidFill>
                <a:srgbClr val="C00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0"/>
            <a:ext cx="4648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8593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a:blipFill>
            <a:blip r:embed="rId2"/>
            <a:tile tx="0" ty="0" sx="100000" sy="100000" flip="none" algn="tl"/>
          </a:blipFill>
        </p:spPr>
        <p:txBody>
          <a:bodyPr>
            <a:normAutofit fontScale="85000" lnSpcReduction="20000"/>
          </a:bodyPr>
          <a:lstStyle/>
          <a:p>
            <a:r>
              <a:rPr lang="en-IN" sz="2800" b="1" dirty="0">
                <a:solidFill>
                  <a:srgbClr val="FF0000"/>
                </a:solidFill>
              </a:rPr>
              <a:t>Antidiarrheal agents:</a:t>
            </a:r>
          </a:p>
          <a:p>
            <a:pPr>
              <a:buFont typeface="Wingdings" pitchFamily="2" charset="2"/>
              <a:buChar char="q"/>
            </a:pPr>
            <a:r>
              <a:rPr lang="en-US" sz="2800" b="1" dirty="0">
                <a:solidFill>
                  <a:srgbClr val="C00000"/>
                </a:solidFill>
              </a:rPr>
              <a:t>Acute diarrhea of nonbacterial origin (dietary changes):</a:t>
            </a:r>
          </a:p>
          <a:p>
            <a:pPr algn="just">
              <a:buFont typeface="Wingdings" pitchFamily="2" charset="2"/>
              <a:buChar char="ü"/>
            </a:pPr>
            <a:r>
              <a:rPr lang="en-IN" sz="2800" dirty="0"/>
              <a:t>Narcotics like </a:t>
            </a:r>
            <a:r>
              <a:rPr lang="en-US" sz="2800" dirty="0"/>
              <a:t>paregoric, </a:t>
            </a:r>
            <a:r>
              <a:rPr lang="en-US" sz="2800" dirty="0" err="1"/>
              <a:t>diphenoxylate</a:t>
            </a:r>
            <a:r>
              <a:rPr lang="en-US" sz="2800" dirty="0"/>
              <a:t> (</a:t>
            </a:r>
            <a:r>
              <a:rPr lang="en-US" sz="2800" dirty="0" err="1"/>
              <a:t>Lomotil</a:t>
            </a:r>
            <a:r>
              <a:rPr lang="en-US" sz="2800" dirty="0"/>
              <a:t>), or </a:t>
            </a:r>
            <a:r>
              <a:rPr lang="en-US" sz="2800" dirty="0" err="1"/>
              <a:t>loperamide</a:t>
            </a:r>
            <a:r>
              <a:rPr lang="en-US" sz="2800" dirty="0"/>
              <a:t> </a:t>
            </a:r>
            <a:r>
              <a:rPr lang="en-IN" sz="2800" dirty="0"/>
              <a:t>(</a:t>
            </a:r>
            <a:r>
              <a:rPr lang="en-US" sz="2800" dirty="0"/>
              <a:t>increasing segmental contractions of the small and large intestine)</a:t>
            </a:r>
          </a:p>
          <a:p>
            <a:pPr algn="just">
              <a:buFont typeface="Wingdings" pitchFamily="2" charset="2"/>
              <a:buChar char="ü"/>
            </a:pPr>
            <a:r>
              <a:rPr lang="en-US" sz="2800" dirty="0"/>
              <a:t>Neither </a:t>
            </a:r>
            <a:r>
              <a:rPr lang="en-US" sz="2800" dirty="0" err="1"/>
              <a:t>diphenoxylate</a:t>
            </a:r>
            <a:r>
              <a:rPr lang="en-US" sz="2800" dirty="0"/>
              <a:t> nor </a:t>
            </a:r>
            <a:r>
              <a:rPr lang="en-US" sz="2800" dirty="0" err="1"/>
              <a:t>loperamide</a:t>
            </a:r>
            <a:r>
              <a:rPr lang="en-US" sz="2800" dirty="0"/>
              <a:t> should be used in patients with viral enteritis, because delayed intestinal motility may predispose to the </a:t>
            </a:r>
            <a:r>
              <a:rPr lang="en-US" sz="2800" b="1" i="1" dirty="0">
                <a:solidFill>
                  <a:schemeClr val="accent2">
                    <a:lumMod val="75000"/>
                  </a:schemeClr>
                </a:solidFill>
              </a:rPr>
              <a:t>development of sepsis</a:t>
            </a:r>
            <a:r>
              <a:rPr lang="en-US" sz="2800" i="1" dirty="0">
                <a:solidFill>
                  <a:schemeClr val="accent2">
                    <a:lumMod val="75000"/>
                  </a:schemeClr>
                </a:solidFill>
              </a:rPr>
              <a:t>.</a:t>
            </a:r>
          </a:p>
          <a:p>
            <a:pPr algn="just">
              <a:buFont typeface="Wingdings" pitchFamily="2" charset="2"/>
              <a:buChar char="ü"/>
            </a:pPr>
            <a:r>
              <a:rPr lang="en-US" sz="2800" dirty="0"/>
              <a:t>Salicylate-containing drugs, (bismuth subsalicylate),may be beneficial for treatment of </a:t>
            </a:r>
            <a:r>
              <a:rPr lang="en-US" sz="2800" b="1" i="1" dirty="0">
                <a:solidFill>
                  <a:schemeClr val="accent2">
                    <a:lumMod val="75000"/>
                  </a:schemeClr>
                </a:solidFill>
              </a:rPr>
              <a:t>prostaglandin-mediated diarrhea</a:t>
            </a:r>
            <a:r>
              <a:rPr lang="en-US" sz="2800" dirty="0"/>
              <a:t>.</a:t>
            </a:r>
          </a:p>
          <a:p>
            <a:pPr algn="just"/>
            <a:r>
              <a:rPr lang="en-IN" sz="2800" b="1" dirty="0">
                <a:solidFill>
                  <a:srgbClr val="FF0000"/>
                </a:solidFill>
              </a:rPr>
              <a:t>Antiemetic medication:</a:t>
            </a:r>
          </a:p>
          <a:p>
            <a:pPr algn="just"/>
            <a:r>
              <a:rPr lang="en-IN" sz="2800" b="1" i="1" dirty="0">
                <a:solidFill>
                  <a:srgbClr val="0070C0"/>
                </a:solidFill>
              </a:rPr>
              <a:t>Chlorpromazine</a:t>
            </a:r>
            <a:r>
              <a:rPr lang="en-IN" sz="2800" dirty="0"/>
              <a:t> (0.2-0.6 mg/Kg BW, IM X3), have </a:t>
            </a:r>
            <a:r>
              <a:rPr lang="en-US" sz="2800" dirty="0"/>
              <a:t>wide safety margin and is a potent antiemetic</a:t>
            </a:r>
          </a:p>
          <a:p>
            <a:pPr algn="just"/>
            <a:r>
              <a:rPr lang="en-US" sz="2800" dirty="0"/>
              <a:t>Chlorpromazine may precipitate hypotension in dehydrated patients, so not to be given before fluid replacement in volume-depleted patients</a:t>
            </a:r>
          </a:p>
          <a:p>
            <a:pPr algn="just"/>
            <a:r>
              <a:rPr lang="en-US" sz="2800" b="1" i="1" dirty="0">
                <a:solidFill>
                  <a:srgbClr val="0070C0"/>
                </a:solidFill>
              </a:rPr>
              <a:t>Metoclopramide</a:t>
            </a:r>
            <a:r>
              <a:rPr lang="en-US" sz="2800" dirty="0"/>
              <a:t> (Reglan @ 0.2-0.6 mg/Kg BW, SC X3 ) given subcutaneously or as a constant intravenous infusion (0.04-0.08 mg/Kg/</a:t>
            </a:r>
            <a:r>
              <a:rPr lang="en-US" sz="2800" dirty="0" err="1"/>
              <a:t>hr</a:t>
            </a:r>
            <a:r>
              <a:rPr lang="en-US" sz="2800" dirty="0"/>
              <a:t> IV).</a:t>
            </a:r>
          </a:p>
          <a:p>
            <a:pPr algn="just"/>
            <a:endParaRPr lang="en-IN" dirty="0"/>
          </a:p>
        </p:txBody>
      </p:sp>
    </p:spTree>
    <p:extLst>
      <p:ext uri="{BB962C8B-B14F-4D97-AF65-F5344CB8AC3E}">
        <p14:creationId xmlns:p14="http://schemas.microsoft.com/office/powerpoint/2010/main" val="1666716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2514600" cy="6553200"/>
          </a:xfrm>
          <a:blipFill>
            <a:blip r:embed="rId2"/>
            <a:tile tx="0" ty="0" sx="100000" sy="100000" flip="none" algn="tl"/>
          </a:blipFill>
        </p:spPr>
        <p:txBody>
          <a:bodyPr>
            <a:normAutofit/>
          </a:bodyPr>
          <a:lstStyle/>
          <a:p>
            <a:r>
              <a:rPr lang="en-IN" sz="2400" b="1" i="1" dirty="0" err="1">
                <a:solidFill>
                  <a:srgbClr val="0070C0"/>
                </a:solidFill>
              </a:rPr>
              <a:t>Ondansetron</a:t>
            </a:r>
            <a:r>
              <a:rPr lang="en-IN" sz="2400" b="1" i="1" dirty="0">
                <a:solidFill>
                  <a:srgbClr val="0070C0"/>
                </a:solidFill>
              </a:rPr>
              <a:t> </a:t>
            </a:r>
            <a:r>
              <a:rPr lang="en-IN" sz="2400" dirty="0"/>
              <a:t>@</a:t>
            </a:r>
            <a:r>
              <a:rPr lang="en-US" sz="2400" dirty="0"/>
              <a:t>0.1-0.2 mg/Kg BW slow IV two to three times a day</a:t>
            </a:r>
            <a:endParaRPr lang="en-IN" sz="24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0"/>
            <a:ext cx="66294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0902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15400" cy="6705600"/>
          </a:xfrm>
          <a:blipFill>
            <a:blip r:embed="rId2"/>
            <a:tile tx="0" ty="0" sx="100000" sy="100000" flip="none" algn="tl"/>
          </a:blipFill>
        </p:spPr>
        <p:txBody>
          <a:bodyPr/>
          <a:lstStyle/>
          <a:p>
            <a:pPr marL="0" indent="0">
              <a:buNone/>
            </a:pPr>
            <a:r>
              <a:rPr lang="en-US" sz="2800" b="1" i="1" dirty="0"/>
              <a:t>Source:</a:t>
            </a:r>
          </a:p>
          <a:p>
            <a:pPr algn="just">
              <a:buFont typeface="Wingdings" pitchFamily="2" charset="2"/>
              <a:buChar char="q"/>
            </a:pPr>
            <a:r>
              <a:rPr lang="en-US" sz="2400" dirty="0"/>
              <a:t>Handbook of Small Animal Gastroenterology, 2</a:t>
            </a:r>
            <a:r>
              <a:rPr lang="en-US" sz="2400" baseline="30000" dirty="0"/>
              <a:t>nd</a:t>
            </a:r>
            <a:r>
              <a:rPr lang="en-US" sz="2400" dirty="0"/>
              <a:t>  </a:t>
            </a:r>
            <a:r>
              <a:rPr lang="en-US" sz="2400" dirty="0" err="1"/>
              <a:t>Edn</a:t>
            </a:r>
            <a:r>
              <a:rPr lang="en-US" sz="2400" dirty="0"/>
              <a:t>. </a:t>
            </a:r>
            <a:r>
              <a:rPr lang="en-IN" sz="2400" dirty="0"/>
              <a:t>Elsevier Science (USA).</a:t>
            </a:r>
          </a:p>
          <a:p>
            <a:pPr algn="just">
              <a:buFont typeface="Wingdings" pitchFamily="2" charset="2"/>
              <a:buChar char="q"/>
            </a:pPr>
            <a:r>
              <a:rPr lang="en-US" sz="2400" dirty="0"/>
              <a:t>Bovine Medicine Diseases and Husbandry of Cattle Second edition</a:t>
            </a:r>
            <a:endParaRPr lang="en-IN" sz="2400" dirty="0"/>
          </a:p>
          <a:p>
            <a:pPr>
              <a:buFont typeface="Wingdings" pitchFamily="2" charset="2"/>
              <a:buChar char="q"/>
            </a:pPr>
            <a:endParaRPr lang="en-IN" sz="2400" dirty="0"/>
          </a:p>
        </p:txBody>
      </p:sp>
      <p:sp>
        <p:nvSpPr>
          <p:cNvPr id="4" name="Oval 3"/>
          <p:cNvSpPr/>
          <p:nvPr/>
        </p:nvSpPr>
        <p:spPr>
          <a:xfrm>
            <a:off x="990600" y="2438400"/>
            <a:ext cx="7315200" cy="32766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accent2">
                    <a:lumMod val="75000"/>
                  </a:schemeClr>
                </a:solidFill>
              </a:rPr>
              <a:t>THANKS</a:t>
            </a:r>
            <a:endParaRPr lang="en-IN" sz="4800" b="1" i="1" dirty="0">
              <a:solidFill>
                <a:schemeClr val="accent2">
                  <a:lumMod val="75000"/>
                </a:schemeClr>
              </a:solidFill>
            </a:endParaRPr>
          </a:p>
        </p:txBody>
      </p:sp>
    </p:spTree>
    <p:extLst>
      <p:ext uri="{BB962C8B-B14F-4D97-AF65-F5344CB8AC3E}">
        <p14:creationId xmlns:p14="http://schemas.microsoft.com/office/powerpoint/2010/main" val="2074281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08"/>
            <a:ext cx="9144000" cy="810491"/>
          </a:xfrm>
          <a:solidFill>
            <a:schemeClr val="accent6">
              <a:lumMod val="60000"/>
              <a:lumOff val="40000"/>
            </a:schemeClr>
          </a:solidFill>
        </p:spPr>
        <p:txBody>
          <a:bodyPr>
            <a:noAutofit/>
          </a:bodyPr>
          <a:lstStyle/>
          <a:p>
            <a:r>
              <a:rPr lang="en-IN" sz="3200" b="1" dirty="0">
                <a:solidFill>
                  <a:srgbClr val="FF0000"/>
                </a:solidFill>
              </a:rPr>
              <a:t>Diarrhoea</a:t>
            </a:r>
          </a:p>
        </p:txBody>
      </p:sp>
      <p:sp>
        <p:nvSpPr>
          <p:cNvPr id="3" name="Content Placeholder 2"/>
          <p:cNvSpPr>
            <a:spLocks noGrp="1"/>
          </p:cNvSpPr>
          <p:nvPr>
            <p:ph idx="1"/>
          </p:nvPr>
        </p:nvSpPr>
        <p:spPr>
          <a:xfrm>
            <a:off x="0" y="838200"/>
            <a:ext cx="9144000" cy="6019800"/>
          </a:xfrm>
          <a:blipFill>
            <a:blip r:embed="rId2"/>
            <a:tile tx="0" ty="0" sx="100000" sy="100000" flip="none" algn="tl"/>
          </a:blipFill>
        </p:spPr>
        <p:txBody>
          <a:bodyPr>
            <a:normAutofit/>
          </a:bodyPr>
          <a:lstStyle/>
          <a:p>
            <a:pPr algn="just"/>
            <a:r>
              <a:rPr lang="en-US" sz="2400" dirty="0" err="1"/>
              <a:t>Diarrhoea</a:t>
            </a:r>
            <a:r>
              <a:rPr lang="en-US" sz="2400" dirty="0"/>
              <a:t> is defined as increased volume or fluidity of </a:t>
            </a:r>
            <a:r>
              <a:rPr lang="en-US" sz="2400" dirty="0" err="1"/>
              <a:t>faeces</a:t>
            </a:r>
            <a:r>
              <a:rPr lang="en-US" sz="2400" dirty="0"/>
              <a:t> or increased frequency of defecation.</a:t>
            </a:r>
          </a:p>
          <a:p>
            <a:r>
              <a:rPr lang="en-US" sz="2400" dirty="0"/>
              <a:t>Normal physiologic functions of the small intestine:</a:t>
            </a:r>
          </a:p>
          <a:p>
            <a:pPr marL="0" indent="0">
              <a:buNone/>
            </a:pPr>
            <a:endParaRPr lang="en-IN" sz="2400" dirty="0"/>
          </a:p>
        </p:txBody>
      </p:sp>
      <p:graphicFrame>
        <p:nvGraphicFramePr>
          <p:cNvPr id="4" name="Diagram 3"/>
          <p:cNvGraphicFramePr/>
          <p:nvPr>
            <p:extLst>
              <p:ext uri="{D42A27DB-BD31-4B8C-83A1-F6EECF244321}">
                <p14:modId xmlns:p14="http://schemas.microsoft.com/office/powerpoint/2010/main" val="2367874953"/>
              </p:ext>
            </p:extLst>
          </p:nvPr>
        </p:nvGraphicFramePr>
        <p:xfrm>
          <a:off x="152400" y="2362200"/>
          <a:ext cx="88392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own Arrow 4"/>
          <p:cNvSpPr/>
          <p:nvPr/>
        </p:nvSpPr>
        <p:spPr>
          <a:xfrm>
            <a:off x="824484" y="3200399"/>
            <a:ext cx="484632" cy="26937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0" y="3200399"/>
            <a:ext cx="560387" cy="273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33193" y="3200400"/>
            <a:ext cx="560387" cy="269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91400" y="3020219"/>
            <a:ext cx="560387"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1642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629400"/>
          </a:xfrm>
          <a:blipFill>
            <a:blip r:embed="rId2"/>
            <a:tile tx="0" ty="0" sx="100000" sy="100000" flip="none" algn="tl"/>
          </a:blipFill>
        </p:spPr>
        <p:txBody>
          <a:bodyPr>
            <a:normAutofit/>
          </a:bodyPr>
          <a:lstStyle/>
          <a:p>
            <a:pPr algn="just"/>
            <a:r>
              <a:rPr lang="en-US" sz="2400" dirty="0"/>
              <a:t>Food enters the stomach leads to the production of </a:t>
            </a:r>
            <a:r>
              <a:rPr lang="en-US" sz="2400" b="1" dirty="0" err="1">
                <a:solidFill>
                  <a:srgbClr val="FF0000"/>
                </a:solidFill>
              </a:rPr>
              <a:t>semj</a:t>
            </a:r>
            <a:r>
              <a:rPr lang="en-US" sz="2400" b="1" dirty="0">
                <a:solidFill>
                  <a:srgbClr val="FF0000"/>
                </a:solidFill>
              </a:rPr>
              <a:t>-fluid </a:t>
            </a:r>
            <a:r>
              <a:rPr lang="en-US" sz="2400" b="1" dirty="0" err="1">
                <a:solidFill>
                  <a:srgbClr val="FF0000"/>
                </a:solidFill>
              </a:rPr>
              <a:t>chyme</a:t>
            </a:r>
            <a:r>
              <a:rPr lang="en-US" sz="2400" dirty="0"/>
              <a:t> with the help of combination of an acid environment, pepsin </a:t>
            </a:r>
            <a:r>
              <a:rPr lang="en-US" sz="2400" dirty="0" err="1"/>
              <a:t>proteolytic</a:t>
            </a:r>
            <a:r>
              <a:rPr lang="en-US" sz="2400" dirty="0"/>
              <a:t> activity and active gastric motility.</a:t>
            </a:r>
          </a:p>
          <a:p>
            <a:pPr algn="just"/>
            <a:r>
              <a:rPr lang="en-US" sz="2400" dirty="0"/>
              <a:t>Then it passed to </a:t>
            </a:r>
            <a:r>
              <a:rPr lang="en-US" sz="2400" b="1" dirty="0">
                <a:solidFill>
                  <a:srgbClr val="FF0000"/>
                </a:solidFill>
              </a:rPr>
              <a:t>duodenum </a:t>
            </a:r>
            <a:r>
              <a:rPr lang="en-US" sz="2400" dirty="0"/>
              <a:t>in controlled quantities and also receives intestinal and pancreatic secretions and bile, which are mixed with </a:t>
            </a:r>
            <a:r>
              <a:rPr lang="en-US" sz="2400" dirty="0" err="1"/>
              <a:t>chyme</a:t>
            </a:r>
            <a:r>
              <a:rPr lang="en-US" sz="2400" dirty="0"/>
              <a:t>.</a:t>
            </a:r>
          </a:p>
          <a:p>
            <a:pPr algn="just"/>
            <a:r>
              <a:rPr lang="en-US" sz="2400" dirty="0"/>
              <a:t>Pancreatic secretions (sodium bicarbonate)neutralizes gastric acid and also releases lipase, amylase and trypsin</a:t>
            </a:r>
          </a:p>
          <a:p>
            <a:pPr algn="just"/>
            <a:r>
              <a:rPr lang="en-US" sz="2400" dirty="0"/>
              <a:t>Bile contains bile salts and bile pigments, but the </a:t>
            </a:r>
            <a:r>
              <a:rPr lang="en-US" sz="2400" b="1" dirty="0">
                <a:solidFill>
                  <a:srgbClr val="FF0000"/>
                </a:solidFill>
              </a:rPr>
              <a:t>bile salts </a:t>
            </a:r>
            <a:r>
              <a:rPr lang="en-US" sz="2400" dirty="0"/>
              <a:t>are important for the </a:t>
            </a:r>
            <a:r>
              <a:rPr lang="en-US" sz="2400" b="1" dirty="0">
                <a:solidFill>
                  <a:srgbClr val="FF0000"/>
                </a:solidFill>
              </a:rPr>
              <a:t>emulsification of undigested fats into micelles</a:t>
            </a:r>
            <a:r>
              <a:rPr lang="en-US" sz="2400" dirty="0"/>
              <a:t>, which greatly increases exposure to the fat digesting enzyme lipase and produce free fatty acids and </a:t>
            </a:r>
            <a:r>
              <a:rPr lang="en-US" sz="2400" dirty="0" err="1"/>
              <a:t>monoglycerides</a:t>
            </a:r>
            <a:endParaRPr lang="en-US" sz="2400" dirty="0"/>
          </a:p>
          <a:p>
            <a:pPr algn="just"/>
            <a:r>
              <a:rPr lang="en-US" sz="2400" dirty="0"/>
              <a:t>Carbohydrate digestion is initiated by salivary amylase and contiJ1ued by pancreatic amylase.</a:t>
            </a:r>
          </a:p>
        </p:txBody>
      </p:sp>
    </p:spTree>
    <p:extLst>
      <p:ext uri="{BB962C8B-B14F-4D97-AF65-F5344CB8AC3E}">
        <p14:creationId xmlns:p14="http://schemas.microsoft.com/office/powerpoint/2010/main" val="1523098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a:blipFill>
            <a:blip r:embed="rId2"/>
            <a:tile tx="0" ty="0" sx="100000" sy="100000" flip="none" algn="tl"/>
          </a:blipFill>
        </p:spPr>
        <p:txBody>
          <a:bodyPr>
            <a:normAutofit/>
          </a:bodyPr>
          <a:lstStyle/>
          <a:p>
            <a:pPr algn="just"/>
            <a:r>
              <a:rPr lang="en-US" sz="2400" dirty="0"/>
              <a:t>The produced </a:t>
            </a:r>
            <a:r>
              <a:rPr lang="en-US" sz="2400" dirty="0">
                <a:solidFill>
                  <a:srgbClr val="FF0000"/>
                </a:solidFill>
              </a:rPr>
              <a:t>disaccharides and oligosaccharides</a:t>
            </a:r>
            <a:r>
              <a:rPr lang="en-US" sz="2400" dirty="0"/>
              <a:t>, which are further digested by </a:t>
            </a:r>
            <a:r>
              <a:rPr lang="en-US" sz="2400" dirty="0" err="1">
                <a:solidFill>
                  <a:srgbClr val="FF0000"/>
                </a:solidFill>
              </a:rPr>
              <a:t>disaccharidase</a:t>
            </a:r>
            <a:r>
              <a:rPr lang="en-US" sz="2400" dirty="0"/>
              <a:t> (lactase and </a:t>
            </a:r>
            <a:r>
              <a:rPr lang="en-US" sz="2400" dirty="0" err="1"/>
              <a:t>sucrase</a:t>
            </a:r>
            <a:r>
              <a:rPr lang="en-US" sz="2400" dirty="0"/>
              <a:t>) and </a:t>
            </a:r>
            <a:r>
              <a:rPr lang="en-US" sz="2400" dirty="0" err="1">
                <a:solidFill>
                  <a:srgbClr val="FF0000"/>
                </a:solidFill>
              </a:rPr>
              <a:t>oligosaccharidase</a:t>
            </a:r>
            <a:r>
              <a:rPr lang="en-US" sz="2400" dirty="0">
                <a:solidFill>
                  <a:srgbClr val="FF0000"/>
                </a:solidFill>
              </a:rPr>
              <a:t> </a:t>
            </a:r>
            <a:r>
              <a:rPr lang="en-US" sz="2400" dirty="0"/>
              <a:t>enzymes in the small intestinal brush border.</a:t>
            </a:r>
          </a:p>
          <a:p>
            <a:pPr algn="just"/>
            <a:r>
              <a:rPr lang="en-US" sz="2400" dirty="0" err="1"/>
              <a:t>Monosaccbarides</a:t>
            </a:r>
            <a:r>
              <a:rPr lang="en-US" sz="2400" dirty="0"/>
              <a:t> are absorbed into the mucosal cell by co-transport with sodium (glucose, </a:t>
            </a:r>
            <a:r>
              <a:rPr lang="en-US" sz="2400" dirty="0" err="1"/>
              <a:t>galactose</a:t>
            </a:r>
            <a:r>
              <a:rPr lang="en-US" sz="2400" dirty="0"/>
              <a:t>) or by facilitated diffusion (fructose).</a:t>
            </a:r>
          </a:p>
          <a:p>
            <a:pPr algn="just"/>
            <a:r>
              <a:rPr lang="en-US" sz="2400" dirty="0"/>
              <a:t>Protein digestion is initiated by pepsin in the stomach and continued by pancreatic </a:t>
            </a:r>
            <a:r>
              <a:rPr lang="en-US" sz="2400" dirty="0" err="1"/>
              <a:t>proteolytic</a:t>
            </a:r>
            <a:r>
              <a:rPr lang="en-US" sz="2400" dirty="0"/>
              <a:t> enzymes (including trypsin and chymotrypsin) and by peptidases of the intestinal brush border.</a:t>
            </a:r>
          </a:p>
          <a:p>
            <a:pPr algn="just"/>
            <a:r>
              <a:rPr lang="en-US" sz="2400" dirty="0"/>
              <a:t>Amino acids are absorbed into the mucosal cell by various carriers and enter the blood stream</a:t>
            </a:r>
          </a:p>
          <a:p>
            <a:pPr algn="just"/>
            <a:r>
              <a:rPr lang="en-US" sz="2400" dirty="0"/>
              <a:t>Mixing of </a:t>
            </a:r>
            <a:r>
              <a:rPr lang="en-US" sz="2400" dirty="0" err="1"/>
              <a:t>ingesta</a:t>
            </a:r>
            <a:r>
              <a:rPr lang="en-US" sz="2400" dirty="0"/>
              <a:t> and secreted digestive components in the small intestine is facilitated by segmental contraction of the bowel wall, which promotes digestion and absorption at the brush border by maximizing contact with luminal contents.</a:t>
            </a:r>
            <a:endParaRPr lang="en-IN" sz="2400" dirty="0"/>
          </a:p>
        </p:txBody>
      </p:sp>
    </p:spTree>
    <p:extLst>
      <p:ext uri="{BB962C8B-B14F-4D97-AF65-F5344CB8AC3E}">
        <p14:creationId xmlns:p14="http://schemas.microsoft.com/office/powerpoint/2010/main" val="1614967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a:blipFill>
            <a:blip r:embed="rId2"/>
            <a:tile tx="0" ty="0" sx="100000" sy="100000" flip="none" algn="tl"/>
          </a:blipFill>
        </p:spPr>
        <p:txBody>
          <a:bodyPr>
            <a:normAutofit lnSpcReduction="10000"/>
          </a:bodyPr>
          <a:lstStyle/>
          <a:p>
            <a:pPr algn="just"/>
            <a:r>
              <a:rPr lang="en-US" sz="2400" dirty="0" err="1"/>
              <a:t>lngesta</a:t>
            </a:r>
            <a:r>
              <a:rPr lang="en-US" sz="2400" dirty="0"/>
              <a:t> is passed distally along the intestine by peristaltic waves and finally this material enters the colon via the </a:t>
            </a:r>
            <a:r>
              <a:rPr lang="en-US" sz="2400" dirty="0" err="1"/>
              <a:t>ileo</a:t>
            </a:r>
            <a:r>
              <a:rPr lang="en-US" sz="2400" dirty="0"/>
              <a:t>-colic valve</a:t>
            </a:r>
          </a:p>
          <a:p>
            <a:pPr algn="just"/>
            <a:r>
              <a:rPr lang="en-US" sz="2400" dirty="0"/>
              <a:t> The storage and co-ordinated elimination of </a:t>
            </a:r>
            <a:r>
              <a:rPr lang="en-US" sz="2400" dirty="0" err="1"/>
              <a:t>faecal</a:t>
            </a:r>
            <a:r>
              <a:rPr lang="en-US" sz="2400" dirty="0"/>
              <a:t> material and dehydration of </a:t>
            </a:r>
            <a:r>
              <a:rPr lang="en-US" sz="2400" dirty="0" err="1"/>
              <a:t>faeces</a:t>
            </a:r>
            <a:r>
              <a:rPr lang="en-US" sz="2400" dirty="0"/>
              <a:t> (by absorbing approximately 90% of the water entering)—through Large intestine</a:t>
            </a:r>
          </a:p>
          <a:p>
            <a:pPr algn="just"/>
            <a:r>
              <a:rPr lang="en-US" sz="2400" dirty="0"/>
              <a:t>The colon only accounts for approximately 10-15% of total water absorption in the gastrointestinal tract (</a:t>
            </a:r>
            <a:r>
              <a:rPr lang="en-US" sz="2400" dirty="0" err="1"/>
              <a:t>jejunun</a:t>
            </a:r>
            <a:r>
              <a:rPr lang="en-US" sz="2400" dirty="0"/>
              <a:t> and ileum)</a:t>
            </a:r>
          </a:p>
          <a:p>
            <a:pPr algn="just"/>
            <a:r>
              <a:rPr lang="en-US" sz="2400" dirty="0"/>
              <a:t>The net flux of water through the gastrointestinal tract is at least 0.15 1 kg-1 bodyweight day·</a:t>
            </a:r>
          </a:p>
          <a:p>
            <a:pPr algn="just"/>
            <a:r>
              <a:rPr lang="en-US" sz="2400" dirty="0"/>
              <a:t>The major solutes in diarrhea fluid are </a:t>
            </a:r>
            <a:r>
              <a:rPr lang="en-US" sz="2400" b="1" i="1" dirty="0">
                <a:solidFill>
                  <a:srgbClr val="FF0000"/>
                </a:solidFill>
              </a:rPr>
              <a:t>sodium, chloride, organic anions, and potassium.</a:t>
            </a:r>
          </a:p>
          <a:p>
            <a:pPr algn="just"/>
            <a:r>
              <a:rPr lang="en-US" sz="2400" dirty="0"/>
              <a:t>During diarrheal diseases the most important source of </a:t>
            </a:r>
            <a:r>
              <a:rPr lang="en-US" sz="2400" b="1" dirty="0">
                <a:solidFill>
                  <a:srgbClr val="FF0000"/>
                </a:solidFill>
              </a:rPr>
              <a:t>potassium</a:t>
            </a:r>
            <a:r>
              <a:rPr lang="en-US" sz="2400" dirty="0"/>
              <a:t> loss is via </a:t>
            </a:r>
            <a:r>
              <a:rPr lang="en-US" sz="2400" b="1" dirty="0">
                <a:solidFill>
                  <a:srgbClr val="FF0000"/>
                </a:solidFill>
              </a:rPr>
              <a:t>urine</a:t>
            </a:r>
            <a:r>
              <a:rPr lang="en-US" sz="2400" dirty="0"/>
              <a:t>, mediated by aldosterone released in response to extracellular fluid volume depletion</a:t>
            </a:r>
          </a:p>
          <a:p>
            <a:pPr algn="just"/>
            <a:r>
              <a:rPr lang="en-US" sz="2400" b="1" dirty="0">
                <a:solidFill>
                  <a:srgbClr val="FF0000"/>
                </a:solidFill>
              </a:rPr>
              <a:t>Mild metabolic acidosis and hypokalemia </a:t>
            </a:r>
            <a:r>
              <a:rPr lang="en-US" sz="2400" dirty="0"/>
              <a:t>are the most common acid-base and electrolyte alterations observed in patients with </a:t>
            </a:r>
            <a:r>
              <a:rPr lang="en-US" sz="2400" b="1" i="1" dirty="0"/>
              <a:t>acute small intestinal disease and diarrhea</a:t>
            </a:r>
            <a:r>
              <a:rPr lang="en-US" sz="2400" dirty="0"/>
              <a:t>.</a:t>
            </a:r>
            <a:endParaRPr lang="en-IN" sz="2400" dirty="0"/>
          </a:p>
        </p:txBody>
      </p:sp>
    </p:spTree>
    <p:extLst>
      <p:ext uri="{BB962C8B-B14F-4D97-AF65-F5344CB8AC3E}">
        <p14:creationId xmlns:p14="http://schemas.microsoft.com/office/powerpoint/2010/main" val="1086116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4495800" cy="6858000"/>
          </a:xfrm>
          <a:blipFill>
            <a:blip r:embed="rId2"/>
            <a:tile tx="0" ty="0" sx="100000" sy="100000" flip="none" algn="tl"/>
          </a:blipFill>
        </p:spPr>
        <p:txBody>
          <a:bodyPr>
            <a:normAutofit/>
          </a:bodyPr>
          <a:lstStyle/>
          <a:p>
            <a:pPr marL="0" indent="0">
              <a:buNone/>
            </a:pPr>
            <a:r>
              <a:rPr lang="en-IN" sz="2400" b="1" dirty="0">
                <a:solidFill>
                  <a:srgbClr val="FF0000"/>
                </a:solidFill>
              </a:rPr>
              <a:t>Causes of </a:t>
            </a:r>
            <a:r>
              <a:rPr lang="en-IN" sz="2400" b="1" dirty="0" err="1">
                <a:solidFill>
                  <a:srgbClr val="FF0000"/>
                </a:solidFill>
              </a:rPr>
              <a:t>Diarrhea</a:t>
            </a:r>
            <a:r>
              <a:rPr lang="en-IN" sz="2400" b="1" dirty="0">
                <a:solidFill>
                  <a:srgbClr val="FF0000"/>
                </a:solidFill>
              </a:rPr>
              <a:t>:</a:t>
            </a:r>
          </a:p>
          <a:p>
            <a:pPr>
              <a:buFont typeface="Wingdings" pitchFamily="2" charset="2"/>
              <a:buChar char="§"/>
            </a:pPr>
            <a:r>
              <a:rPr lang="en-IN" sz="2400" dirty="0"/>
              <a:t>Mechanism or</a:t>
            </a:r>
          </a:p>
          <a:p>
            <a:pPr>
              <a:buFont typeface="Wingdings" pitchFamily="2" charset="2"/>
              <a:buChar char="§"/>
            </a:pPr>
            <a:r>
              <a:rPr lang="en-IN" sz="2400" dirty="0"/>
              <a:t>Disease</a:t>
            </a:r>
          </a:p>
          <a:p>
            <a:pPr algn="just"/>
            <a:r>
              <a:rPr lang="en-US" sz="2400" b="1" dirty="0">
                <a:solidFill>
                  <a:srgbClr val="FF0000"/>
                </a:solidFill>
              </a:rPr>
              <a:t>The most common mechanisms: </a:t>
            </a:r>
          </a:p>
          <a:p>
            <a:pPr algn="just">
              <a:buFont typeface="Wingdings" pitchFamily="2" charset="2"/>
              <a:buChar char="ü"/>
            </a:pPr>
            <a:r>
              <a:rPr lang="en-US" sz="2400" dirty="0"/>
              <a:t>Abnormal fluid secretion (primarily sodium),</a:t>
            </a:r>
          </a:p>
          <a:p>
            <a:pPr algn="just">
              <a:buFont typeface="Wingdings" pitchFamily="2" charset="2"/>
              <a:buChar char="ü"/>
            </a:pPr>
            <a:r>
              <a:rPr lang="en-US" sz="2400" dirty="0" err="1"/>
              <a:t>Malabsorption</a:t>
            </a:r>
            <a:endParaRPr lang="en-US" sz="2400" dirty="0"/>
          </a:p>
          <a:p>
            <a:pPr algn="just">
              <a:buFont typeface="Wingdings" pitchFamily="2" charset="2"/>
              <a:buChar char="ü"/>
            </a:pPr>
            <a:r>
              <a:rPr lang="en-IN" sz="2400" dirty="0"/>
              <a:t>Abnormal intestinal motility</a:t>
            </a:r>
          </a:p>
          <a:p>
            <a:pPr marL="0" indent="0" algn="just">
              <a:buNone/>
            </a:pPr>
            <a:endParaRPr lang="en-IN" sz="24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0"/>
            <a:ext cx="46482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8829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0678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947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678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8756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lnSpcReduction="20000"/>
          </a:bodyPr>
          <a:lstStyle/>
          <a:p>
            <a:pPr marL="0" indent="0">
              <a:buNone/>
            </a:pPr>
            <a:r>
              <a:rPr lang="en-IN" sz="2800" dirty="0"/>
              <a:t>Types of diarrhoea:</a:t>
            </a:r>
          </a:p>
          <a:p>
            <a:pPr>
              <a:buFont typeface="Wingdings" pitchFamily="2" charset="2"/>
              <a:buChar char="§"/>
            </a:pPr>
            <a:r>
              <a:rPr lang="en-IN" sz="2800" dirty="0"/>
              <a:t>Secretory diarrhoea</a:t>
            </a:r>
          </a:p>
          <a:p>
            <a:pPr>
              <a:buFont typeface="Wingdings" pitchFamily="2" charset="2"/>
              <a:buChar char="§"/>
            </a:pPr>
            <a:r>
              <a:rPr lang="en-IN" sz="2800" dirty="0"/>
              <a:t>Osmotic diarrhoea</a:t>
            </a:r>
          </a:p>
          <a:p>
            <a:pPr algn="just"/>
            <a:r>
              <a:rPr lang="en-US" sz="2800" b="1" dirty="0">
                <a:solidFill>
                  <a:srgbClr val="FF0000"/>
                </a:solidFill>
              </a:rPr>
              <a:t>Secretory </a:t>
            </a:r>
            <a:r>
              <a:rPr lang="en-US" sz="2800" b="1" dirty="0" err="1">
                <a:solidFill>
                  <a:srgbClr val="FF0000"/>
                </a:solidFill>
              </a:rPr>
              <a:t>diarrhoea</a:t>
            </a:r>
            <a:r>
              <a:rPr lang="en-US" sz="2800" b="1" dirty="0">
                <a:solidFill>
                  <a:srgbClr val="FF0000"/>
                </a:solidFill>
              </a:rPr>
              <a:t>: </a:t>
            </a:r>
          </a:p>
          <a:p>
            <a:pPr algn="just">
              <a:buFont typeface="Wingdings" pitchFamily="2" charset="2"/>
              <a:buChar char="ü"/>
            </a:pPr>
            <a:r>
              <a:rPr lang="en-US" sz="2800" dirty="0"/>
              <a:t>A </a:t>
            </a:r>
            <a:r>
              <a:rPr lang="en-US" sz="2800" dirty="0" err="1"/>
              <a:t>diarrhoea</a:t>
            </a:r>
            <a:r>
              <a:rPr lang="en-US" sz="2800" dirty="0"/>
              <a:t> resulting from net movement of fluid into the gut lumen despite fasting</a:t>
            </a:r>
          </a:p>
          <a:p>
            <a:pPr algn="just">
              <a:buFont typeface="Wingdings" pitchFamily="2" charset="2"/>
              <a:buChar char="ü"/>
            </a:pPr>
            <a:r>
              <a:rPr lang="en-IN" sz="2800" dirty="0"/>
              <a:t>Faeces are</a:t>
            </a:r>
            <a:r>
              <a:rPr lang="en-US" sz="2800" dirty="0"/>
              <a:t>isotonic with plasma, watery and alkaline, and the volumes produced are usually large.</a:t>
            </a:r>
          </a:p>
          <a:p>
            <a:pPr algn="just">
              <a:buFont typeface="Wingdings" pitchFamily="2" charset="2"/>
              <a:buChar char="ü"/>
            </a:pPr>
            <a:r>
              <a:rPr lang="en-US" sz="2800" dirty="0"/>
              <a:t>The </a:t>
            </a:r>
            <a:r>
              <a:rPr lang="en-US" sz="2800" dirty="0" err="1"/>
              <a:t>faeces</a:t>
            </a:r>
            <a:r>
              <a:rPr lang="en-US" sz="2800" dirty="0"/>
              <a:t> are alkaline because sodium and bicarbonate ions are secreted by the ileum.</a:t>
            </a:r>
          </a:p>
          <a:p>
            <a:pPr algn="just">
              <a:buFont typeface="Wingdings" pitchFamily="2" charset="2"/>
              <a:buChar char="ü"/>
            </a:pPr>
            <a:r>
              <a:rPr lang="en-US" sz="2800" dirty="0"/>
              <a:t>Acute secretory </a:t>
            </a:r>
            <a:r>
              <a:rPr lang="en-US" sz="2800" dirty="0" err="1"/>
              <a:t>diarrhoea</a:t>
            </a:r>
            <a:r>
              <a:rPr lang="en-US" sz="2800" dirty="0"/>
              <a:t> is always caused by a bacterial infection</a:t>
            </a:r>
          </a:p>
          <a:p>
            <a:pPr algn="just"/>
            <a:r>
              <a:rPr lang="en-US" sz="2800" dirty="0"/>
              <a:t>Osmotic </a:t>
            </a:r>
            <a:r>
              <a:rPr lang="en-US" sz="2800" dirty="0" err="1"/>
              <a:t>diarrhoea</a:t>
            </a:r>
            <a:r>
              <a:rPr lang="en-US" sz="2800" dirty="0"/>
              <a:t>: </a:t>
            </a:r>
          </a:p>
          <a:p>
            <a:pPr algn="just">
              <a:buFont typeface="Wingdings" pitchFamily="2" charset="2"/>
              <a:buChar char="ü"/>
            </a:pPr>
            <a:r>
              <a:rPr lang="en-US" sz="2800" dirty="0"/>
              <a:t>A </a:t>
            </a:r>
            <a:r>
              <a:rPr lang="en-US" sz="2800" dirty="0" err="1"/>
              <a:t>diarrhoea</a:t>
            </a:r>
            <a:r>
              <a:rPr lang="en-US" sz="2800" dirty="0"/>
              <a:t> where the </a:t>
            </a:r>
            <a:r>
              <a:rPr lang="en-US" sz="2800" dirty="0" err="1"/>
              <a:t>faeces</a:t>
            </a:r>
            <a:r>
              <a:rPr lang="en-US" sz="2800" dirty="0"/>
              <a:t> may have high osmolality</a:t>
            </a:r>
          </a:p>
          <a:p>
            <a:pPr algn="just">
              <a:buFont typeface="Wingdings" pitchFamily="2" charset="2"/>
              <a:buChar char="ü"/>
            </a:pPr>
            <a:r>
              <a:rPr lang="en-US" sz="2800" dirty="0"/>
              <a:t>may also be thought of as a </a:t>
            </a:r>
            <a:r>
              <a:rPr lang="en-US" sz="2800" dirty="0" err="1"/>
              <a:t>diarrhoea</a:t>
            </a:r>
            <a:r>
              <a:rPr lang="en-US" sz="2800" dirty="0"/>
              <a:t> caused by </a:t>
            </a:r>
            <a:r>
              <a:rPr lang="en-US" sz="2800" dirty="0" err="1"/>
              <a:t>malabsorption</a:t>
            </a:r>
            <a:r>
              <a:rPr lang="en-US" sz="2800" dirty="0"/>
              <a:t> and </a:t>
            </a:r>
            <a:r>
              <a:rPr lang="en-US" sz="2800" dirty="0" err="1"/>
              <a:t>maldigestion</a:t>
            </a:r>
            <a:r>
              <a:rPr lang="en-US" sz="2800" dirty="0"/>
              <a:t>.</a:t>
            </a:r>
          </a:p>
          <a:p>
            <a:pPr marL="0" indent="0" algn="just">
              <a:buNone/>
            </a:pPr>
            <a:endParaRPr lang="en-US" sz="2800" dirty="0"/>
          </a:p>
          <a:p>
            <a:pPr algn="just"/>
            <a:endParaRPr lang="en-US" dirty="0"/>
          </a:p>
          <a:p>
            <a:pPr algn="just"/>
            <a:endParaRPr lang="en-IN" dirty="0"/>
          </a:p>
        </p:txBody>
      </p:sp>
    </p:spTree>
    <p:extLst>
      <p:ext uri="{BB962C8B-B14F-4D97-AF65-F5344CB8AC3E}">
        <p14:creationId xmlns:p14="http://schemas.microsoft.com/office/powerpoint/2010/main" val="3309590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759</TotalTime>
  <Words>1034</Words>
  <Application>Microsoft Office PowerPoint</Application>
  <PresentationFormat>On-screen Show (4:3)</PresentationFormat>
  <Paragraphs>99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PowerPoint Presentation</vt:lpstr>
      <vt:lpstr>Diarrhoea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Diarrhea</dc:title>
  <dc:creator>anil kumar</dc:creator>
  <cp:lastModifiedBy>Nirbhay Kumar Mishra</cp:lastModifiedBy>
  <cp:revision>29</cp:revision>
  <dcterms:created xsi:type="dcterms:W3CDTF">2006-08-16T00:00:00Z</dcterms:created>
  <dcterms:modified xsi:type="dcterms:W3CDTF">2020-11-06T05:40:35Z</dcterms:modified>
</cp:coreProperties>
</file>