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sldIdLst>
    <p:sldId id="256" r:id="rId2"/>
    <p:sldId id="257" r:id="rId3"/>
    <p:sldId id="268" r:id="rId4"/>
    <p:sldId id="258" r:id="rId5"/>
    <p:sldId id="259" r:id="rId6"/>
    <p:sldId id="260" r:id="rId7"/>
    <p:sldId id="261" r:id="rId8"/>
    <p:sldId id="262" r:id="rId9"/>
    <p:sldId id="263" r:id="rId10"/>
    <p:sldId id="269"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508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0888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61006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5105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06377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5694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35248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047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372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1469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080001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6585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1661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1347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490325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960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10/29/2020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83405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07067" y="766916"/>
            <a:ext cx="7766936" cy="3283920"/>
          </a:xfrm>
        </p:spPr>
        <p:txBody>
          <a:bodyPr/>
          <a:lstStyle/>
          <a:p>
            <a:pPr algn="ctr"/>
            <a:r>
              <a:rPr lang="en-US" dirty="0" smtClean="0">
                <a:solidFill>
                  <a:srgbClr val="FF0000"/>
                </a:solidFill>
                <a:latin typeface="Castellar" panose="020A0402060406010301" pitchFamily="18" charset="0"/>
              </a:rPr>
              <a:t>DOCKING</a:t>
            </a:r>
            <a:r>
              <a:rPr lang="en-US" dirty="0" smtClean="0"/>
              <a:t>  </a:t>
            </a:r>
            <a:br>
              <a:rPr lang="en-US" dirty="0" smtClean="0"/>
            </a:br>
            <a:r>
              <a:rPr lang="en-US" dirty="0"/>
              <a:t/>
            </a:r>
            <a:br>
              <a:rPr lang="en-US" dirty="0"/>
            </a:br>
            <a:endParaRPr lang="en-US" dirty="0"/>
          </a:p>
        </p:txBody>
      </p:sp>
      <p:sp>
        <p:nvSpPr>
          <p:cNvPr id="7" name="Subtitle 6"/>
          <p:cNvSpPr>
            <a:spLocks noGrp="1"/>
          </p:cNvSpPr>
          <p:nvPr>
            <p:ph type="subTitle" idx="1"/>
          </p:nvPr>
        </p:nvSpPr>
        <p:spPr/>
        <p:txBody>
          <a:bodyPr>
            <a:normAutofit/>
          </a:bodyPr>
          <a:lstStyle/>
          <a:p>
            <a:pPr algn="l"/>
            <a:r>
              <a:rPr lang="en-US" sz="2000" dirty="0" smtClean="0">
                <a:solidFill>
                  <a:srgbClr val="00B0F0"/>
                </a:solidFill>
                <a:latin typeface="Algerian" panose="04020705040A02060702" pitchFamily="82" charset="0"/>
              </a:rPr>
              <a:t>                                                      </a:t>
            </a:r>
            <a:endParaRPr lang="en-US" sz="2000" dirty="0" smtClean="0">
              <a:solidFill>
                <a:srgbClr val="00B0F0"/>
              </a:solidFill>
              <a:latin typeface="Algerian" panose="04020705040A02060702" pitchFamily="82" charset="0"/>
            </a:endParaRPr>
          </a:p>
          <a:p>
            <a:pPr algn="l"/>
            <a:r>
              <a:rPr lang="en-US" sz="2000" dirty="0" smtClean="0">
                <a:solidFill>
                  <a:srgbClr val="00B0F0"/>
                </a:solidFill>
                <a:latin typeface="Algerian" panose="04020705040A02060702" pitchFamily="82" charset="0"/>
              </a:rPr>
              <a:t>Dr. </a:t>
            </a:r>
            <a:r>
              <a:rPr lang="en-US" sz="2000" dirty="0" err="1">
                <a:solidFill>
                  <a:srgbClr val="00B0F0"/>
                </a:solidFill>
                <a:latin typeface="Algerian" panose="04020705040A02060702" pitchFamily="82" charset="0"/>
              </a:rPr>
              <a:t>G</a:t>
            </a:r>
            <a:r>
              <a:rPr lang="en-US" sz="2000" dirty="0" err="1" smtClean="0">
                <a:solidFill>
                  <a:srgbClr val="00B0F0"/>
                </a:solidFill>
                <a:latin typeface="Algerian" panose="04020705040A02060702" pitchFamily="82" charset="0"/>
              </a:rPr>
              <a:t>yandev</a:t>
            </a:r>
            <a:r>
              <a:rPr lang="en-US" sz="2000" dirty="0" smtClean="0">
                <a:solidFill>
                  <a:srgbClr val="00B0F0"/>
                </a:solidFill>
                <a:latin typeface="Algerian" panose="04020705040A02060702" pitchFamily="82" charset="0"/>
              </a:rPr>
              <a:t> </a:t>
            </a:r>
            <a:r>
              <a:rPr lang="en-US" sz="2000" dirty="0" smtClean="0">
                <a:solidFill>
                  <a:srgbClr val="00B0F0"/>
                </a:solidFill>
                <a:latin typeface="Algerian" panose="04020705040A02060702" pitchFamily="82" charset="0"/>
              </a:rPr>
              <a:t>singh, Assistant professor, BVC, PATNA-14                                                    </a:t>
            </a:r>
            <a:endParaRPr lang="en-US" sz="2000" dirty="0">
              <a:solidFill>
                <a:srgbClr val="00B0F0"/>
              </a:solidFill>
              <a:latin typeface="Algerian" panose="04020705040A02060702" pitchFamily="82" charset="0"/>
            </a:endParaRPr>
          </a:p>
        </p:txBody>
      </p:sp>
    </p:spTree>
    <p:extLst>
      <p:ext uri="{BB962C8B-B14F-4D97-AF65-F5344CB8AC3E}">
        <p14:creationId xmlns:p14="http://schemas.microsoft.com/office/powerpoint/2010/main" val="3638885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Clr>
                <a:srgbClr val="90C226"/>
              </a:buClr>
              <a:buNone/>
            </a:pPr>
            <a:r>
              <a:rPr lang="en-US" sz="2400" dirty="0" smtClean="0">
                <a:solidFill>
                  <a:prstClr val="black">
                    <a:lumMod val="75000"/>
                    <a:lumOff val="25000"/>
                  </a:prstClr>
                </a:solidFill>
              </a:rPr>
              <a:t>. </a:t>
            </a:r>
            <a:endParaRPr lang="en-US" sz="2400" dirty="0">
              <a:solidFill>
                <a:prstClr val="black">
                  <a:lumMod val="75000"/>
                  <a:lumOff val="25000"/>
                </a:prstClr>
              </a:solidFill>
            </a:endParaRPr>
          </a:p>
          <a:p>
            <a:endParaRPr lang="en-US" dirty="0"/>
          </a:p>
        </p:txBody>
      </p:sp>
      <p:pic>
        <p:nvPicPr>
          <p:cNvPr id="4" name="Picture 3"/>
          <p:cNvPicPr>
            <a:picLocks noChangeAspect="1"/>
          </p:cNvPicPr>
          <p:nvPr/>
        </p:nvPicPr>
        <p:blipFill rotWithShape="1">
          <a:blip r:embed="rId2"/>
          <a:srcRect l="5197" t="37419" r="1255" b="38573"/>
          <a:stretch/>
        </p:blipFill>
        <p:spPr>
          <a:xfrm>
            <a:off x="427705" y="988143"/>
            <a:ext cx="9202993" cy="4616244"/>
          </a:xfrm>
          <a:prstGeom prst="rect">
            <a:avLst/>
          </a:prstGeom>
        </p:spPr>
      </p:pic>
    </p:spTree>
    <p:extLst>
      <p:ext uri="{BB962C8B-B14F-4D97-AF65-F5344CB8AC3E}">
        <p14:creationId xmlns:p14="http://schemas.microsoft.com/office/powerpoint/2010/main" val="3808912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37428" b="38633"/>
          <a:stretch/>
        </p:blipFill>
        <p:spPr>
          <a:xfrm>
            <a:off x="265471" y="899652"/>
            <a:ext cx="9217741" cy="5147187"/>
          </a:xfrm>
          <a:prstGeom prst="rect">
            <a:avLst/>
          </a:prstGeom>
        </p:spPr>
      </p:pic>
    </p:spTree>
    <p:extLst>
      <p:ext uri="{BB962C8B-B14F-4D97-AF65-F5344CB8AC3E}">
        <p14:creationId xmlns:p14="http://schemas.microsoft.com/office/powerpoint/2010/main" val="2230208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870155"/>
            <a:ext cx="8596668" cy="5171207"/>
          </a:xfrm>
        </p:spPr>
        <p:txBody>
          <a:bodyPr>
            <a:normAutofit/>
          </a:bodyPr>
          <a:lstStyle/>
          <a:p>
            <a:pPr marL="0" indent="0">
              <a:buNone/>
            </a:pPr>
            <a:r>
              <a:rPr lang="en-US" sz="9600" dirty="0" smtClean="0">
                <a:solidFill>
                  <a:srgbClr val="FF0000"/>
                </a:solidFill>
              </a:rPr>
              <a:t>    </a:t>
            </a:r>
          </a:p>
          <a:p>
            <a:pPr marL="0" indent="0">
              <a:buNone/>
            </a:pPr>
            <a:r>
              <a:rPr lang="en-US" sz="9600" dirty="0">
                <a:solidFill>
                  <a:srgbClr val="FF0000"/>
                </a:solidFill>
              </a:rPr>
              <a:t> </a:t>
            </a:r>
            <a:r>
              <a:rPr lang="en-US" sz="9600" dirty="0" smtClean="0">
                <a:solidFill>
                  <a:srgbClr val="FF0000"/>
                </a:solidFill>
              </a:rPr>
              <a:t>    THANKU</a:t>
            </a:r>
            <a:endParaRPr lang="en-US" sz="9600" dirty="0">
              <a:solidFill>
                <a:srgbClr val="FF0000"/>
              </a:solidFill>
            </a:endParaRPr>
          </a:p>
        </p:txBody>
      </p:sp>
    </p:spTree>
    <p:extLst>
      <p:ext uri="{BB962C8B-B14F-4D97-AF65-F5344CB8AC3E}">
        <p14:creationId xmlns:p14="http://schemas.microsoft.com/office/powerpoint/2010/main" val="529813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677334" y="1489587"/>
            <a:ext cx="4115892" cy="4551775"/>
          </a:xfrm>
        </p:spPr>
        <p:txBody>
          <a:bodyPr>
            <a:normAutofit/>
          </a:bodyPr>
          <a:lstStyle/>
          <a:p>
            <a:pPr>
              <a:buFont typeface="Wingdings" panose="05000000000000000000" pitchFamily="2" charset="2"/>
              <a:buChar char="v"/>
            </a:pPr>
            <a:r>
              <a:rPr lang="en-US" sz="2400" dirty="0"/>
              <a:t> </a:t>
            </a:r>
            <a:r>
              <a:rPr lang="en-US" sz="2400" dirty="0" smtClean="0"/>
              <a:t> Tail docking is a medical procedure done to remove part of the tail in puppies.</a:t>
            </a:r>
          </a:p>
          <a:p>
            <a:pPr>
              <a:buFont typeface="Wingdings" panose="05000000000000000000" pitchFamily="2" charset="2"/>
              <a:buChar char="v"/>
            </a:pPr>
            <a:r>
              <a:rPr lang="en-US" sz="2400" dirty="0" smtClean="0"/>
              <a:t>Tail docking is performed on working dogs to protect their tails from injury. </a:t>
            </a:r>
            <a:endParaRPr lang="en-US" sz="2400" dirty="0"/>
          </a:p>
        </p:txBody>
      </p:sp>
      <p:pic>
        <p:nvPicPr>
          <p:cNvPr id="4" name="Picture 3"/>
          <p:cNvPicPr>
            <a:picLocks noChangeAspect="1"/>
          </p:cNvPicPr>
          <p:nvPr/>
        </p:nvPicPr>
        <p:blipFill rotWithShape="1">
          <a:blip r:embed="rId2"/>
          <a:srcRect l="4982" t="5721" r="3835" b="62996"/>
          <a:stretch/>
        </p:blipFill>
        <p:spPr>
          <a:xfrm>
            <a:off x="4852219" y="1533833"/>
            <a:ext cx="4807976" cy="3864078"/>
          </a:xfrm>
          <a:prstGeom prst="rect">
            <a:avLst/>
          </a:prstGeom>
        </p:spPr>
      </p:pic>
    </p:spTree>
    <p:extLst>
      <p:ext uri="{BB962C8B-B14F-4D97-AF65-F5344CB8AC3E}">
        <p14:creationId xmlns:p14="http://schemas.microsoft.com/office/powerpoint/2010/main" val="483623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The length that is </a:t>
            </a:r>
            <a:r>
              <a:rPr lang="en-US" sz="2400" dirty="0" smtClean="0"/>
              <a:t>dock varies  </a:t>
            </a:r>
            <a:r>
              <a:rPr lang="en-US" sz="2400" dirty="0"/>
              <a:t>depending on the breed.</a:t>
            </a:r>
          </a:p>
          <a:p>
            <a:r>
              <a:rPr lang="en-US" sz="2400" dirty="0"/>
              <a:t>Currently 62 breeds </a:t>
            </a:r>
            <a:r>
              <a:rPr lang="en-US" sz="2400" dirty="0" err="1"/>
              <a:t>recognished</a:t>
            </a:r>
            <a:r>
              <a:rPr lang="en-US" sz="2400" dirty="0"/>
              <a:t> by the AKC have docked tail.eg-cocker spaniels ,</a:t>
            </a:r>
            <a:r>
              <a:rPr lang="en-US" sz="2400" dirty="0" err="1" smtClean="0"/>
              <a:t>rottweilers</a:t>
            </a:r>
            <a:r>
              <a:rPr lang="en-US" sz="2400" dirty="0" smtClean="0"/>
              <a:t> ,</a:t>
            </a:r>
            <a:r>
              <a:rPr lang="en-US" sz="2400" dirty="0"/>
              <a:t>and Yorkshire terriers etc.</a:t>
            </a:r>
          </a:p>
          <a:p>
            <a:r>
              <a:rPr lang="en-US" sz="2400" dirty="0"/>
              <a:t>Some dogs such as the old English sheepdog and Australian shepherd may appears to be docked but may have actually been born with a bobtail or naturally short tail  </a:t>
            </a:r>
          </a:p>
          <a:p>
            <a:endParaRPr lang="en-US" dirty="0"/>
          </a:p>
        </p:txBody>
      </p:sp>
    </p:spTree>
    <p:extLst>
      <p:ext uri="{BB962C8B-B14F-4D97-AF65-F5344CB8AC3E}">
        <p14:creationId xmlns:p14="http://schemas.microsoft.com/office/powerpoint/2010/main" val="3392942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normAutofit/>
          </a:bodyPr>
          <a:lstStyle/>
          <a:p>
            <a:r>
              <a:rPr lang="en-US" sz="2400" dirty="0" smtClean="0"/>
              <a:t>Historically tail docking was thought to prevent rabies ,strengthen the back ,increase the animals speed  and prevent injuries when </a:t>
            </a:r>
            <a:r>
              <a:rPr lang="en-US" sz="2400" dirty="0" err="1" smtClean="0"/>
              <a:t>ratting,fighting</a:t>
            </a:r>
            <a:r>
              <a:rPr lang="en-US" sz="2400" dirty="0" smtClean="0"/>
              <a:t> and baiting.</a:t>
            </a:r>
          </a:p>
          <a:p>
            <a:r>
              <a:rPr lang="en-US" sz="2400" dirty="0" smtClean="0"/>
              <a:t>In modern times docking is for-prophylactic</a:t>
            </a:r>
          </a:p>
          <a:p>
            <a:pPr marL="0" indent="0">
              <a:buNone/>
            </a:pPr>
            <a:r>
              <a:rPr lang="en-US" sz="2400" dirty="0"/>
              <a:t> </a:t>
            </a:r>
            <a:r>
              <a:rPr lang="en-US" sz="2400" dirty="0" smtClean="0"/>
              <a:t>                                                -therapeutic </a:t>
            </a:r>
          </a:p>
          <a:p>
            <a:pPr marL="0" indent="0">
              <a:buNone/>
            </a:pPr>
            <a:r>
              <a:rPr lang="en-US" sz="2400" dirty="0"/>
              <a:t> </a:t>
            </a:r>
            <a:r>
              <a:rPr lang="en-US" sz="2400" dirty="0" smtClean="0"/>
              <a:t>                                                -cosmetic</a:t>
            </a:r>
          </a:p>
          <a:p>
            <a:pPr marL="0" indent="0">
              <a:buNone/>
            </a:pPr>
            <a:r>
              <a:rPr lang="en-US" sz="2400" dirty="0"/>
              <a:t> </a:t>
            </a:r>
            <a:r>
              <a:rPr lang="en-US" sz="2400" dirty="0" smtClean="0"/>
              <a:t>                                                -to prevent </a:t>
            </a:r>
            <a:r>
              <a:rPr lang="en-US" sz="2400" dirty="0" err="1" smtClean="0"/>
              <a:t>injuies</a:t>
            </a:r>
            <a:r>
              <a:rPr lang="en-US" sz="2400" dirty="0" smtClean="0"/>
              <a:t>   </a:t>
            </a:r>
            <a:endParaRPr lang="en-US" sz="2400" dirty="0"/>
          </a:p>
        </p:txBody>
      </p:sp>
    </p:spTree>
    <p:extLst>
      <p:ext uri="{BB962C8B-B14F-4D97-AF65-F5344CB8AC3E}">
        <p14:creationId xmlns:p14="http://schemas.microsoft.com/office/powerpoint/2010/main" val="93622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STATUS-</a:t>
            </a:r>
            <a:endParaRPr lang="en-US" dirty="0"/>
          </a:p>
        </p:txBody>
      </p:sp>
      <p:sp>
        <p:nvSpPr>
          <p:cNvPr id="3" name="Content Placeholder 2"/>
          <p:cNvSpPr>
            <a:spLocks noGrp="1"/>
          </p:cNvSpPr>
          <p:nvPr>
            <p:ph idx="1"/>
          </p:nvPr>
        </p:nvSpPr>
        <p:spPr/>
        <p:txBody>
          <a:bodyPr/>
          <a:lstStyle/>
          <a:p>
            <a:r>
              <a:rPr lang="en-US" sz="2400" dirty="0" smtClean="0"/>
              <a:t>The cruel procedure were originally banned by the veterinary council of </a:t>
            </a:r>
            <a:r>
              <a:rPr lang="en-US" sz="2400" dirty="0"/>
              <a:t>I</a:t>
            </a:r>
            <a:r>
              <a:rPr lang="en-US" sz="2400" dirty="0" smtClean="0"/>
              <a:t>ndia in </a:t>
            </a:r>
            <a:r>
              <a:rPr lang="en-US" sz="2400" b="1" dirty="0" smtClean="0">
                <a:solidFill>
                  <a:srgbClr val="7030A0"/>
                </a:solidFill>
              </a:rPr>
              <a:t>2011</a:t>
            </a:r>
            <a:r>
              <a:rPr lang="en-US" sz="2400" dirty="0" smtClean="0">
                <a:solidFill>
                  <a:srgbClr val="7030A0"/>
                </a:solidFill>
              </a:rPr>
              <a:t>.</a:t>
            </a:r>
          </a:p>
          <a:p>
            <a:r>
              <a:rPr lang="en-US" sz="2400" dirty="0" smtClean="0"/>
              <a:t>PETA India fired off letters to numerous </a:t>
            </a:r>
            <a:r>
              <a:rPr lang="en-US" sz="2400" dirty="0"/>
              <a:t>I</a:t>
            </a:r>
            <a:r>
              <a:rPr lang="en-US" sz="2400" dirty="0" smtClean="0"/>
              <a:t>ndian veterinary regulatory bodies including the veterinary council of India, state veterinary council, central and state animal husbandry department, veterinary college and universities and veterinarian association as well as the animal welfare board of </a:t>
            </a:r>
            <a:r>
              <a:rPr lang="en-US" sz="2400" dirty="0"/>
              <a:t>I</a:t>
            </a:r>
            <a:r>
              <a:rPr lang="en-US" sz="2400" dirty="0" smtClean="0"/>
              <a:t>ndia urging then to implement enforce the ban on cosmetic tail docking under the prevention of cruelty to animal rules </a:t>
            </a:r>
            <a:r>
              <a:rPr lang="en-US" sz="2400" b="1" dirty="0" smtClean="0">
                <a:solidFill>
                  <a:srgbClr val="7030A0"/>
                </a:solidFill>
              </a:rPr>
              <a:t>2017</a:t>
            </a:r>
            <a:r>
              <a:rPr lang="en-US" sz="2400" dirty="0" smtClean="0"/>
              <a:t>.   </a:t>
            </a:r>
            <a:endParaRPr lang="en-US" sz="2400" dirty="0"/>
          </a:p>
        </p:txBody>
      </p:sp>
    </p:spTree>
    <p:extLst>
      <p:ext uri="{BB962C8B-B14F-4D97-AF65-F5344CB8AC3E}">
        <p14:creationId xmlns:p14="http://schemas.microsoft.com/office/powerpoint/2010/main" val="2549218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EQUIPMENTS-</a:t>
            </a:r>
            <a:endParaRPr lang="en-US" dirty="0"/>
          </a:p>
        </p:txBody>
      </p:sp>
      <p:sp>
        <p:nvSpPr>
          <p:cNvPr id="3" name="Content Placeholder 2"/>
          <p:cNvSpPr>
            <a:spLocks noGrp="1"/>
          </p:cNvSpPr>
          <p:nvPr>
            <p:ph idx="1"/>
          </p:nvPr>
        </p:nvSpPr>
        <p:spPr/>
        <p:txBody>
          <a:bodyPr>
            <a:normAutofit/>
          </a:bodyPr>
          <a:lstStyle/>
          <a:p>
            <a:r>
              <a:rPr lang="en-US" sz="2400" dirty="0" smtClean="0"/>
              <a:t>Docking knife</a:t>
            </a:r>
          </a:p>
          <a:p>
            <a:r>
              <a:rPr lang="en-US" sz="2400" dirty="0" smtClean="0"/>
              <a:t>Tourniquet </a:t>
            </a:r>
            <a:endParaRPr lang="en-US" sz="2400" dirty="0"/>
          </a:p>
        </p:txBody>
      </p:sp>
      <p:pic>
        <p:nvPicPr>
          <p:cNvPr id="4" name="Picture 3"/>
          <p:cNvPicPr>
            <a:picLocks noChangeAspect="1"/>
          </p:cNvPicPr>
          <p:nvPr/>
        </p:nvPicPr>
        <p:blipFill rotWithShape="1">
          <a:blip r:embed="rId2"/>
          <a:srcRect l="11003" t="17085" r="10502" b="-9396"/>
          <a:stretch/>
        </p:blipFill>
        <p:spPr>
          <a:xfrm>
            <a:off x="3613355" y="3642852"/>
            <a:ext cx="5383162" cy="11155925"/>
          </a:xfrm>
          <a:prstGeom prst="rect">
            <a:avLst/>
          </a:prstGeom>
        </p:spPr>
      </p:pic>
      <p:sp>
        <p:nvSpPr>
          <p:cNvPr id="5" name="Rectangle 4"/>
          <p:cNvSpPr/>
          <p:nvPr/>
        </p:nvSpPr>
        <p:spPr>
          <a:xfrm>
            <a:off x="4513005" y="5884606"/>
            <a:ext cx="427703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Docking knife</a:t>
            </a:r>
            <a:endParaRPr lang="en-US" dirty="0"/>
          </a:p>
        </p:txBody>
      </p:sp>
    </p:spTree>
    <p:extLst>
      <p:ext uri="{BB962C8B-B14F-4D97-AF65-F5344CB8AC3E}">
        <p14:creationId xmlns:p14="http://schemas.microsoft.com/office/powerpoint/2010/main" val="705432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tail-</a:t>
            </a:r>
            <a:endParaRPr lang="en-US" dirty="0"/>
          </a:p>
        </p:txBody>
      </p:sp>
      <p:sp>
        <p:nvSpPr>
          <p:cNvPr id="3" name="Content Placeholder 2"/>
          <p:cNvSpPr>
            <a:spLocks noGrp="1"/>
          </p:cNvSpPr>
          <p:nvPr>
            <p:ph idx="1"/>
          </p:nvPr>
        </p:nvSpPr>
        <p:spPr/>
        <p:txBody>
          <a:bodyPr>
            <a:normAutofit/>
          </a:bodyPr>
          <a:lstStyle/>
          <a:p>
            <a:r>
              <a:rPr lang="en-US" sz="2400" dirty="0" smtClean="0"/>
              <a:t>Cross section of tail reveals muscles-</a:t>
            </a:r>
          </a:p>
          <a:p>
            <a:pPr marL="514350" indent="-514350">
              <a:buFont typeface="+mj-lt"/>
              <a:buAutoNum type="romanLcPeriod"/>
            </a:pPr>
            <a:r>
              <a:rPr lang="en-US" sz="2400" dirty="0" err="1" smtClean="0"/>
              <a:t>Sacrococygeus</a:t>
            </a:r>
            <a:r>
              <a:rPr lang="en-US" sz="2400" dirty="0" smtClean="0"/>
              <a:t> </a:t>
            </a:r>
            <a:r>
              <a:rPr lang="en-US" sz="2400" dirty="0" err="1" smtClean="0"/>
              <a:t>dorsalis</a:t>
            </a:r>
            <a:endParaRPr lang="en-US" sz="2400" dirty="0" smtClean="0"/>
          </a:p>
          <a:p>
            <a:pPr marL="514350" indent="-514350">
              <a:buFont typeface="+mj-lt"/>
              <a:buAutoNum type="romanLcPeriod"/>
            </a:pPr>
            <a:r>
              <a:rPr lang="en-US" sz="2400" dirty="0" err="1" smtClean="0"/>
              <a:t>Sacrococygeus</a:t>
            </a:r>
            <a:r>
              <a:rPr lang="en-US" sz="2400" dirty="0" smtClean="0"/>
              <a:t> </a:t>
            </a:r>
            <a:r>
              <a:rPr lang="en-US" sz="2400" dirty="0" err="1" smtClean="0"/>
              <a:t>lateralis</a:t>
            </a:r>
            <a:endParaRPr lang="en-US" sz="2400" dirty="0" smtClean="0"/>
          </a:p>
          <a:p>
            <a:pPr marL="514350" indent="-514350">
              <a:buFont typeface="+mj-lt"/>
              <a:buAutoNum type="romanLcPeriod"/>
            </a:pPr>
            <a:r>
              <a:rPr lang="en-US" sz="2400" dirty="0" err="1" smtClean="0"/>
              <a:t>Intrtransverse</a:t>
            </a:r>
            <a:r>
              <a:rPr lang="en-US" sz="2400" dirty="0" smtClean="0"/>
              <a:t> </a:t>
            </a:r>
            <a:r>
              <a:rPr lang="en-US" sz="2400" dirty="0" err="1" smtClean="0"/>
              <a:t>caudae</a:t>
            </a:r>
            <a:endParaRPr lang="en-US" sz="2400" dirty="0" smtClean="0"/>
          </a:p>
          <a:p>
            <a:pPr marL="514350" indent="-514350">
              <a:buFont typeface="+mj-lt"/>
              <a:buAutoNum type="romanLcPeriod"/>
            </a:pPr>
            <a:r>
              <a:rPr lang="en-US" sz="2400" dirty="0" err="1" smtClean="0"/>
              <a:t>Sacrococygeus</a:t>
            </a:r>
            <a:r>
              <a:rPr lang="en-US" sz="2400" dirty="0" smtClean="0"/>
              <a:t> </a:t>
            </a:r>
            <a:r>
              <a:rPr lang="en-US" sz="2400" dirty="0" err="1" smtClean="0"/>
              <a:t>ventralis</a:t>
            </a:r>
            <a:r>
              <a:rPr lang="en-US" sz="2400" dirty="0" smtClean="0"/>
              <a:t> </a:t>
            </a:r>
          </a:p>
          <a:p>
            <a:pPr marL="514350" indent="-514350">
              <a:buFont typeface="+mj-lt"/>
              <a:buAutoNum type="romanLcPeriod"/>
            </a:pPr>
            <a:r>
              <a:rPr lang="en-US" sz="2400" dirty="0" smtClean="0"/>
              <a:t>Compressor </a:t>
            </a:r>
            <a:r>
              <a:rPr lang="en-US" sz="2400" dirty="0" err="1" smtClean="0"/>
              <a:t>cocygeus</a:t>
            </a:r>
            <a:r>
              <a:rPr lang="en-US" sz="2400" dirty="0" smtClean="0"/>
              <a:t> </a:t>
            </a:r>
          </a:p>
          <a:p>
            <a:pPr>
              <a:buFont typeface="Wingdings" panose="05000000000000000000" pitchFamily="2" charset="2"/>
              <a:buChar char="Ø"/>
            </a:pPr>
            <a:r>
              <a:rPr lang="en-US" sz="2400" dirty="0" smtClean="0"/>
              <a:t>Vessels –middle and 2 lateral coccygeal</a:t>
            </a:r>
            <a:endParaRPr lang="en-US" sz="2400" dirty="0"/>
          </a:p>
        </p:txBody>
      </p:sp>
      <p:pic>
        <p:nvPicPr>
          <p:cNvPr id="1026" name="Picture 2" descr="SURGICAL PROCEDURES.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661" y="1798595"/>
            <a:ext cx="4596714" cy="323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783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FACTS-</a:t>
            </a:r>
            <a:endParaRPr lang="en-US" dirty="0"/>
          </a:p>
        </p:txBody>
      </p:sp>
      <p:sp>
        <p:nvSpPr>
          <p:cNvPr id="3" name="Content Placeholder 2"/>
          <p:cNvSpPr>
            <a:spLocks noGrp="1"/>
          </p:cNvSpPr>
          <p:nvPr>
            <p:ph idx="1"/>
          </p:nvPr>
        </p:nvSpPr>
        <p:spPr/>
        <p:txBody>
          <a:bodyPr>
            <a:normAutofit/>
          </a:bodyPr>
          <a:lstStyle/>
          <a:p>
            <a:r>
              <a:rPr lang="en-US" sz="2400" dirty="0" smtClean="0"/>
              <a:t>Age-5-7 days</a:t>
            </a:r>
          </a:p>
          <a:p>
            <a:r>
              <a:rPr lang="en-US" sz="2400" dirty="0" smtClean="0"/>
              <a:t>Does not require </a:t>
            </a:r>
            <a:r>
              <a:rPr lang="en-US" sz="2400" dirty="0" err="1" smtClean="0"/>
              <a:t>anaesthesia</a:t>
            </a:r>
            <a:endParaRPr lang="en-US" sz="2400" dirty="0"/>
          </a:p>
          <a:p>
            <a:r>
              <a:rPr lang="en-US" sz="2400" dirty="0" smtClean="0"/>
              <a:t>Healing is uncomplicated </a:t>
            </a:r>
          </a:p>
          <a:p>
            <a:r>
              <a:rPr lang="en-US" sz="2400" dirty="0" smtClean="0"/>
              <a:t>Some specific area-2/3</a:t>
            </a:r>
            <a:r>
              <a:rPr lang="en-US" sz="2400" baseline="30000" dirty="0" smtClean="0"/>
              <a:t>rd</a:t>
            </a:r>
            <a:r>
              <a:rPr lang="en-US" sz="2400" dirty="0" smtClean="0"/>
              <a:t>  in terrier,1/3</a:t>
            </a:r>
            <a:r>
              <a:rPr lang="en-US" sz="2400" baseline="30000" dirty="0" smtClean="0"/>
              <a:t>rd</a:t>
            </a:r>
            <a:r>
              <a:rPr lang="en-US" sz="2400" dirty="0" smtClean="0"/>
              <a:t> in cocker spaniel ,1/2 </a:t>
            </a:r>
            <a:r>
              <a:rPr lang="en-US" sz="2400" dirty="0" err="1" smtClean="0"/>
              <a:t>poodleand</a:t>
            </a:r>
            <a:r>
              <a:rPr lang="en-US" sz="2400" dirty="0" smtClean="0"/>
              <a:t> leave only 2 coccygeal vertebrae in Doberman . </a:t>
            </a:r>
            <a:endParaRPr lang="en-US" sz="2400" dirty="0"/>
          </a:p>
        </p:txBody>
      </p:sp>
    </p:spTree>
    <p:extLst>
      <p:ext uri="{BB962C8B-B14F-4D97-AF65-F5344CB8AC3E}">
        <p14:creationId xmlns:p14="http://schemas.microsoft.com/office/powerpoint/2010/main" val="3799907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a:xfrm>
            <a:off x="677334" y="1283111"/>
            <a:ext cx="8596668" cy="4758252"/>
          </a:xfrm>
        </p:spPr>
        <p:txBody>
          <a:bodyPr>
            <a:normAutofit/>
          </a:bodyPr>
          <a:lstStyle/>
          <a:p>
            <a:pPr marL="0" indent="0">
              <a:buNone/>
            </a:pPr>
            <a:endParaRPr lang="en-US" sz="2400" dirty="0" smtClean="0"/>
          </a:p>
          <a:p>
            <a:pPr marL="0" indent="0">
              <a:buNone/>
            </a:pPr>
            <a:r>
              <a:rPr lang="en-US" sz="2400" dirty="0" smtClean="0"/>
              <a:t> </a:t>
            </a:r>
          </a:p>
        </p:txBody>
      </p:sp>
      <p:pic>
        <p:nvPicPr>
          <p:cNvPr id="4" name="Content Placeholder 3"/>
          <p:cNvPicPr>
            <a:picLocks noChangeAspect="1"/>
          </p:cNvPicPr>
          <p:nvPr/>
        </p:nvPicPr>
        <p:blipFill rotWithShape="1">
          <a:blip r:embed="rId2"/>
          <a:srcRect t="37808" b="38572"/>
          <a:stretch/>
        </p:blipFill>
        <p:spPr>
          <a:xfrm>
            <a:off x="752168" y="1607574"/>
            <a:ext cx="8686799" cy="4321277"/>
          </a:xfrm>
          <a:prstGeom prst="rect">
            <a:avLst/>
          </a:prstGeom>
        </p:spPr>
      </p:pic>
    </p:spTree>
    <p:extLst>
      <p:ext uri="{BB962C8B-B14F-4D97-AF65-F5344CB8AC3E}">
        <p14:creationId xmlns:p14="http://schemas.microsoft.com/office/powerpoint/2010/main" val="15211876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253</TotalTime>
  <Words>298</Words>
  <Application>Microsoft Office PowerPoint</Application>
  <PresentationFormat>Widescreen</PresentationFormat>
  <Paragraphs>41</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Algerian</vt:lpstr>
      <vt:lpstr>Arial</vt:lpstr>
      <vt:lpstr>Castellar</vt:lpstr>
      <vt:lpstr>Trebuchet MS</vt:lpstr>
      <vt:lpstr>Wingdings</vt:lpstr>
      <vt:lpstr>Wingdings 3</vt:lpstr>
      <vt:lpstr>Facet</vt:lpstr>
      <vt:lpstr>DOCKING    </vt:lpstr>
      <vt:lpstr>Introduction-</vt:lpstr>
      <vt:lpstr>PowerPoint Presentation</vt:lpstr>
      <vt:lpstr>HISTORY-</vt:lpstr>
      <vt:lpstr>LEGAL STATUS-</vt:lpstr>
      <vt:lpstr>EQUIPMENTS-</vt:lpstr>
      <vt:lpstr>Anatomy of tail-</vt:lpstr>
      <vt:lpstr>IMPORTANT FACTS-</vt:lpstr>
      <vt:lpstr>Procedure-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dc:title>
  <dc:creator>HP</dc:creator>
  <cp:lastModifiedBy>gyan dev singh</cp:lastModifiedBy>
  <cp:revision>27</cp:revision>
  <dcterms:created xsi:type="dcterms:W3CDTF">2020-09-29T11:18:26Z</dcterms:created>
  <dcterms:modified xsi:type="dcterms:W3CDTF">2020-10-29T09:11:00Z</dcterms:modified>
</cp:coreProperties>
</file>