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0" r:id="rId4"/>
    <p:sldId id="263" r:id="rId5"/>
    <p:sldId id="264" r:id="rId6"/>
    <p:sldId id="274" r:id="rId7"/>
    <p:sldId id="265" r:id="rId8"/>
    <p:sldId id="272" r:id="rId9"/>
    <p:sldId id="273" r:id="rId10"/>
    <p:sldId id="266" r:id="rId11"/>
    <p:sldId id="267" r:id="rId12"/>
    <p:sldId id="269" r:id="rId13"/>
    <p:sldId id="275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 descr="Bihar Animal Sciences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Bihar Animal Sciences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1"/>
            <a:ext cx="685800" cy="6857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4343400"/>
            <a:ext cx="670560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Prepared By--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Suchit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Kumar</a:t>
            </a:r>
          </a:p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Asstt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Prof. cum Jr. Scientist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Department of Livestock Farm Complex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Bihar Veterinary College, BASU,  Patna-14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1828800"/>
            <a:ext cx="5257800" cy="12311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 RECORDING</a:t>
            </a:r>
          </a:p>
          <a:p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099"/>
            <a:ext cx="685799" cy="723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52400"/>
            <a:ext cx="191699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en-US" sz="2400" b="1" dirty="0">
                <a:solidFill>
                  <a:schemeClr val="bg1"/>
                </a:solidFill>
              </a:rPr>
              <a:t>Birth Register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799" y="1676397"/>
          <a:ext cx="8077201" cy="487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26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5090">
                <a:tc>
                  <a:txBody>
                    <a:bodyPr/>
                    <a:lstStyle/>
                    <a:p>
                      <a:r>
                        <a:rPr lang="en-US" dirty="0"/>
                        <a:t>Sire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Dam 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Calf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Birth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r>
                        <a:rPr lang="en-US" baseline="0" dirty="0"/>
                        <a:t> of Death/Disposal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5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85800"/>
            <a:ext cx="7543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b="1" dirty="0">
                <a:solidFill>
                  <a:schemeClr val="tx1"/>
                </a:solidFill>
              </a:rPr>
              <a:t>It contains information about date of birth(DOB), sire and dam number</a:t>
            </a:r>
          </a:p>
          <a:p>
            <a:pPr marL="342900" indent="-342900" algn="ctr"/>
            <a:r>
              <a:rPr lang="en-US" b="1" dirty="0">
                <a:solidFill>
                  <a:schemeClr val="tx1"/>
                </a:solidFill>
              </a:rPr>
              <a:t>birth weight, calf number, sex, date of death/disposal etc.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65" y="533400"/>
            <a:ext cx="8523835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Growth Register-  </a:t>
            </a:r>
            <a:r>
              <a:rPr lang="en-US" dirty="0"/>
              <a:t>Recording of body weight at different age group from calf hood age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Treatment Register- </a:t>
            </a:r>
            <a:r>
              <a:rPr lang="en-US" dirty="0"/>
              <a:t>It records the animal number of sick animals, name of the </a:t>
            </a:r>
          </a:p>
          <a:p>
            <a:pPr marL="342900" indent="-342900" algn="just"/>
            <a:r>
              <a:rPr lang="en-US" dirty="0"/>
              <a:t>                                             disease/disorder, treatment given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Milk feeding register-  </a:t>
            </a:r>
            <a:r>
              <a:rPr lang="en-US" dirty="0"/>
              <a:t>It records about the amount of milk fed to the calves in case of </a:t>
            </a:r>
          </a:p>
          <a:p>
            <a:pPr marL="342900" indent="-342900" algn="just"/>
            <a:r>
              <a:rPr lang="en-US" dirty="0"/>
              <a:t>                                               weaning and also to orphan calves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Feed and Fodder register- </a:t>
            </a:r>
            <a:r>
              <a:rPr lang="en-US" dirty="0"/>
              <a:t>To record expenditures on feed and fodder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Sale/Auction/mortality Register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b="1" dirty="0">
              <a:solidFill>
                <a:srgbClr val="C00000"/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b="1" dirty="0">
                <a:solidFill>
                  <a:srgbClr val="C00000"/>
                </a:solidFill>
              </a:rPr>
              <a:t>Case book Register etc.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>
              <a:buFont typeface="Wingdings" pitchFamily="2" charset="2"/>
              <a:buChar char="q"/>
            </a:pPr>
            <a:endParaRPr lang="en-US" dirty="0"/>
          </a:p>
          <a:p>
            <a:pPr marL="342900" indent="-342900" algn="just"/>
            <a:endParaRPr lang="en-US" dirty="0"/>
          </a:p>
        </p:txBody>
      </p:sp>
      <p:pic>
        <p:nvPicPr>
          <p:cNvPr id="3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4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4724400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Purpose of Data Recording-------------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294643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  To Know the pedigree and history of each animal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It helps to compare between herd performance within breed as well as to make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Breed comparison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It helps in culling and selection of animal for breeding purpose which in turn bring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the genetic improvement of future generations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It may helps in feeding management for different group of animal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It also helps in research and proactive development planning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Growth record of young stock may helps in culling of poor performing calf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To know financial status of farm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To Know the health status of animal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Proactive management and plan</a:t>
            </a:r>
          </a:p>
          <a:p>
            <a:endParaRPr lang="en-US" dirty="0"/>
          </a:p>
        </p:txBody>
      </p:sp>
      <p:pic>
        <p:nvPicPr>
          <p:cNvPr id="4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573181" cy="2308324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Record-keeping systems have provided an essential link that significantly increase milk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Production.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data of one farm may be utilized as reference for other Farm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In-milk-parlor milk recording meters became available, milking machine manufacturing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companies developed procedure to capture cow side data and to develop on-farm data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Bases and to develop on-farm data-bases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828800"/>
            <a:ext cx="54102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Algerian" pitchFamily="82" charset="0"/>
              </a:rPr>
              <a:t>Thank </a:t>
            </a:r>
          </a:p>
          <a:p>
            <a:pPr algn="ctr"/>
            <a:r>
              <a:rPr lang="en-US" sz="7200" dirty="0">
                <a:latin typeface="Algerian" pitchFamily="82" charset="0"/>
              </a:rPr>
              <a:t>You</a:t>
            </a:r>
          </a:p>
        </p:txBody>
      </p:sp>
      <p:pic>
        <p:nvPicPr>
          <p:cNvPr id="4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1"/>
            <a:ext cx="533400" cy="533399"/>
          </a:xfrm>
          <a:prstGeom prst="rect">
            <a:avLst/>
          </a:prstGeom>
          <a:noFill/>
        </p:spPr>
      </p:pic>
      <p:pic>
        <p:nvPicPr>
          <p:cNvPr id="5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099"/>
            <a:ext cx="685799" cy="723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6200"/>
            <a:ext cx="2514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Recording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86106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	“</a:t>
            </a:r>
            <a:r>
              <a:rPr lang="en-US" b="1" i="1" dirty="0">
                <a:solidFill>
                  <a:srgbClr val="7030A0"/>
                </a:solidFill>
              </a:rPr>
              <a:t>Animal farm is dynamic and complicated enterprise having objective for milk production and profitability increase”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0070C0"/>
                </a:solidFill>
              </a:rPr>
              <a:t>	</a:t>
            </a:r>
          </a:p>
          <a:p>
            <a:pPr algn="just"/>
            <a:r>
              <a:rPr lang="en-US" dirty="0">
                <a:solidFill>
                  <a:srgbClr val="0070C0"/>
                </a:solidFill>
              </a:rPr>
              <a:t>	It is </a:t>
            </a:r>
            <a:r>
              <a:rPr lang="en-US" b="1" u="sng" dirty="0">
                <a:solidFill>
                  <a:srgbClr val="0070C0"/>
                </a:solidFill>
              </a:rPr>
              <a:t>dynamic because </a:t>
            </a:r>
            <a:r>
              <a:rPr lang="en-US" dirty="0">
                <a:solidFill>
                  <a:srgbClr val="0070C0"/>
                </a:solidFill>
              </a:rPr>
              <a:t>every moment will change the data such as-</a:t>
            </a:r>
          </a:p>
          <a:p>
            <a:pPr algn="just">
              <a:buFont typeface="Courier New" pitchFamily="49" charset="0"/>
              <a:buChar char="o"/>
            </a:pPr>
            <a:endParaRPr lang="en-US" dirty="0">
              <a:solidFill>
                <a:srgbClr val="0070C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Number of Milking and Dry Animal</a:t>
            </a:r>
          </a:p>
          <a:p>
            <a:pPr algn="just">
              <a:buFont typeface="Courier New" pitchFamily="49" charset="0"/>
              <a:buChar char="o"/>
            </a:pPr>
            <a:endParaRPr lang="en-US" i="1" dirty="0">
              <a:solidFill>
                <a:srgbClr val="0070C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Number of days open and Pregnant Animal</a:t>
            </a:r>
          </a:p>
          <a:p>
            <a:pPr algn="just">
              <a:buFont typeface="Courier New" pitchFamily="49" charset="0"/>
              <a:buChar char="o"/>
            </a:pPr>
            <a:endParaRPr lang="en-US" i="1" dirty="0">
              <a:solidFill>
                <a:srgbClr val="0070C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Age Structure</a:t>
            </a:r>
          </a:p>
          <a:p>
            <a:pPr algn="just">
              <a:buFont typeface="Courier New" pitchFamily="49" charset="0"/>
              <a:buChar char="o"/>
            </a:pPr>
            <a:endParaRPr lang="en-US" i="1" dirty="0">
              <a:solidFill>
                <a:srgbClr val="0070C0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i="1" dirty="0">
                <a:solidFill>
                  <a:srgbClr val="0070C0"/>
                </a:solidFill>
              </a:rPr>
              <a:t>Input Cost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v"/>
            </a:pPr>
            <a:endParaRPr lang="en-US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For achievement of goal -efficient manager is required to tackle all the data in systemic manner and that  record all the information regarding farm activity.</a:t>
            </a:r>
          </a:p>
          <a:p>
            <a:pPr algn="just"/>
            <a:endParaRPr lang="en-US" dirty="0"/>
          </a:p>
          <a:p>
            <a:pPr algn="just">
              <a:buFont typeface="Wingdings" pitchFamily="2" charset="2"/>
              <a:buChar char="v"/>
            </a:pPr>
            <a:endParaRPr lang="en-US" dirty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B050"/>
                </a:solidFill>
              </a:rPr>
              <a:t>Data Recording with purposefully -help in proactive management</a:t>
            </a:r>
          </a:p>
        </p:txBody>
      </p:sp>
      <p:pic>
        <p:nvPicPr>
          <p:cNvPr id="5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"/>
            <a:ext cx="243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Record Keeping</a:t>
            </a:r>
          </a:p>
        </p:txBody>
      </p:sp>
      <p:pic>
        <p:nvPicPr>
          <p:cNvPr id="5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685800"/>
            <a:ext cx="8305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is being maintained for the past many decades on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sheets and registers</a:t>
            </a:r>
            <a:r>
              <a:rPr lang="en-US" dirty="0"/>
              <a:t> etc. As herds continued to increase in size and as milking three times daily became more prevalent, gathering data through historical methods became more costly for that ,</a:t>
            </a:r>
          </a:p>
          <a:p>
            <a:endParaRPr lang="en-US" dirty="0"/>
          </a:p>
          <a:p>
            <a:r>
              <a:rPr lang="en-US" b="1" i="1" dirty="0"/>
              <a:t>Latter on----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B050"/>
                </a:solidFill>
              </a:rPr>
              <a:t>Use of PC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70C0"/>
                </a:solidFill>
              </a:rPr>
              <a:t>Data recoding Software's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2060"/>
                </a:solidFill>
              </a:rPr>
              <a:t>Online Software's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7030A0"/>
                </a:solidFill>
              </a:rPr>
              <a:t>Real time recording software’s</a:t>
            </a:r>
            <a:endParaRPr lang="en-US" b="1" u="sng" dirty="0"/>
          </a:p>
          <a:p>
            <a:pPr algn="just">
              <a:lnSpc>
                <a:spcPct val="200000"/>
              </a:lnSpc>
            </a:pPr>
            <a:endParaRPr lang="en-US" b="1" u="sng" dirty="0"/>
          </a:p>
          <a:p>
            <a:pPr algn="just">
              <a:lnSpc>
                <a:spcPct val="200000"/>
              </a:lnSpc>
            </a:pPr>
            <a:r>
              <a:rPr lang="en-US" b="1" u="sng" dirty="0"/>
              <a:t>Analysis of Data----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Online and Software's</a:t>
            </a:r>
          </a:p>
          <a:p>
            <a:pPr algn="just">
              <a:lnSpc>
                <a:spcPct val="200000"/>
              </a:lnSpc>
            </a:pPr>
            <a:r>
              <a:rPr lang="en-US" dirty="0"/>
              <a:t>Statistical methods-manually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2596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Types of Data Recording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853440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Livestock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Pedigree and history Sheet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Birth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Daily Milking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Growth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Daily Sick Animal &amp; Treatment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Milk feeding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Feed and Fodder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Sale/Auction/mortality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Case book Register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dirty="0">
                <a:latin typeface="Arial Rounded MT Bold" pitchFamily="34" charset="0"/>
              </a:rPr>
              <a:t>Stock Book etc.</a:t>
            </a:r>
            <a:endParaRPr lang="en-US" dirty="0"/>
          </a:p>
        </p:txBody>
      </p:sp>
      <p:pic>
        <p:nvPicPr>
          <p:cNvPr id="5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600200"/>
          <a:ext cx="8458200" cy="510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9859">
                <a:tc>
                  <a:txBody>
                    <a:bodyPr/>
                    <a:lstStyle/>
                    <a:p>
                      <a:r>
                        <a:rPr lang="en-US" dirty="0"/>
                        <a:t>Serial</a:t>
                      </a:r>
                      <a:r>
                        <a:rPr lang="en-US" baseline="0" dirty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Animal</a:t>
                      </a:r>
                      <a:r>
                        <a:rPr lang="en-US" baseline="0" dirty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Sex(M/F)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57400" y="152400"/>
            <a:ext cx="533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b="1" dirty="0">
                <a:solidFill>
                  <a:schemeClr val="bg1"/>
                </a:solidFill>
              </a:rPr>
              <a:t>                    </a:t>
            </a:r>
            <a:r>
              <a:rPr lang="en-US" sz="2800" b="1" dirty="0">
                <a:solidFill>
                  <a:schemeClr val="bg1"/>
                </a:solidFill>
              </a:rPr>
              <a:t>Livestock Register</a:t>
            </a:r>
          </a:p>
        </p:txBody>
      </p:sp>
      <p:pic>
        <p:nvPicPr>
          <p:cNvPr id="5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6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838201"/>
            <a:ext cx="533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It contains information about number of animals, animal number, breeds, sex, age etc.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WhatsApp Image 2020-10-17 at 10.56.38.jpeg"/>
          <p:cNvPicPr>
            <a:picLocks noChangeAspect="1" noChangeArrowheads="1"/>
          </p:cNvPicPr>
          <p:nvPr/>
        </p:nvPicPr>
        <p:blipFill>
          <a:blip r:embed="rId2" cstate="print"/>
          <a:srcRect l="26410" t="7692" r="6923" b="6923"/>
          <a:stretch>
            <a:fillRect/>
          </a:stretch>
        </p:blipFill>
        <p:spPr bwMode="auto">
          <a:xfrm rot="16200000">
            <a:off x="1616026" y="-777826"/>
            <a:ext cx="6096000" cy="87184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4114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Pedigree and History Sheet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117" y="304800"/>
            <a:ext cx="32620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en-US" sz="2400" b="1" dirty="0">
                <a:solidFill>
                  <a:schemeClr val="bg1"/>
                </a:solidFill>
              </a:rPr>
              <a:t>Daily Milk Yield Register</a:t>
            </a:r>
          </a:p>
        </p:txBody>
      </p:sp>
      <p:pic>
        <p:nvPicPr>
          <p:cNvPr id="3" name="Picture 8" descr="Bihar Animal Sciences University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152402"/>
            <a:ext cx="237066" cy="237066"/>
          </a:xfrm>
          <a:prstGeom prst="rect">
            <a:avLst/>
          </a:prstGeom>
          <a:noFill/>
        </p:spPr>
      </p:pic>
      <p:pic>
        <p:nvPicPr>
          <p:cNvPr id="4" name="Picture 2" descr="C:\Users\HP\Desktop\BVC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84100"/>
            <a:ext cx="281477" cy="296900"/>
          </a:xfrm>
          <a:prstGeom prst="rect">
            <a:avLst/>
          </a:prstGeom>
          <a:noFill/>
        </p:spPr>
      </p:pic>
      <p:pic>
        <p:nvPicPr>
          <p:cNvPr id="1028" name="Picture 4" descr="C:\Users\HP\Downloads\IMG_20201017_094815.jpg"/>
          <p:cNvPicPr>
            <a:picLocks noChangeAspect="1" noChangeArrowheads="1"/>
          </p:cNvPicPr>
          <p:nvPr/>
        </p:nvPicPr>
        <p:blipFill>
          <a:blip r:embed="rId4" cstate="print"/>
          <a:srcRect l="10286" t="17662" r="4935" b="47429"/>
          <a:stretch>
            <a:fillRect/>
          </a:stretch>
        </p:blipFill>
        <p:spPr bwMode="auto">
          <a:xfrm>
            <a:off x="228600" y="914400"/>
            <a:ext cx="86106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wnloads\IMG_20201016_123738.jpg"/>
          <p:cNvPicPr>
            <a:picLocks noChangeAspect="1" noChangeArrowheads="1"/>
          </p:cNvPicPr>
          <p:nvPr/>
        </p:nvPicPr>
        <p:blipFill>
          <a:blip r:embed="rId2" cstate="print"/>
          <a:srcRect l="13386" t="6857" r="8486" b="54286"/>
          <a:stretch>
            <a:fillRect/>
          </a:stretch>
        </p:blipFill>
        <p:spPr bwMode="auto">
          <a:xfrm>
            <a:off x="152400" y="838200"/>
            <a:ext cx="8784077" cy="579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905000" y="152400"/>
            <a:ext cx="6248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Reproductive Traits Register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P\Downloads\IMG_20201016_123841.jpg"/>
          <p:cNvPicPr>
            <a:picLocks noChangeAspect="1" noChangeArrowheads="1"/>
          </p:cNvPicPr>
          <p:nvPr/>
        </p:nvPicPr>
        <p:blipFill>
          <a:blip r:embed="rId2" cstate="print"/>
          <a:srcRect l="21143" t="18286" r="5143" b="15429"/>
          <a:stretch>
            <a:fillRect/>
          </a:stretch>
        </p:blipFill>
        <p:spPr bwMode="auto">
          <a:xfrm>
            <a:off x="228600" y="685800"/>
            <a:ext cx="8673662" cy="5849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24000" y="152400"/>
            <a:ext cx="5486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Black" pitchFamily="34" charset="0"/>
              </a:rPr>
              <a:t>Post Mortem Register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463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Unknown User</cp:lastModifiedBy>
  <cp:revision>100</cp:revision>
  <dcterms:created xsi:type="dcterms:W3CDTF">2006-08-16T00:00:00Z</dcterms:created>
  <dcterms:modified xsi:type="dcterms:W3CDTF">2020-11-08T00:56:47Z</dcterms:modified>
</cp:coreProperties>
</file>