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Friday, November 6,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Friday, November 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6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Friday, November 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9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Friday, November 6,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5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Friday, November 6,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6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Friday, November 6,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8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Friday, November 6,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3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Friday, November 6,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6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Friday, November 6,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7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Friday, November 6,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Friday, November 6,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7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Friday, November 6,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955B3A-C08D-43E6-ABEF-A4F616FB6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19694A-8B4E-4127-9C08-9B8F39B6F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36E6B-D7EF-409B-B48D-1628C06EE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E2384-BB8A-4EEC-B634-204F178FC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3854831"/>
            <a:ext cx="5278995" cy="2156581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Diseases of amino</a:t>
            </a:r>
            <a:br>
              <a:rPr lang="en-US" sz="4800" dirty="0"/>
            </a:br>
            <a:r>
              <a:rPr lang="en-US" sz="4800" dirty="0"/>
              <a:t>acid metabolism- II</a:t>
            </a:r>
            <a:endParaRPr lang="en-IN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7DBA6-06A9-4AE7-ABED-1DCE09B29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6182" y="3854830"/>
            <a:ext cx="4700133" cy="2156579"/>
          </a:xfrm>
        </p:spPr>
        <p:txBody>
          <a:bodyPr anchor="t">
            <a:normAutofit/>
          </a:bodyPr>
          <a:lstStyle/>
          <a:p>
            <a:pPr algn="l"/>
            <a:r>
              <a:rPr lang="en-IN" sz="2200" dirty="0"/>
              <a:t>VBC-607</a:t>
            </a:r>
          </a:p>
          <a:p>
            <a:pPr algn="l"/>
            <a:r>
              <a:rPr lang="en-IN" sz="2200" dirty="0"/>
              <a:t>Unit-1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6D2053-BB10-4615-A38D-86EEC0D86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422144" cy="3599020"/>
          </a:xfrm>
          <a:prstGeom prst="rect">
            <a:avLst/>
          </a:prstGeom>
          <a:solidFill>
            <a:srgbClr val="F46F9E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C5317-5D57-40B8-B53C-AC8987DED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59" r="-1" b="27389"/>
          <a:stretch/>
        </p:blipFill>
        <p:spPr>
          <a:xfrm>
            <a:off x="422145" y="10"/>
            <a:ext cx="11082529" cy="359901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2CC60F-C99A-48C5-856F-3C79856E9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rgbClr val="F46F9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A2ED1C-4B10-41E7-9BF6-7447B99B9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F46F9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95856D1-4728-4756-9ECC-ED3D71706355}"/>
              </a:ext>
            </a:extLst>
          </p:cNvPr>
          <p:cNvSpPr txBox="1"/>
          <p:nvPr/>
        </p:nvSpPr>
        <p:spPr>
          <a:xfrm>
            <a:off x="10376734" y="45913"/>
            <a:ext cx="75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P.G.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49B0B-36C8-4F26-A6DC-B8BB9201884E}"/>
              </a:ext>
            </a:extLst>
          </p:cNvPr>
          <p:cNvSpPr txBox="1"/>
          <p:nvPr/>
        </p:nvSpPr>
        <p:spPr>
          <a:xfrm>
            <a:off x="323850" y="6257925"/>
            <a:ext cx="2047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6.11.2020</a:t>
            </a:r>
          </a:p>
        </p:txBody>
      </p:sp>
    </p:spTree>
    <p:extLst>
      <p:ext uri="{BB962C8B-B14F-4D97-AF65-F5344CB8AC3E}">
        <p14:creationId xmlns:p14="http://schemas.microsoft.com/office/powerpoint/2010/main" val="418702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CC76-ED7E-4F04-9155-6E4E70E3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Methyl Malonic Aciduria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FC71D-114F-4761-BCC5-C7884972A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8609075" cy="4206383"/>
          </a:xfrm>
        </p:spPr>
        <p:txBody>
          <a:bodyPr/>
          <a:lstStyle/>
          <a:p>
            <a:r>
              <a:rPr lang="en-US" dirty="0"/>
              <a:t>A classical type of organic acidemia</a:t>
            </a:r>
          </a:p>
          <a:p>
            <a:r>
              <a:rPr lang="en-US" dirty="0"/>
              <a:t>Condition is the inability to properly digest specific fats and proteins</a:t>
            </a:r>
          </a:p>
          <a:p>
            <a:r>
              <a:rPr lang="en-US" dirty="0"/>
              <a:t>Leads to a buildup of a toxic level of methylmalonic acid in the blood</a:t>
            </a:r>
          </a:p>
          <a:p>
            <a:r>
              <a:rPr lang="en-US" dirty="0"/>
              <a:t>An autosomal recessive  disorder of amino acid  metabolism, involving a  defect in the conversion of  </a:t>
            </a:r>
            <a:r>
              <a:rPr lang="en-US" dirty="0" err="1"/>
              <a:t>methylmalonyl</a:t>
            </a:r>
            <a:r>
              <a:rPr lang="en-US" dirty="0"/>
              <a:t>-coenzyme A  (CoA) to succinyl-CoA</a:t>
            </a:r>
            <a:endParaRPr lang="en-I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D8EFA1-C391-4DC4-BDFB-F0AE8F4FE6E4}"/>
              </a:ext>
            </a:extLst>
          </p:cNvPr>
          <p:cNvGrpSpPr/>
          <p:nvPr/>
        </p:nvGrpSpPr>
        <p:grpSpPr>
          <a:xfrm>
            <a:off x="9209150" y="940292"/>
            <a:ext cx="2562225" cy="5450551"/>
            <a:chOff x="9209150" y="940292"/>
            <a:chExt cx="2562225" cy="54505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5FA581B-777F-4672-AE14-DD59404F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9150" y="940292"/>
              <a:ext cx="2562225" cy="5450551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C37D579-5F6C-4690-962F-E7F3B37CE194}"/>
                </a:ext>
              </a:extLst>
            </p:cNvPr>
            <p:cNvSpPr/>
            <p:nvPr/>
          </p:nvSpPr>
          <p:spPr>
            <a:xfrm>
              <a:off x="9209150" y="4141198"/>
              <a:ext cx="1409700" cy="771525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747862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C58195-C58C-4DB7-8594-EA271E879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001" y="825993"/>
            <a:ext cx="5675376" cy="824321"/>
          </a:xfrm>
        </p:spPr>
        <p:txBody>
          <a:bodyPr/>
          <a:lstStyle/>
          <a:p>
            <a:r>
              <a:rPr lang="en-IN" dirty="0"/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1B33F-2849-446A-8355-5856976A6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3" y="1750424"/>
            <a:ext cx="5753753" cy="42815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Neurologic manifestations,  such as seizure,  encephalopathy, and stroke</a:t>
            </a:r>
          </a:p>
          <a:p>
            <a:r>
              <a:rPr lang="en-US" dirty="0"/>
              <a:t>Several cases have involved  stroke</a:t>
            </a:r>
          </a:p>
          <a:p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4E38D1-C0D0-4C0B-9988-01F7F8DA6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48698" y="825993"/>
            <a:ext cx="5106415" cy="824321"/>
          </a:xfrm>
        </p:spPr>
        <p:txBody>
          <a:bodyPr/>
          <a:lstStyle/>
          <a:p>
            <a:r>
              <a:rPr lang="en-IN" dirty="0"/>
              <a:t>Treatment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9F72B0-9FF0-4927-B748-4FFC58F3E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1750424"/>
            <a:ext cx="5176935" cy="45894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Protein-restricted diet- decreases the  key amino acids (</a:t>
            </a:r>
            <a:r>
              <a:rPr lang="en-US" dirty="0" err="1"/>
              <a:t>eg</a:t>
            </a:r>
            <a:r>
              <a:rPr lang="en-US" dirty="0"/>
              <a:t>, isoleucine, valine, threonine,  methionine)</a:t>
            </a:r>
          </a:p>
          <a:p>
            <a:r>
              <a:rPr lang="en-US" dirty="0"/>
              <a:t>Cobalamin supplementation- a cofactor in the enzymatic conversion of </a:t>
            </a:r>
            <a:r>
              <a:rPr lang="en-US" dirty="0" err="1"/>
              <a:t>methylmalonyl</a:t>
            </a:r>
            <a:r>
              <a:rPr lang="en-US" dirty="0"/>
              <a:t>-coenzyme A (CoA) to succinyl-CoA.</a:t>
            </a:r>
          </a:p>
          <a:p>
            <a:endParaRPr lang="en-US" dirty="0"/>
          </a:p>
          <a:p>
            <a:r>
              <a:rPr lang="en-US" dirty="0"/>
              <a:t>L-carnitine- involved in the metabolism of  long-chain fatty acids, buffers the acyl-CoA metabolites</a:t>
            </a:r>
          </a:p>
          <a:p>
            <a:endParaRPr lang="en-US" dirty="0"/>
          </a:p>
          <a:p>
            <a:r>
              <a:rPr lang="en-US" dirty="0"/>
              <a:t>Liver transplantation alone or in conjunction with  kidney transplantation has been attempted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169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37681E-921E-4A35-B86B-3836AD9B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Homocystinuria</a:t>
            </a:r>
            <a:endParaRPr lang="en-IN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89427C-9DCC-40FE-996E-DE6A4E984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675" y="1835150"/>
            <a:ext cx="5295900" cy="42063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disorder of the metabolism of the amino acid methionine</a:t>
            </a:r>
          </a:p>
          <a:p>
            <a:r>
              <a:rPr lang="en-US" dirty="0"/>
              <a:t>Due to the defect in the  enzyme Cystathionine β–synthase which converts  Homocysteine to Cystathionine</a:t>
            </a:r>
          </a:p>
          <a:p>
            <a:r>
              <a:rPr lang="en-US" dirty="0"/>
              <a:t>Leads to accumulation of homocysteine and other toxins  that damage the nervous system,  which includes the brain, and the  vascular system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23B8B9-5436-4B03-8079-5A5BFF7AC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9" y="1690688"/>
            <a:ext cx="6167887" cy="39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9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4BAB-EB21-4C1B-B27A-335322EC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809377"/>
          </a:xfrm>
        </p:spPr>
        <p:txBody>
          <a:bodyPr/>
          <a:lstStyle/>
          <a:p>
            <a:r>
              <a:rPr lang="en-IN" dirty="0"/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CC932-5A93-4238-8F2B-2E701832C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306287"/>
            <a:ext cx="10543031" cy="40059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dislocation of the lenses in the eyes</a:t>
            </a:r>
          </a:p>
          <a:p>
            <a:r>
              <a:rPr lang="en-US" dirty="0"/>
              <a:t>nearsightedness</a:t>
            </a:r>
          </a:p>
          <a:p>
            <a:r>
              <a:rPr lang="en-US" dirty="0"/>
              <a:t>abnormal blood clots</a:t>
            </a:r>
          </a:p>
          <a:p>
            <a:r>
              <a:rPr lang="en-US" dirty="0"/>
              <a:t>osteoporosis, or weakening of the  bones</a:t>
            </a:r>
          </a:p>
          <a:p>
            <a:r>
              <a:rPr lang="en-US" dirty="0"/>
              <a:t>learning disabilities</a:t>
            </a:r>
          </a:p>
          <a:p>
            <a:r>
              <a:rPr lang="en-US" dirty="0"/>
              <a:t>chest deformities, such as a  protrusion or a caved-in  appearance of the breastbone</a:t>
            </a:r>
          </a:p>
          <a:p>
            <a:r>
              <a:rPr lang="en-US" dirty="0"/>
              <a:t>long, spindly arms and legs</a:t>
            </a:r>
          </a:p>
          <a:p>
            <a:r>
              <a:rPr lang="en-US" dirty="0"/>
              <a:t>scoliosis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27E80-DF73-4EC6-8D95-0FF5B07DF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423" y="4235375"/>
            <a:ext cx="3843200" cy="24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93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D520F-DB5D-4CCA-A155-24A1E1FB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D9CAA-4A6A-4837-B69E-DFD52EB82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doses of vitamin pyridoxine</a:t>
            </a:r>
          </a:p>
          <a:p>
            <a:r>
              <a:rPr lang="en-US" dirty="0"/>
              <a:t>A diet low in the amino  acid methionine (</a:t>
            </a:r>
            <a:r>
              <a:rPr lang="en-US" dirty="0" err="1"/>
              <a:t>sulphur</a:t>
            </a:r>
            <a:r>
              <a:rPr lang="en-US" dirty="0"/>
              <a:t> containing amino acid)</a:t>
            </a:r>
          </a:p>
          <a:p>
            <a:r>
              <a:rPr lang="en-US" dirty="0"/>
              <a:t>Betaine is a nutrient that works to remove  homocysteine from the blood. Taking a folic  acid supplement and adding the amino acid  cysteine to the diet are helpful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0584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DACD5D-5249-4ACA-8E5D-A495B84F8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7"/>
          <a:stretch/>
        </p:blipFill>
        <p:spPr>
          <a:xfrm>
            <a:off x="5432261" y="1162039"/>
            <a:ext cx="6674013" cy="4943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2DAF5B-EB70-440B-9CF2-FD01C28F7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Hartnup’s</a:t>
            </a:r>
            <a:r>
              <a:rPr lang="en-IN" dirty="0"/>
              <a:t>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BAEB-DA50-4A01-85A4-C4B7EC409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5675375" cy="4206383"/>
          </a:xfrm>
        </p:spPr>
        <p:txBody>
          <a:bodyPr/>
          <a:lstStyle/>
          <a:p>
            <a:r>
              <a:rPr lang="en-IN" dirty="0"/>
              <a:t>Also known as Pellagra-like dermatosis</a:t>
            </a:r>
          </a:p>
          <a:p>
            <a:r>
              <a:rPr lang="en-US" dirty="0"/>
              <a:t>Absorption of nonpolar amino acids (particularly tryptophan) intestine&amp; kidney is impaired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53BE5-123A-4398-9039-C08E597C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3" y="4250056"/>
            <a:ext cx="2119311" cy="178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66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EC1D8-3AE8-49C4-878F-5C6CCCCDF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303" y="723220"/>
            <a:ext cx="5549697" cy="823912"/>
          </a:xfrm>
        </p:spPr>
        <p:txBody>
          <a:bodyPr/>
          <a:lstStyle/>
          <a:p>
            <a:r>
              <a:rPr lang="en-IN" dirty="0"/>
              <a:t>Symptoms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ABABF-937B-44B4-9EEE-5B9FED611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1715589"/>
            <a:ext cx="5549697" cy="43164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sensitivity to light</a:t>
            </a:r>
          </a:p>
          <a:p>
            <a:r>
              <a:rPr lang="en-US" dirty="0"/>
              <a:t>anxiety</a:t>
            </a:r>
          </a:p>
          <a:p>
            <a:r>
              <a:rPr lang="en-US" dirty="0"/>
              <a:t>hallucinations</a:t>
            </a:r>
          </a:p>
          <a:p>
            <a:r>
              <a:rPr lang="en-US" dirty="0"/>
              <a:t>delusions</a:t>
            </a:r>
          </a:p>
          <a:p>
            <a:r>
              <a:rPr lang="en-US" dirty="0"/>
              <a:t>tremor</a:t>
            </a:r>
          </a:p>
          <a:p>
            <a:r>
              <a:rPr lang="en-US" dirty="0"/>
              <a:t>abnormalities in muscle  tone: either muscles can  become more tight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08ADDD-AFA0-4A8C-9B30-1BEB0D822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723220"/>
            <a:ext cx="4993335" cy="823912"/>
          </a:xfrm>
        </p:spPr>
        <p:txBody>
          <a:bodyPr/>
          <a:lstStyle/>
          <a:p>
            <a:r>
              <a:rPr lang="en-IN" dirty="0"/>
              <a:t>Treatment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F414DD-C82E-4200-B175-8CEF1530E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1715589"/>
            <a:ext cx="4993335" cy="4316418"/>
          </a:xfrm>
        </p:spPr>
        <p:txBody>
          <a:bodyPr>
            <a:normAutofit lnSpcReduction="10000"/>
          </a:bodyPr>
          <a:lstStyle/>
          <a:p>
            <a:r>
              <a:rPr lang="en-IN" dirty="0"/>
              <a:t>consists of a change in diet, avoidance of sunlight, and prescribing </a:t>
            </a:r>
            <a:r>
              <a:rPr lang="en-IN" dirty="0" err="1"/>
              <a:t>sulfonamide</a:t>
            </a:r>
            <a:r>
              <a:rPr lang="en-IN" dirty="0"/>
              <a:t> drugs</a:t>
            </a:r>
          </a:p>
          <a:p>
            <a:r>
              <a:rPr lang="en-IN" dirty="0"/>
              <a:t>B-complex vitamin Niacin can  significantly reduce symptoms.</a:t>
            </a:r>
          </a:p>
          <a:p>
            <a:r>
              <a:rPr lang="en-IN" dirty="0"/>
              <a:t>Good sources of niacin include: Meat, poultry, fish, fortified and whole grains </a:t>
            </a:r>
          </a:p>
          <a:p>
            <a:r>
              <a:rPr lang="en-IN" dirty="0"/>
              <a:t>B-complex or niacin vitamin supplements (such as </a:t>
            </a:r>
            <a:r>
              <a:rPr lang="en-IN" dirty="0" err="1"/>
              <a:t>nicatonic</a:t>
            </a:r>
            <a:r>
              <a:rPr lang="en-IN" dirty="0"/>
              <a:t> acid)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38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1CB1-DD4B-476C-B283-A7CA45354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MAPLE SYRUP URINE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419BA-C855-4EEA-BA17-3BCE5A644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Also known as Branched chain ketonuria</a:t>
            </a:r>
          </a:p>
          <a:p>
            <a:r>
              <a:rPr lang="en-IN" dirty="0"/>
              <a:t>Partial or complete deficiency  of branched-chain </a:t>
            </a:r>
            <a:r>
              <a:rPr lang="el-GR" dirty="0"/>
              <a:t>α </a:t>
            </a:r>
            <a:r>
              <a:rPr lang="en-IN" dirty="0"/>
              <a:t>keto acid dehydrogenase (a multienzyme complex associated with inner membrane of mitochondrion)</a:t>
            </a:r>
          </a:p>
          <a:p>
            <a:r>
              <a:rPr lang="en-US" dirty="0"/>
              <a:t>The enzyme complex that decarboxylate Leucine, Isoleucine and Valine</a:t>
            </a:r>
          </a:p>
          <a:p>
            <a:r>
              <a:rPr lang="en-US" dirty="0"/>
              <a:t>Accumulation of-keto acids and hydroxy acids (especially leucine ) in blood and urine</a:t>
            </a:r>
          </a:p>
          <a:p>
            <a:r>
              <a:rPr lang="en-US" dirty="0"/>
              <a:t>Physical and mental retardation of newborn</a:t>
            </a:r>
          </a:p>
          <a:p>
            <a:r>
              <a:rPr lang="en-IN" dirty="0"/>
              <a:t>Distinct maple syrup or burnt sugar odour in urine, breath and skin</a:t>
            </a:r>
          </a:p>
        </p:txBody>
      </p:sp>
    </p:spTree>
    <p:extLst>
      <p:ext uri="{BB962C8B-B14F-4D97-AF65-F5344CB8AC3E}">
        <p14:creationId xmlns:p14="http://schemas.microsoft.com/office/powerpoint/2010/main" val="221332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3AB16-6D96-4912-8FA5-4BC4B9E60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6"/>
            <a:ext cx="3405651" cy="2338002"/>
          </a:xfrm>
        </p:spPr>
        <p:txBody>
          <a:bodyPr>
            <a:normAutofit/>
          </a:bodyPr>
          <a:lstStyle/>
          <a:p>
            <a:r>
              <a:rPr lang="en-IN" sz="1400" dirty="0"/>
              <a:t>BCAT: Branched chain aminotransferase</a:t>
            </a:r>
          </a:p>
          <a:p>
            <a:r>
              <a:rPr lang="en-IN" sz="1400" dirty="0"/>
              <a:t>BCKDH: branched chain keto acid dehydrogenase</a:t>
            </a:r>
          </a:p>
          <a:p>
            <a:r>
              <a:rPr lang="en-IN" sz="1400" dirty="0"/>
              <a:t>IVD: iso valeric acid dehydrogenase</a:t>
            </a:r>
          </a:p>
          <a:p>
            <a:r>
              <a:rPr lang="en-IN" sz="1400" dirty="0"/>
              <a:t>SBCAD: </a:t>
            </a:r>
            <a:r>
              <a:rPr lang="en-US" sz="1400" dirty="0"/>
              <a:t>Short/branched chain acyl-CoA dehydrogenase</a:t>
            </a:r>
          </a:p>
          <a:p>
            <a:r>
              <a:rPr lang="en-US" sz="1400" dirty="0"/>
              <a:t>IBDH: </a:t>
            </a:r>
            <a:r>
              <a:rPr lang="en-US" sz="1400" dirty="0" err="1"/>
              <a:t>Isobutyric</a:t>
            </a:r>
            <a:r>
              <a:rPr lang="en-US" sz="1400" dirty="0"/>
              <a:t> acid dehydrogenase</a:t>
            </a:r>
            <a:endParaRPr lang="en-IN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0D9043-D690-4362-B90B-F8E14F491D4D}"/>
              </a:ext>
            </a:extLst>
          </p:cNvPr>
          <p:cNvGrpSpPr/>
          <p:nvPr/>
        </p:nvGrpSpPr>
        <p:grpSpPr>
          <a:xfrm>
            <a:off x="3701988" y="341792"/>
            <a:ext cx="8255818" cy="6174416"/>
            <a:chOff x="4552950" y="1571758"/>
            <a:chExt cx="6533784" cy="47141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D48588-E7B0-4BA7-955A-5457E95F3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2950" y="1571758"/>
              <a:ext cx="6533784" cy="4714115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67BA53B-A47D-41DA-9EDD-F30BF998204C}"/>
                </a:ext>
              </a:extLst>
            </p:cNvPr>
            <p:cNvSpPr/>
            <p:nvPr/>
          </p:nvSpPr>
          <p:spPr>
            <a:xfrm>
              <a:off x="4837035" y="2246050"/>
              <a:ext cx="5762903" cy="28408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68587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8052E-434D-4890-A66F-100DF427E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FE265-B9DF-4D9C-9F0C-76E0973E8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Branched chain AA and their metabolic products (</a:t>
            </a:r>
            <a:r>
              <a:rPr lang="en-US" dirty="0"/>
              <a:t>α-  keto acids) accumulate in the blood, CSF</a:t>
            </a:r>
          </a:p>
          <a:p>
            <a:r>
              <a:rPr lang="en-US" dirty="0"/>
              <a:t>Leads to toxic effect that interferes with  neurologic changes and brain functions,  including seizures and mental retardation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97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9AA2-5440-4B33-B9DA-57882BC2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3E4FE-1F56-44BD-B3ED-D24C40915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 of appetite</a:t>
            </a:r>
          </a:p>
          <a:p>
            <a:r>
              <a:rPr lang="en-US" dirty="0"/>
              <a:t>Fussiness</a:t>
            </a:r>
          </a:p>
          <a:p>
            <a:r>
              <a:rPr lang="en-US" dirty="0"/>
              <a:t>Sweet-smelling urine</a:t>
            </a:r>
          </a:p>
          <a:p>
            <a:r>
              <a:rPr lang="en-US" dirty="0"/>
              <a:t>Feeding  problems</a:t>
            </a:r>
          </a:p>
          <a:p>
            <a:r>
              <a:rPr lang="en-US" dirty="0"/>
              <a:t>Vomiting</a:t>
            </a:r>
          </a:p>
          <a:p>
            <a:r>
              <a:rPr lang="en-US" dirty="0"/>
              <a:t>Dehydration</a:t>
            </a:r>
          </a:p>
          <a:p>
            <a:r>
              <a:rPr lang="en-US" dirty="0"/>
              <a:t>Severe  metabolic </a:t>
            </a:r>
            <a:r>
              <a:rPr lang="en-US" dirty="0" err="1"/>
              <a:t>acidocis</a:t>
            </a:r>
            <a:endParaRPr lang="en-US" dirty="0"/>
          </a:p>
          <a:p>
            <a:r>
              <a:rPr lang="en-US" dirty="0"/>
              <a:t>Physical disabilities and even death</a:t>
            </a:r>
          </a:p>
          <a:p>
            <a:endParaRPr lang="en-IN" dirty="0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9D967D7D-D0CD-4E3B-BC6A-7E4AAFBDC9FC}"/>
              </a:ext>
            </a:extLst>
          </p:cNvPr>
          <p:cNvSpPr/>
          <p:nvPr/>
        </p:nvSpPr>
        <p:spPr>
          <a:xfrm>
            <a:off x="7831584" y="2006354"/>
            <a:ext cx="2839375" cy="2696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13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25DBA-500D-442C-9521-EE621527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pc="-275" dirty="0"/>
              <a:t>T</a:t>
            </a:r>
            <a:r>
              <a:rPr lang="en-IN" spc="-60" dirty="0"/>
              <a:t>r</a:t>
            </a:r>
            <a:r>
              <a:rPr lang="en-IN" dirty="0"/>
              <a:t>e</a:t>
            </a:r>
            <a:r>
              <a:rPr lang="en-IN" spc="-30" dirty="0"/>
              <a:t>a</a:t>
            </a:r>
            <a:r>
              <a:rPr lang="en-IN" dirty="0"/>
              <a:t>tme</a:t>
            </a:r>
            <a:r>
              <a:rPr lang="en-IN" spc="-35" dirty="0"/>
              <a:t>n</a:t>
            </a:r>
            <a:r>
              <a:rPr lang="en-IN" dirty="0"/>
              <a:t>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82AA2-6A05-4050-B6E8-AA36C76BD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8015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Treatment involved  dietary restriction of the amino  acids leucine, isoleucine, and valine</a:t>
            </a:r>
          </a:p>
          <a:p>
            <a:endParaRPr lang="en-US" dirty="0"/>
          </a:p>
          <a:p>
            <a:r>
              <a:rPr lang="en-US" dirty="0"/>
              <a:t>Supplementation of high doses of thiamine pyrophosphate</a:t>
            </a:r>
          </a:p>
          <a:p>
            <a:endParaRPr lang="en-US" dirty="0"/>
          </a:p>
          <a:p>
            <a:r>
              <a:rPr lang="en-US" dirty="0"/>
              <a:t>Patients can  be treated with I/v infusion that helps the body use up  excess leucine, isoleucine, and valine for protein  synthesis.</a:t>
            </a:r>
          </a:p>
          <a:p>
            <a:endParaRPr lang="en-US" dirty="0"/>
          </a:p>
          <a:p>
            <a:r>
              <a:rPr lang="en-US" dirty="0"/>
              <a:t>Gene therapy is also a potential future treatment for  patients with MSUD. This treatment  would involve  replacing the mutated gene with a good copy, allowing  the patient's cells to make a functional BCKD protein  complex and break down the excess amino acids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502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D67D-DA73-4642-8456-99C1A81C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ALBINISM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47E61-6517-4AE6-AB93-825624567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group of inherited disorders that results in little or no production of the pigment melanin</a:t>
            </a:r>
          </a:p>
          <a:p>
            <a:r>
              <a:rPr lang="en-US" dirty="0"/>
              <a:t>Lack of tyrosinase</a:t>
            </a:r>
          </a:p>
          <a:p>
            <a:r>
              <a:rPr lang="en-US" dirty="0"/>
              <a:t>A marked lack of pigmentation</a:t>
            </a:r>
          </a:p>
          <a:p>
            <a:r>
              <a:rPr lang="en-US" dirty="0"/>
              <a:t>Sensitive to damage from sunlight  and must take added precaution against UV radiation</a:t>
            </a:r>
          </a:p>
          <a:p>
            <a:r>
              <a:rPr lang="en-US" dirty="0"/>
              <a:t>Normal eyesight</a:t>
            </a:r>
          </a:p>
          <a:p>
            <a:r>
              <a:rPr lang="en-US" dirty="0"/>
              <a:t>No neurologic deficits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390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890D-2464-4DDE-BA98-853574A05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A9B65-0C68-40BE-BB82-A71AE864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6746529" cy="4206383"/>
          </a:xfrm>
        </p:spPr>
        <p:txBody>
          <a:bodyPr/>
          <a:lstStyle/>
          <a:p>
            <a:r>
              <a:rPr lang="en-IN" dirty="0"/>
              <a:t>Tyrosine hydroxylase and aromatic amino acid decarboxylase deficiencies: Inherited causes of impaired biogenic amine metabolism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B5E00-A3EE-4E9E-AE78-10ED88F94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739" y="1825625"/>
            <a:ext cx="3792041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7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545D-1D95-4BDD-BB39-409B7979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D9A6C-844C-4DC3-9941-EF51710FA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Two main types of albinism - characterized by the areas affected by the  abnormality:</a:t>
            </a:r>
          </a:p>
          <a:p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Oculotaneous</a:t>
            </a:r>
            <a:r>
              <a:rPr lang="en-US" dirty="0"/>
              <a:t> albinism and 2. Ocular albinism.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Oculotaneous</a:t>
            </a:r>
            <a:r>
              <a:rPr lang="en-US" dirty="0"/>
              <a:t> albinism describes a phenotype that  lacks pigment in the skin, hair, and eyes.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Ocular albinism occurs when the phenotype only lacks  pigment from the eyes, the hair and skin appear  normal in these individuals.</a:t>
            </a:r>
          </a:p>
          <a:p>
            <a:endParaRPr lang="en-US" dirty="0"/>
          </a:p>
          <a:p>
            <a:r>
              <a:rPr lang="en-US" dirty="0"/>
              <a:t>Among the two types, </a:t>
            </a:r>
            <a:r>
              <a:rPr lang="en-US" dirty="0" err="1"/>
              <a:t>oculotaneous</a:t>
            </a:r>
            <a:r>
              <a:rPr lang="en-US" dirty="0"/>
              <a:t> albinism is typically  more prominent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514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772</Words>
  <Application>Microsoft Office PowerPoint</Application>
  <PresentationFormat>Widescreen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Dante (Headings)2</vt:lpstr>
      <vt:lpstr>Georgia Pro</vt:lpstr>
      <vt:lpstr>Helvetica Neue Medium</vt:lpstr>
      <vt:lpstr>Wingdings 2</vt:lpstr>
      <vt:lpstr>OffsetVTI</vt:lpstr>
      <vt:lpstr>Diseases of amino acid metabolism- II</vt:lpstr>
      <vt:lpstr>MAPLE SYRUP URINE DISEASE</vt:lpstr>
      <vt:lpstr>PowerPoint Presentation</vt:lpstr>
      <vt:lpstr>PowerPoint Presentation</vt:lpstr>
      <vt:lpstr>Symptoms</vt:lpstr>
      <vt:lpstr>Treatment</vt:lpstr>
      <vt:lpstr>ALBINISM</vt:lpstr>
      <vt:lpstr>PowerPoint Presentation</vt:lpstr>
      <vt:lpstr>PowerPoint Presentation</vt:lpstr>
      <vt:lpstr>Methyl Malonic Aciduria</vt:lpstr>
      <vt:lpstr>PowerPoint Presentation</vt:lpstr>
      <vt:lpstr>Homocystinuria</vt:lpstr>
      <vt:lpstr>Symptoms</vt:lpstr>
      <vt:lpstr>Treatment</vt:lpstr>
      <vt:lpstr>Hartnup’s disease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amino acid metabolism- II</dc:title>
  <dc:creator>ani.gatz1 ani.gatz1</dc:creator>
  <cp:lastModifiedBy>ani.gatz1 ani.gatz1</cp:lastModifiedBy>
  <cp:revision>31</cp:revision>
  <dcterms:created xsi:type="dcterms:W3CDTF">2020-11-06T04:09:31Z</dcterms:created>
  <dcterms:modified xsi:type="dcterms:W3CDTF">2020-11-06T07:42:27Z</dcterms:modified>
</cp:coreProperties>
</file>