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303" r:id="rId18"/>
    <p:sldId id="290" r:id="rId19"/>
    <p:sldId id="292" r:id="rId20"/>
    <p:sldId id="302" r:id="rId21"/>
  </p:sldIdLst>
  <p:sldSz cx="10693400" cy="7562850"/>
  <p:notesSz cx="10693400" cy="7562850"/>
  <p:defaultTextStyle>
    <a:defPPr>
      <a:defRPr lang="en-US"/>
    </a:defPPr>
    <a:lvl1pPr marL="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6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5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95" d="100"/>
          <a:sy n="95" d="100"/>
        </p:scale>
        <p:origin x="1664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192E-B1EA-450C-9417-E3381957FADC}" type="datetimeFigureOut">
              <a:rPr lang="en-US" smtClean="0"/>
              <a:pPr/>
              <a:t>11/7/20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0B232-1195-4C98-B46F-558BA10A0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0B232-1195-4C98-B46F-558BA10A09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0693399" cy="566323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3700755"/>
            <a:ext cx="9445837" cy="1845335"/>
          </a:xfrm>
        </p:spPr>
        <p:txBody>
          <a:bodyPr vert="horz" lIns="104315" tIns="0" rIns="52157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005" y="2016760"/>
            <a:ext cx="9445837" cy="1653743"/>
          </a:xfrm>
        </p:spPr>
        <p:txBody>
          <a:bodyPr lIns="135609" tIns="0" rIns="52157" bIns="0" anchor="b"/>
          <a:lstStyle>
            <a:lvl1pPr marL="0" indent="0" algn="l">
              <a:buNone/>
              <a:defRPr sz="2300">
                <a:solidFill>
                  <a:srgbClr val="FFFFFF"/>
                </a:solidFill>
              </a:defRPr>
            </a:lvl1pPr>
            <a:lvl2pPr marL="521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1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655413"/>
            <a:ext cx="10693400" cy="50419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7717070" y="0"/>
            <a:ext cx="53467" cy="75628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7774101" y="0"/>
            <a:ext cx="2940686" cy="75628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0938" y="302867"/>
            <a:ext cx="2227792" cy="645293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36127"/>
            <a:ext cx="7039822" cy="645293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8032" y="7032920"/>
            <a:ext cx="4486461" cy="402652"/>
          </a:xfrm>
        </p:spPr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71424"/>
            <a:ext cx="9624060" cy="1381481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0693400" cy="287000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870001"/>
            <a:ext cx="10693400" cy="50419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59" y="131089"/>
            <a:ext cx="9370983" cy="1805000"/>
          </a:xfrm>
        </p:spPr>
        <p:txBody>
          <a:bodyPr vert="horz" lIns="104315" tIns="0" rIns="104315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166" y="2016760"/>
            <a:ext cx="9381676" cy="756285"/>
          </a:xfrm>
        </p:spPr>
        <p:txBody>
          <a:bodyPr lIns="166904" tIns="0" rIns="52157" bIns="0" anchor="t"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  <a:lvl2pPr marL="52157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2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4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10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5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956257"/>
            <a:ext cx="4722918" cy="5099042"/>
          </a:xfrm>
        </p:spPr>
        <p:txBody>
          <a:bodyPr lIns="104315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956257"/>
            <a:ext cx="4722918" cy="509904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873605"/>
            <a:ext cx="4724775" cy="788878"/>
          </a:xfrm>
        </p:spPr>
        <p:txBody>
          <a:bodyPr lIns="166904" anchor="ctr"/>
          <a:lstStyle>
            <a:lvl1pPr marL="0" indent="0">
              <a:buNone/>
              <a:defRPr sz="2600" b="1" cap="all" baseline="0"/>
            </a:lvl1pPr>
            <a:lvl2pPr marL="521574" indent="0">
              <a:buNone/>
              <a:defRPr sz="2300" b="1"/>
            </a:lvl2pPr>
            <a:lvl3pPr marL="1043148" indent="0">
              <a:buNone/>
              <a:defRPr sz="2100" b="1"/>
            </a:lvl3pPr>
            <a:lvl4pPr marL="1564721" indent="0">
              <a:buNone/>
              <a:defRPr sz="1800" b="1"/>
            </a:lvl4pPr>
            <a:lvl5pPr marL="2086295" indent="0">
              <a:buNone/>
              <a:defRPr sz="1800" b="1"/>
            </a:lvl5pPr>
            <a:lvl6pPr marL="2607869" indent="0">
              <a:buNone/>
              <a:defRPr sz="1800" b="1"/>
            </a:lvl6pPr>
            <a:lvl7pPr marL="3129443" indent="0">
              <a:buNone/>
              <a:defRPr sz="1800" b="1"/>
            </a:lvl7pPr>
            <a:lvl8pPr marL="3651016" indent="0">
              <a:buNone/>
              <a:defRPr sz="1800" b="1"/>
            </a:lvl8pPr>
            <a:lvl9pPr marL="4172590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701267"/>
            <a:ext cx="4724775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873605"/>
            <a:ext cx="4726631" cy="788878"/>
          </a:xfrm>
        </p:spPr>
        <p:txBody>
          <a:bodyPr lIns="166904" anchor="ctr"/>
          <a:lstStyle>
            <a:lvl1pPr marL="0" indent="0">
              <a:buNone/>
              <a:defRPr sz="2600" b="1" cap="all" baseline="0"/>
            </a:lvl1pPr>
            <a:lvl2pPr marL="521574" indent="0">
              <a:buNone/>
              <a:defRPr sz="2300" b="1"/>
            </a:lvl2pPr>
            <a:lvl3pPr marL="1043148" indent="0">
              <a:buNone/>
              <a:defRPr sz="2100" b="1"/>
            </a:lvl3pPr>
            <a:lvl4pPr marL="1564721" indent="0">
              <a:buNone/>
              <a:defRPr sz="1800" b="1"/>
            </a:lvl4pPr>
            <a:lvl5pPr marL="2086295" indent="0">
              <a:buNone/>
              <a:defRPr sz="1800" b="1"/>
            </a:lvl5pPr>
            <a:lvl6pPr marL="2607869" indent="0">
              <a:buNone/>
              <a:defRPr sz="1800" b="1"/>
            </a:lvl6pPr>
            <a:lvl7pPr marL="3129443" indent="0">
              <a:buNone/>
              <a:defRPr sz="1800" b="1"/>
            </a:lvl7pPr>
            <a:lvl8pPr marL="3651016" indent="0">
              <a:buNone/>
              <a:defRPr sz="1800" b="1"/>
            </a:lvl8pPr>
            <a:lvl9pPr marL="4172590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701267"/>
            <a:ext cx="472663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77" y="168063"/>
            <a:ext cx="2951378" cy="1078967"/>
          </a:xfrm>
        </p:spPr>
        <p:txBody>
          <a:bodyPr vert="horz" lIns="83452" rIns="52157" bIns="0" rtlCol="0" anchor="b">
            <a:normAutofit/>
            <a:sp3d prstMaterial="matte"/>
          </a:bodyPr>
          <a:lstStyle>
            <a:lvl1pPr algn="l">
              <a:defRPr sz="23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994" y="1922289"/>
            <a:ext cx="6923861" cy="502743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277" y="1907825"/>
            <a:ext cx="2887218" cy="5041900"/>
          </a:xfrm>
        </p:spPr>
        <p:txBody>
          <a:bodyPr/>
          <a:lstStyle>
            <a:lvl1pPr marL="0" indent="0">
              <a:buNone/>
              <a:defRPr sz="16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339626" y="0"/>
            <a:ext cx="53467" cy="1603324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339626" y="0"/>
            <a:ext cx="53467" cy="1603324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81" y="171424"/>
            <a:ext cx="2953023" cy="1078967"/>
          </a:xfrm>
        </p:spPr>
        <p:txBody>
          <a:bodyPr lIns="83452" bIns="0" anchor="b">
            <a:sp3d prstMaterial="matte"/>
          </a:bodyPr>
          <a:lstStyle>
            <a:lvl1pPr algn="l">
              <a:defRPr sz="23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95839" y="1637413"/>
            <a:ext cx="7305984" cy="5925437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700"/>
            </a:lvl1pPr>
            <a:lvl2pPr marL="521574" indent="0">
              <a:buNone/>
              <a:defRPr sz="3200"/>
            </a:lvl2pPr>
            <a:lvl3pPr marL="1043148" indent="0">
              <a:buNone/>
              <a:defRPr sz="2700"/>
            </a:lvl3pPr>
            <a:lvl4pPr marL="1564721" indent="0">
              <a:buNone/>
              <a:defRPr sz="2300"/>
            </a:lvl4pPr>
            <a:lvl5pPr marL="2086295" indent="0">
              <a:buNone/>
              <a:defRPr sz="2300"/>
            </a:lvl5pPr>
            <a:lvl6pPr marL="2607869" indent="0">
              <a:buNone/>
              <a:defRPr sz="2300"/>
            </a:lvl6pPr>
            <a:lvl7pPr marL="3129443" indent="0">
              <a:buNone/>
              <a:defRPr sz="2300"/>
            </a:lvl7pPr>
            <a:lvl8pPr marL="3651016" indent="0">
              <a:buNone/>
              <a:defRPr sz="2300"/>
            </a:lvl8pPr>
            <a:lvl9pPr marL="4172590" indent="0">
              <a:buNone/>
              <a:defRPr sz="23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81" y="1905838"/>
            <a:ext cx="2887218" cy="5041900"/>
          </a:xfrm>
        </p:spPr>
        <p:txBody>
          <a:bodyPr/>
          <a:lstStyle>
            <a:lvl1pPr marL="0" indent="0">
              <a:buNone/>
              <a:defRPr sz="16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481" y="1290726"/>
            <a:ext cx="2951378" cy="221844"/>
          </a:xfrm>
        </p:spPr>
        <p:txBody>
          <a:bodyPr/>
          <a:lstStyle/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39626" y="0"/>
            <a:ext cx="53467" cy="75628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339626" y="0"/>
            <a:ext cx="53467" cy="75628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0209" y="1290726"/>
            <a:ext cx="6073851" cy="221844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52381" y="1290726"/>
            <a:ext cx="858213" cy="221844"/>
          </a:xfrm>
        </p:spPr>
        <p:txBody>
          <a:bodyPr/>
          <a:lstStyle/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583473"/>
            <a:ext cx="10693400" cy="50419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10693399" cy="158108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168064"/>
            <a:ext cx="9624060" cy="1379643"/>
          </a:xfrm>
          <a:prstGeom prst="rect">
            <a:avLst/>
          </a:prstGeom>
        </p:spPr>
        <p:txBody>
          <a:bodyPr vert="horz" lIns="104315" tIns="52157" rIns="52157" bIns="52157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957642"/>
            <a:ext cx="9624060" cy="5101019"/>
          </a:xfrm>
          <a:prstGeom prst="rect">
            <a:avLst/>
          </a:prstGeom>
        </p:spPr>
        <p:txBody>
          <a:bodyPr vert="horz" lIns="62589" tIns="104315" rIns="104315" bIns="52157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142691"/>
            <a:ext cx="2495127" cy="302514"/>
          </a:xfrm>
          <a:prstGeom prst="rect">
            <a:avLst/>
          </a:prstGeom>
        </p:spPr>
        <p:txBody>
          <a:bodyPr vert="horz" lIns="125178" tIns="52157" rIns="52157" bIns="0" rtlCol="0" anchor="b"/>
          <a:lstStyle>
            <a:lvl1pPr algn="l" eaLnBrk="1" latinLnBrk="0" hangingPunct="1">
              <a:defRPr kumimoji="0" sz="1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04-04-2020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8031" y="7142691"/>
            <a:ext cx="6440971" cy="302514"/>
          </a:xfrm>
          <a:prstGeom prst="rect">
            <a:avLst/>
          </a:prstGeom>
        </p:spPr>
        <p:txBody>
          <a:bodyPr vert="horz" lIns="52157" tIns="52157" rIns="52157" bIns="0" rtlCol="0" anchor="b"/>
          <a:lstStyle>
            <a:lvl1pPr algn="l" eaLnBrk="1" latinLnBrk="0" hangingPunct="1">
              <a:defRPr kumimoji="0" sz="1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pc="-5"/>
              <a:t>Kaushalendra </a:t>
            </a:r>
            <a:r>
              <a:rPr lang="en-US" spc="-21"/>
              <a:t>Kumar, </a:t>
            </a:r>
            <a:r>
              <a:rPr lang="en-US" spc="-5"/>
              <a:t>BVC, BASU,</a:t>
            </a:r>
            <a:r>
              <a:rPr lang="en-US" spc="-95"/>
              <a:t> </a:t>
            </a:r>
            <a:r>
              <a:rPr lang="en-US" spc="-10"/>
              <a:t>Patna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94585" y="7142691"/>
            <a:ext cx="858213" cy="302514"/>
          </a:xfrm>
          <a:prstGeom prst="rect">
            <a:avLst/>
          </a:prstGeom>
        </p:spPr>
        <p:txBody>
          <a:bodyPr vert="horz" lIns="104315" tIns="52157" rIns="104315" bIns="0" rtlCol="0" anchor="b"/>
          <a:lstStyle>
            <a:lvl1pPr algn="r" eaLnBrk="1" latinLnBrk="0" hangingPunct="1">
              <a:defRPr kumimoji="0" sz="1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1</a:t>
            </a:r>
            <a:fld id="{81D60167-4931-47E6-BA6A-407CBD079E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500711" indent="-365102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34518" indent="-312944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7031" indent="-260787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87386" indent="-20863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310" indent="-20863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3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856803" indent="-20863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086295" indent="-20863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315787" indent="-20863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545280" indent="-20863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7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8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4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1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100" y="962025"/>
            <a:ext cx="9220200" cy="1335621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 algn="ctr">
              <a:spcBef>
                <a:spcPts val="95"/>
              </a:spcBef>
            </a:pPr>
            <a:r>
              <a:rPr lang="en-US" sz="4300" spc="-5" dirty="0">
                <a:solidFill>
                  <a:srgbClr val="002060"/>
                </a:solidFill>
                <a:latin typeface="Bookman Uralic"/>
                <a:cs typeface="Bookman Uralic"/>
              </a:rPr>
              <a:t>Bihar Animal Sciences University</a:t>
            </a:r>
            <a:br>
              <a:rPr lang="en-US" sz="4300" spc="-5" dirty="0">
                <a:solidFill>
                  <a:srgbClr val="BF0000"/>
                </a:solidFill>
                <a:latin typeface="Bookman Uralic"/>
                <a:cs typeface="Bookman Uralic"/>
              </a:rPr>
            </a:br>
            <a:r>
              <a:rPr lang="en-US" sz="4000" spc="-5" dirty="0">
                <a:solidFill>
                  <a:srgbClr val="BF0000"/>
                </a:solidFill>
                <a:latin typeface="Bookman Uralic"/>
                <a:cs typeface="Bookman Uralic"/>
              </a:rPr>
              <a:t>Department of </a:t>
            </a:r>
            <a:r>
              <a:rPr sz="4000" spc="-5">
                <a:solidFill>
                  <a:srgbClr val="BF0000"/>
                </a:solidFill>
                <a:latin typeface="Bookman Uralic"/>
                <a:cs typeface="Bookman Uralic"/>
              </a:rPr>
              <a:t>Animal</a:t>
            </a:r>
            <a:r>
              <a:rPr sz="4000" spc="-86">
                <a:solidFill>
                  <a:srgbClr val="BF0000"/>
                </a:solidFill>
                <a:latin typeface="Bookman Uralic"/>
                <a:cs typeface="Bookman Uralic"/>
              </a:rPr>
              <a:t> </a:t>
            </a:r>
            <a:r>
              <a:rPr sz="4000" spc="-5" dirty="0">
                <a:solidFill>
                  <a:srgbClr val="BF0000"/>
                </a:solidFill>
                <a:latin typeface="Bookman Uralic"/>
                <a:cs typeface="Bookman Uralic"/>
              </a:rPr>
              <a:t>Nutrition</a:t>
            </a:r>
            <a:endParaRPr sz="43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9572" y="2486025"/>
            <a:ext cx="9579609" cy="4694617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algn="ctr">
              <a:spcBef>
                <a:spcPts val="100"/>
              </a:spcBef>
            </a:pPr>
            <a:endParaRPr lang="en-US" sz="3500" b="1" spc="-25" dirty="0">
              <a:solidFill>
                <a:srgbClr val="660066"/>
              </a:solidFill>
              <a:latin typeface="Liberation Sans Narrow"/>
              <a:cs typeface="Liberation Sans Narrow"/>
            </a:endParaRPr>
          </a:p>
          <a:p>
            <a:pPr algn="ctr">
              <a:spcBef>
                <a:spcPts val="100"/>
              </a:spcBef>
            </a:pPr>
            <a:r>
              <a:rPr lang="en-US" sz="3500" b="1" spc="-25" dirty="0">
                <a:solidFill>
                  <a:srgbClr val="660066"/>
                </a:solidFill>
                <a:latin typeface="Liberation Sans Narrow"/>
                <a:cs typeface="Liberation Sans Narrow"/>
              </a:rPr>
              <a:t>Course No. VMD-513</a:t>
            </a:r>
            <a:endParaRPr sz="3500">
              <a:latin typeface="Liberation Sans Narrow"/>
              <a:cs typeface="Liberation Sans Narrow"/>
            </a:endParaRPr>
          </a:p>
          <a:p>
            <a:pPr algn="ctr">
              <a:spcBef>
                <a:spcPts val="3024"/>
              </a:spcBef>
            </a:pPr>
            <a:endParaRPr lang="en-US" sz="2000" b="1" dirty="0">
              <a:solidFill>
                <a:srgbClr val="006600"/>
              </a:solidFill>
              <a:latin typeface="Liberation Sans Narrow"/>
              <a:cs typeface="Arial"/>
            </a:endParaRPr>
          </a:p>
          <a:p>
            <a:pPr algn="ctr">
              <a:spcBef>
                <a:spcPts val="3024"/>
              </a:spcBef>
            </a:pPr>
            <a:r>
              <a:rPr sz="3600" b="1">
                <a:solidFill>
                  <a:srgbClr val="006600"/>
                </a:solidFill>
                <a:latin typeface="Arial"/>
                <a:cs typeface="Arial"/>
              </a:rPr>
              <a:t>Nutrient </a:t>
            </a:r>
            <a:r>
              <a:rPr sz="3600" b="1" dirty="0">
                <a:solidFill>
                  <a:srgbClr val="006600"/>
                </a:solidFill>
                <a:latin typeface="Arial"/>
                <a:cs typeface="Arial"/>
              </a:rPr>
              <a:t>Requirement </a:t>
            </a:r>
            <a:r>
              <a:rPr sz="3600" b="1" spc="5" dirty="0">
                <a:solidFill>
                  <a:srgbClr val="006600"/>
                </a:solidFill>
                <a:latin typeface="Arial"/>
                <a:cs typeface="Arial"/>
              </a:rPr>
              <a:t>and </a:t>
            </a:r>
            <a:r>
              <a:rPr sz="3600" b="1" dirty="0">
                <a:solidFill>
                  <a:srgbClr val="006600"/>
                </a:solidFill>
                <a:latin typeface="Arial"/>
                <a:cs typeface="Arial"/>
              </a:rPr>
              <a:t>Feeding </a:t>
            </a:r>
            <a:r>
              <a:rPr sz="3600" b="1">
                <a:solidFill>
                  <a:srgbClr val="006600"/>
                </a:solidFill>
                <a:latin typeface="Arial"/>
                <a:cs typeface="Arial"/>
              </a:rPr>
              <a:t>of </a:t>
            </a:r>
            <a:r>
              <a:rPr sz="3600" b="1" spc="5">
                <a:solidFill>
                  <a:srgbClr val="006600"/>
                </a:solidFill>
                <a:latin typeface="Arial"/>
                <a:cs typeface="Arial"/>
              </a:rPr>
              <a:t>Dogs</a:t>
            </a:r>
            <a:endParaRPr sz="320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2900">
              <a:latin typeface="Arial"/>
              <a:cs typeface="Arial"/>
            </a:endParaRPr>
          </a:p>
          <a:p>
            <a:pPr marL="1371600" marR="2782958" indent="1427163" algn="r">
              <a:lnSpc>
                <a:spcPct val="120000"/>
              </a:lnSpc>
            </a:pPr>
            <a:r>
              <a:rPr sz="2400" b="1" spc="-70" dirty="0">
                <a:solidFill>
                  <a:srgbClr val="0033CC"/>
                </a:solidFill>
                <a:latin typeface="Carlito"/>
                <a:cs typeface="Carlito"/>
              </a:rPr>
              <a:t>Dr</a:t>
            </a:r>
            <a:r>
              <a:rPr sz="2400" b="1" spc="-70">
                <a:solidFill>
                  <a:srgbClr val="0033CC"/>
                </a:solidFill>
                <a:latin typeface="Carlito"/>
                <a:cs typeface="Carlito"/>
              </a:rPr>
              <a:t>. </a:t>
            </a:r>
            <a:r>
              <a:rPr lang="en-US" sz="2400" b="1" spc="-5" dirty="0" err="1">
                <a:solidFill>
                  <a:srgbClr val="0033CC"/>
                </a:solidFill>
                <a:latin typeface="Carlito"/>
                <a:cs typeface="Carlito"/>
              </a:rPr>
              <a:t>Pankaj</a:t>
            </a:r>
            <a:r>
              <a:rPr lang="en-US" sz="2400" b="1" spc="-5" dirty="0">
                <a:solidFill>
                  <a:srgbClr val="0033CC"/>
                </a:solidFill>
                <a:latin typeface="Carlito"/>
                <a:cs typeface="Carlito"/>
              </a:rPr>
              <a:t> Kumar Singh                                                      </a:t>
            </a:r>
            <a:r>
              <a:rPr sz="2000" spc="-5">
                <a:latin typeface="Carlito"/>
                <a:cs typeface="Carlito"/>
              </a:rPr>
              <a:t>Ass</a:t>
            </a:r>
            <a:r>
              <a:rPr lang="en-US" sz="2000" spc="-5" dirty="0" err="1">
                <a:latin typeface="Carlito"/>
                <a:cs typeface="Carlito"/>
              </a:rPr>
              <a:t>tt</a:t>
            </a:r>
            <a:r>
              <a:rPr lang="en-US" sz="2000" spc="-5" dirty="0">
                <a:latin typeface="Carlito"/>
                <a:cs typeface="Carlito"/>
              </a:rPr>
              <a:t>.</a:t>
            </a:r>
            <a:r>
              <a:rPr sz="2000" spc="-5">
                <a:latin typeface="Carlito"/>
                <a:cs typeface="Carlito"/>
              </a:rPr>
              <a:t> </a:t>
            </a:r>
            <a:r>
              <a:rPr sz="2000" spc="-25">
                <a:latin typeface="Carlito"/>
                <a:cs typeface="Carlito"/>
              </a:rPr>
              <a:t>Professor</a:t>
            </a:r>
            <a:r>
              <a:rPr lang="en-US" sz="2000" spc="-25" dirty="0">
                <a:latin typeface="Carlito"/>
                <a:cs typeface="Carlito"/>
              </a:rPr>
              <a:t> (Animal Nutrition)</a:t>
            </a:r>
          </a:p>
          <a:p>
            <a:pPr marL="1371600" marR="2782958" indent="1427163" algn="ctr">
              <a:lnSpc>
                <a:spcPct val="120000"/>
              </a:lnSpc>
            </a:pPr>
            <a:r>
              <a:rPr sz="2000" b="1" spc="-25">
                <a:latin typeface="Carlito"/>
                <a:cs typeface="Carlito"/>
              </a:rPr>
              <a:t>B</a:t>
            </a:r>
            <a:r>
              <a:rPr lang="en-US" sz="2000" b="1" spc="-25" dirty="0" err="1">
                <a:latin typeface="Carlito"/>
                <a:cs typeface="Carlito"/>
              </a:rPr>
              <a:t>ihar</a:t>
            </a:r>
            <a:r>
              <a:rPr lang="en-US" sz="2000" b="1" spc="-25" dirty="0">
                <a:latin typeface="Carlito"/>
                <a:cs typeface="Carlito"/>
              </a:rPr>
              <a:t> Veterinary College,  </a:t>
            </a:r>
            <a:r>
              <a:rPr sz="2000" b="1" spc="-21">
                <a:latin typeface="Carlito"/>
                <a:cs typeface="Carlito"/>
              </a:rPr>
              <a:t>Patna</a:t>
            </a:r>
            <a:endParaRPr lang="en-US" sz="2000" b="1" spc="-21" dirty="0">
              <a:latin typeface="Carlito"/>
              <a:cs typeface="Carlito"/>
            </a:endParaRPr>
          </a:p>
          <a:p>
            <a:pPr marL="636588" marR="2782958" indent="1819275" algn="ctr">
              <a:lnSpc>
                <a:spcPct val="120000"/>
              </a:lnSpc>
            </a:pPr>
            <a:r>
              <a:rPr lang="en-US" spc="-21" dirty="0">
                <a:latin typeface="Carlito"/>
                <a:cs typeface="Carlito"/>
              </a:rPr>
              <a:t>      </a:t>
            </a:r>
            <a:r>
              <a:rPr lang="en-US" spc="-21" dirty="0">
                <a:latin typeface="Times New Roman" pitchFamily="18" charset="0"/>
                <a:cs typeface="Times New Roman" pitchFamily="18" charset="0"/>
              </a:rPr>
              <a:t>E-mail: vetpank@gmail.com; 7909079625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100" y="956560"/>
            <a:ext cx="6019800" cy="68993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400" spc="-5" dirty="0">
                <a:solidFill>
                  <a:srgbClr val="C00000"/>
                </a:solidFill>
              </a:rPr>
              <a:t>C</a:t>
            </a:r>
            <a:r>
              <a:rPr sz="4400" spc="-15" dirty="0">
                <a:solidFill>
                  <a:srgbClr val="C00000"/>
                </a:solidFill>
              </a:rPr>
              <a:t>a</a:t>
            </a:r>
            <a:r>
              <a:rPr sz="4400" dirty="0">
                <a:solidFill>
                  <a:srgbClr val="C00000"/>
                </a:solidFill>
              </a:rPr>
              <a:t>r</a:t>
            </a:r>
            <a:r>
              <a:rPr sz="4400" spc="-5" dirty="0">
                <a:solidFill>
                  <a:srgbClr val="C00000"/>
                </a:solidFill>
              </a:rPr>
              <a:t>b</a:t>
            </a:r>
            <a:r>
              <a:rPr sz="4400" spc="15" dirty="0">
                <a:solidFill>
                  <a:srgbClr val="C00000"/>
                </a:solidFill>
              </a:rPr>
              <a:t>o</a:t>
            </a:r>
            <a:r>
              <a:rPr sz="4400" spc="-5" dirty="0">
                <a:solidFill>
                  <a:srgbClr val="C00000"/>
                </a:solidFill>
              </a:rPr>
              <a:t>h</a:t>
            </a:r>
            <a:r>
              <a:rPr sz="4400" spc="-55" dirty="0">
                <a:solidFill>
                  <a:srgbClr val="C00000"/>
                </a:solidFill>
              </a:rPr>
              <a:t>y</a:t>
            </a:r>
            <a:r>
              <a:rPr sz="4400" spc="15" dirty="0">
                <a:solidFill>
                  <a:srgbClr val="C00000"/>
                </a:solidFill>
              </a:rPr>
              <a:t>d</a:t>
            </a:r>
            <a:r>
              <a:rPr sz="4400" dirty="0">
                <a:solidFill>
                  <a:srgbClr val="C00000"/>
                </a:solidFill>
              </a:rPr>
              <a:t>r</a:t>
            </a:r>
            <a:r>
              <a:rPr sz="4400" spc="5" dirty="0">
                <a:solidFill>
                  <a:srgbClr val="C00000"/>
                </a:solidFill>
              </a:rPr>
              <a:t>a</a:t>
            </a:r>
            <a:r>
              <a:rPr sz="4400" spc="10" dirty="0">
                <a:solidFill>
                  <a:srgbClr val="C00000"/>
                </a:solidFill>
              </a:rPr>
              <a:t>t</a:t>
            </a:r>
            <a:r>
              <a:rPr sz="4400" spc="-15" dirty="0">
                <a:solidFill>
                  <a:srgbClr val="C00000"/>
                </a:solidFill>
              </a:rPr>
              <a:t>e</a:t>
            </a:r>
            <a:r>
              <a:rPr sz="4400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9594585" y="7142691"/>
            <a:ext cx="858213" cy="1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dirty="0"/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4311" y="1756679"/>
            <a:ext cx="9763124" cy="4429417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12392" marR="5080" indent="-300328">
              <a:lnSpc>
                <a:spcPct val="150500"/>
              </a:lnSpc>
              <a:spcBef>
                <a:spcPts val="10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2336592" algn="l"/>
                <a:tab pos="2878200" algn="l"/>
                <a:tab pos="3968397" algn="l"/>
                <a:tab pos="5210983" algn="l"/>
                <a:tab pos="5824337" algn="l"/>
                <a:tab pos="6837708" algn="l"/>
                <a:tab pos="7707580" algn="l"/>
                <a:tab pos="8350143" algn="l"/>
              </a:tabLst>
            </a:pP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bo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y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re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(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digestible).</a:t>
            </a:r>
            <a:endParaRPr sz="2100">
              <a:latin typeface="Arial"/>
              <a:cs typeface="Arial"/>
            </a:endParaRPr>
          </a:p>
          <a:p>
            <a:pPr marL="312392" marR="9525" indent="-300328">
              <a:lnSpc>
                <a:spcPts val="3790"/>
              </a:lnSpc>
              <a:spcBef>
                <a:spcPts val="32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608312" algn="l"/>
                <a:tab pos="2016581" algn="l"/>
                <a:tab pos="2589935" algn="l"/>
                <a:tab pos="3235037" algn="l"/>
                <a:tab pos="3715055" algn="l"/>
                <a:tab pos="4661756" algn="l"/>
                <a:tab pos="5632585" algn="l"/>
                <a:tab pos="6280863" algn="l"/>
                <a:tab pos="7400901" algn="l"/>
                <a:tab pos="8195217" algn="l"/>
                <a:tab pos="8661900" algn="l"/>
              </a:tabLst>
            </a:pP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upp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in	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ug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h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sucrose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</a:t>
            </a:r>
            <a:r>
              <a:rPr sz="2100" b="1" spc="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lactose.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92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349890" algn="l"/>
                <a:tab pos="2829944" algn="l"/>
                <a:tab pos="3795058" algn="l"/>
                <a:tab pos="5947516" algn="l"/>
                <a:tab pos="6821835" algn="l"/>
                <a:tab pos="7531065" algn="l"/>
                <a:tab pos="8851114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When	consume	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more	carbohydrates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than	are	needed,	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excess</a:t>
            </a:r>
            <a:endParaRPr sz="2100">
              <a:latin typeface="Arial"/>
              <a:cs typeface="Arial"/>
            </a:endParaRPr>
          </a:p>
          <a:p>
            <a:pPr marL="312392" marR="6350">
              <a:lnSpc>
                <a:spcPct val="150500"/>
              </a:lnSpc>
              <a:tabLst>
                <a:tab pos="4790015" algn="l"/>
                <a:tab pos="6411026" algn="l"/>
                <a:tab pos="8072673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carbohydrate 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energy  is</a:t>
            </a:r>
            <a:r>
              <a:rPr sz="2100" b="1" spc="10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stored</a:t>
            </a:r>
            <a:r>
              <a:rPr sz="2100" b="1" spc="42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</a:t>
            </a:r>
            <a:r>
              <a:rPr sz="2100" b="1" spc="39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form</a:t>
            </a:r>
            <a:r>
              <a:rPr sz="2100" b="1" spc="40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	glycogen</a:t>
            </a:r>
            <a:r>
              <a:rPr sz="2100" b="1" spc="41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 liver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muscles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 is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converted to fat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and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stored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adipose</a:t>
            </a:r>
            <a:r>
              <a:rPr sz="2100" b="1" spc="9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tissues.</a:t>
            </a:r>
            <a:endParaRPr sz="2100">
              <a:latin typeface="Arial"/>
              <a:cs typeface="Arial"/>
            </a:endParaRPr>
          </a:p>
          <a:p>
            <a:pPr marL="312392" marR="8255" indent="-300328">
              <a:lnSpc>
                <a:spcPts val="3790"/>
              </a:lnSpc>
              <a:spcBef>
                <a:spcPts val="33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During fasting, stress,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or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exercise, glycogen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is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broken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down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glucose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delivered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 bloodstream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where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it is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distributed to all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body</a:t>
            </a:r>
            <a:r>
              <a:rPr sz="2100" b="1" spc="-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tissues.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100" y="657225"/>
            <a:ext cx="8153399" cy="68993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400" spc="-5" dirty="0">
                <a:solidFill>
                  <a:srgbClr val="C00000"/>
                </a:solidFill>
              </a:rPr>
              <a:t>Fibres</a:t>
            </a:r>
            <a:endParaRPr spc="-5" dirty="0">
              <a:solidFill>
                <a:srgbClr val="C00000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9594585" y="7142691"/>
            <a:ext cx="858213" cy="1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dirty="0"/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6498" y="1875508"/>
            <a:ext cx="9778365" cy="4437096"/>
          </a:xfrm>
          <a:prstGeom prst="rect">
            <a:avLst/>
          </a:prstGeom>
        </p:spPr>
        <p:txBody>
          <a:bodyPr vert="horz" wrap="square" lIns="0" tIns="173974" rIns="0" bIns="0" rtlCol="0">
            <a:spAutoFit/>
          </a:bodyPr>
          <a:lstStyle/>
          <a:p>
            <a:pPr marL="312392" indent="-300328">
              <a:spcBef>
                <a:spcPts val="137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Dietary fibres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has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numerous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effects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within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 gastrointestinal</a:t>
            </a:r>
            <a:r>
              <a:rPr sz="2100" b="1" spc="1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tract.</a:t>
            </a:r>
            <a:endParaRPr sz="2100">
              <a:latin typeface="Arial"/>
              <a:cs typeface="Arial"/>
            </a:endParaRPr>
          </a:p>
          <a:p>
            <a:pPr marL="312392" marR="5080" indent="-300328">
              <a:lnSpc>
                <a:spcPct val="150000"/>
              </a:lnSpc>
              <a:spcBef>
                <a:spcPts val="1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Fibres have high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water-holding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capacity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contribute to easy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passage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  digesta.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7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Due to bulkiness,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cause stomach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distention,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which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reduce feed</a:t>
            </a:r>
            <a:r>
              <a:rPr sz="2100" b="1" spc="1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intake.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59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Decreases digestion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absorption of fat, vitamins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and</a:t>
            </a:r>
            <a:r>
              <a:rPr sz="2100" b="1" spc="1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minerals.</a:t>
            </a:r>
            <a:endParaRPr sz="2100">
              <a:latin typeface="Arial"/>
              <a:cs typeface="Arial"/>
            </a:endParaRPr>
          </a:p>
          <a:p>
            <a:pPr marL="312392" marR="5080" indent="-300328">
              <a:lnSpc>
                <a:spcPct val="150500"/>
              </a:lnSpc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protective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mechanism,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fibre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bind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some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toxins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prevent  their absorption into the</a:t>
            </a:r>
            <a:r>
              <a:rPr sz="2100" b="1" spc="2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bloodstream.</a:t>
            </a:r>
            <a:endParaRPr sz="2100">
              <a:latin typeface="Arial"/>
              <a:cs typeface="Arial"/>
            </a:endParaRPr>
          </a:p>
          <a:p>
            <a:pPr marL="312392" marR="6350" indent="-300328">
              <a:lnSpc>
                <a:spcPts val="3790"/>
              </a:lnSpc>
              <a:spcBef>
                <a:spcPts val="33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819114" algn="l"/>
                <a:tab pos="2904867" algn="l"/>
                <a:tab pos="3696641" algn="l"/>
                <a:tab pos="4128403" algn="l"/>
                <a:tab pos="5718302" algn="l"/>
                <a:tab pos="6464996" algn="l"/>
                <a:tab pos="7371696" algn="l"/>
                <a:tab pos="8446020" algn="l"/>
              </a:tabLst>
            </a:pP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x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ces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25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v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is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as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w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h	l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oo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increased stool volume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frequency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decreased dietary caloric</a:t>
            </a:r>
            <a:r>
              <a:rPr sz="2100" b="1" spc="14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000033"/>
                </a:solidFill>
                <a:latin typeface="Arial"/>
                <a:cs typeface="Arial"/>
              </a:rPr>
              <a:t>density.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785" y="774719"/>
            <a:ext cx="9771380" cy="6234380"/>
          </a:xfrm>
          <a:prstGeom prst="rect">
            <a:avLst/>
          </a:prstGeom>
        </p:spPr>
        <p:txBody>
          <a:bodyPr vert="horz" wrap="square" lIns="0" tIns="215246" rIns="0" bIns="0" rtlCol="0">
            <a:spAutoFit/>
          </a:bodyPr>
          <a:lstStyle/>
          <a:p>
            <a:pPr algn="ctr">
              <a:spcBef>
                <a:spcPts val="1695"/>
              </a:spcBef>
            </a:pP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Fat</a:t>
            </a:r>
            <a:endParaRPr sz="2400">
              <a:latin typeface="Arial"/>
              <a:cs typeface="Arial"/>
            </a:endParaRPr>
          </a:p>
          <a:p>
            <a:pPr marL="312392" indent="-300328">
              <a:spcBef>
                <a:spcPts val="136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Fats are concentrated forms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of</a:t>
            </a:r>
            <a:r>
              <a:rPr sz="2100" b="1" spc="8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35" dirty="0">
                <a:solidFill>
                  <a:srgbClr val="000033"/>
                </a:solidFill>
                <a:latin typeface="Arial"/>
                <a:cs typeface="Arial"/>
              </a:rPr>
              <a:t>energy.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7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Fat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digestion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more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complex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than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that of protein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or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carbohydrates.</a:t>
            </a:r>
            <a:endParaRPr sz="2100">
              <a:latin typeface="Arial"/>
              <a:cs typeface="Arial"/>
            </a:endParaRPr>
          </a:p>
          <a:p>
            <a:pPr marL="312392" marR="5080" indent="-300328">
              <a:lnSpc>
                <a:spcPts val="3790"/>
              </a:lnSpc>
              <a:spcBef>
                <a:spcPts val="33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>
                <a:solidFill>
                  <a:srgbClr val="000033"/>
                </a:solidFill>
                <a:latin typeface="Arial"/>
                <a:cs typeface="Arial"/>
              </a:rPr>
              <a:t>Healthy dogs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can digest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fats with great 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efficiency,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approximately 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90-95%.</a:t>
            </a:r>
            <a:endParaRPr sz="2100">
              <a:latin typeface="Arial"/>
              <a:cs typeface="Arial"/>
            </a:endParaRPr>
          </a:p>
          <a:p>
            <a:pPr marL="3831250">
              <a:spcBef>
                <a:spcPts val="925"/>
              </a:spcBef>
            </a:pPr>
            <a:endParaRPr lang="en-US" sz="2100" b="1" dirty="0">
              <a:solidFill>
                <a:srgbClr val="0033CC"/>
              </a:solidFill>
              <a:latin typeface="Arial"/>
              <a:cs typeface="Arial"/>
            </a:endParaRPr>
          </a:p>
          <a:p>
            <a:pPr marL="3831250">
              <a:spcBef>
                <a:spcPts val="925"/>
              </a:spcBef>
            </a:pPr>
            <a:r>
              <a:rPr sz="2100" b="1">
                <a:solidFill>
                  <a:srgbClr val="0033CC"/>
                </a:solidFill>
                <a:latin typeface="Arial"/>
                <a:cs typeface="Arial"/>
              </a:rPr>
              <a:t>Fat</a:t>
            </a:r>
            <a:r>
              <a:rPr sz="2100" b="1" spc="-1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33CC"/>
                </a:solidFill>
                <a:latin typeface="Arial"/>
                <a:cs typeface="Arial"/>
              </a:rPr>
              <a:t>Requirement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7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Fat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supplies essential fatty acid linoleic</a:t>
            </a:r>
            <a:r>
              <a:rPr sz="2100" b="1" spc="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acid.</a:t>
            </a:r>
            <a:endParaRPr sz="2100">
              <a:latin typeface="Arial"/>
              <a:cs typeface="Arial"/>
            </a:endParaRPr>
          </a:p>
          <a:p>
            <a:pPr marL="312392" marR="5714" indent="-300328">
              <a:lnSpc>
                <a:spcPct val="150000"/>
              </a:lnSpc>
              <a:spcBef>
                <a:spcPts val="1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003210" algn="l"/>
                <a:tab pos="1365763" algn="l"/>
                <a:tab pos="2651525" algn="l"/>
                <a:tab pos="3102335" algn="l"/>
                <a:tab pos="3880776" algn="l"/>
                <a:tab pos="4379206" algn="l"/>
                <a:tab pos="6016725" algn="l"/>
                <a:tab pos="7091685" algn="l"/>
                <a:tab pos="7768535" algn="l"/>
                <a:tab pos="8385065" algn="l"/>
                <a:tab pos="9563520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is	is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	m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g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sk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&amp;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serves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as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carrier for fat-soluble</a:t>
            </a:r>
            <a:r>
              <a:rPr sz="2100" b="1" spc="1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vitamins.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7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Fat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also contributes to the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palatability.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59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499101" algn="l"/>
                <a:tab pos="2048964" algn="l"/>
                <a:tab pos="2819150" algn="l"/>
                <a:tab pos="3382344" algn="l"/>
                <a:tab pos="3974113" algn="l"/>
                <a:tab pos="4358253" algn="l"/>
                <a:tab pos="4832555" algn="l"/>
                <a:tab pos="5515120" algn="l"/>
                <a:tab pos="6672622" algn="l"/>
                <a:tab pos="7291692" algn="l"/>
                <a:tab pos="8299347" algn="l"/>
                <a:tab pos="8998420" algn="l"/>
                <a:tab pos="9560981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im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ls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o	l</a:t>
            </a:r>
            <a:r>
              <a:rPr sz="2100" b="1" spc="-44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	in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v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p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185" dirty="0">
                <a:solidFill>
                  <a:srgbClr val="000033"/>
                </a:solidFill>
                <a:latin typeface="Arial"/>
                <a:cs typeface="Arial"/>
              </a:rPr>
              <a:t>y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25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ry</a:t>
            </a:r>
            <a:r>
              <a:rPr sz="2100" b="1">
                <a:solidFill>
                  <a:srgbClr val="000033"/>
                </a:solidFill>
                <a:latin typeface="Arial"/>
                <a:cs typeface="Arial"/>
              </a:rPr>
              <a:t>	&amp;</a:t>
            </a:r>
            <a:r>
              <a:rPr lang="en-US" sz="2100" b="1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lang="en-US" sz="2100" b="1" spc="-5" dirty="0" err="1">
                <a:solidFill>
                  <a:srgbClr val="000033"/>
                </a:solidFill>
                <a:latin typeface="Arial"/>
                <a:cs typeface="Arial"/>
              </a:rPr>
              <a:t>thickended</a:t>
            </a:r>
            <a:r>
              <a:rPr lang="en-US" sz="2100" b="1" spc="-5" dirty="0">
                <a:solidFill>
                  <a:srgbClr val="000033"/>
                </a:solidFill>
                <a:latin typeface="Arial"/>
                <a:cs typeface="Arial"/>
              </a:rPr>
              <a:t> skin</a:t>
            </a:r>
          </a:p>
          <a:p>
            <a:pPr marL="312392" indent="-300328">
              <a:spcBef>
                <a:spcPts val="1259"/>
              </a:spcBef>
              <a:buSzPct val="40476"/>
              <a:tabLst>
                <a:tab pos="312392" algn="l"/>
                <a:tab pos="313028" algn="l"/>
                <a:tab pos="1499101" algn="l"/>
                <a:tab pos="2048964" algn="l"/>
                <a:tab pos="2819150" algn="l"/>
                <a:tab pos="3382344" algn="l"/>
                <a:tab pos="3974113" algn="l"/>
                <a:tab pos="4358253" algn="l"/>
                <a:tab pos="4832555" algn="l"/>
                <a:tab pos="5515120" algn="l"/>
                <a:tab pos="6672622" algn="l"/>
                <a:tab pos="7291692" algn="l"/>
                <a:tab pos="8299347" algn="l"/>
                <a:tab pos="8998420" algn="l"/>
                <a:tab pos="9560981" algn="l"/>
              </a:tabLst>
            </a:pP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0700" y="809625"/>
            <a:ext cx="2724493" cy="506548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12699" algn="ctr">
              <a:spcBef>
                <a:spcPts val="110"/>
              </a:spcBef>
            </a:pPr>
            <a:r>
              <a:rPr sz="3200" spc="-105" dirty="0">
                <a:solidFill>
                  <a:srgbClr val="FF0000"/>
                </a:solidFill>
              </a:rPr>
              <a:t>W</a:t>
            </a:r>
            <a:r>
              <a:rPr sz="3200" spc="10" dirty="0">
                <a:solidFill>
                  <a:srgbClr val="FF0000"/>
                </a:solidFill>
              </a:rPr>
              <a:t>a</a:t>
            </a:r>
            <a:r>
              <a:rPr sz="3200" spc="-10" dirty="0">
                <a:solidFill>
                  <a:srgbClr val="FF0000"/>
                </a:solidFill>
              </a:rPr>
              <a:t>t</a:t>
            </a:r>
            <a:r>
              <a:rPr sz="3200" spc="10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6817" y="2027970"/>
            <a:ext cx="9315449" cy="362022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12392" indent="-300328">
              <a:spcBef>
                <a:spcPts val="10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211473" algn="l"/>
                <a:tab pos="2920741" algn="l"/>
                <a:tab pos="3307421" algn="l"/>
                <a:tab pos="4915098" algn="l"/>
                <a:tab pos="5390036" algn="l"/>
                <a:tab pos="5955136" algn="l"/>
                <a:tab pos="7085971" algn="l"/>
                <a:tab pos="7505033" algn="l"/>
                <a:tab pos="8246013" algn="l"/>
                <a:tab pos="8899369" algn="l"/>
              </a:tabLst>
            </a:pPr>
            <a:r>
              <a:rPr sz="2100" b="1" spc="-95" dirty="0">
                <a:solidFill>
                  <a:srgbClr val="000033"/>
                </a:solidFill>
                <a:latin typeface="Arial"/>
                <a:cs typeface="Arial"/>
              </a:rPr>
              <a:t>W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	r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q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ir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is	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rmi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ou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	</a:t>
            </a:r>
            <a:r>
              <a:rPr sz="2100" b="1" spc="-3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endParaRPr sz="2100">
              <a:latin typeface="Arial"/>
              <a:cs typeface="Arial"/>
            </a:endParaRPr>
          </a:p>
          <a:p>
            <a:pPr>
              <a:spcBef>
                <a:spcPts val="44"/>
              </a:spcBef>
              <a:buClr>
                <a:srgbClr val="000033"/>
              </a:buClr>
              <a:buFont typeface="Symbol"/>
              <a:buChar char=""/>
            </a:pPr>
            <a:endParaRPr sz="2200">
              <a:latin typeface="Arial"/>
              <a:cs typeface="Arial"/>
            </a:endParaRPr>
          </a:p>
          <a:p>
            <a:pPr marL="312392"/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animal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consumes.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12392" indent="-300328">
              <a:spcBef>
                <a:spcPts val="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lang="en-US" sz="2100" b="1" dirty="0">
                <a:solidFill>
                  <a:srgbClr val="000033"/>
                </a:solidFill>
                <a:latin typeface="Arial"/>
                <a:cs typeface="Arial"/>
              </a:rPr>
              <a:t>In</a:t>
            </a:r>
            <a:r>
              <a:rPr sz="2100" b="1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general, animals require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1 ml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water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for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each kcal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000033"/>
                </a:solidFill>
                <a:latin typeface="Arial"/>
                <a:cs typeface="Arial"/>
              </a:rPr>
              <a:t>energy.</a:t>
            </a:r>
            <a:endParaRPr sz="2100">
              <a:latin typeface="Arial"/>
              <a:cs typeface="Arial"/>
            </a:endParaRPr>
          </a:p>
          <a:p>
            <a:pPr marL="312392" marR="5714" indent="-300328">
              <a:lnSpc>
                <a:spcPct val="200500"/>
              </a:lnSpc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If a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dog requires 1000 kcals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per </a:t>
            </a:r>
            <a:r>
              <a:rPr sz="2100" b="1" spc="-50" dirty="0">
                <a:solidFill>
                  <a:srgbClr val="000033"/>
                </a:solidFill>
                <a:latin typeface="Arial"/>
                <a:cs typeface="Arial"/>
              </a:rPr>
              <a:t>day,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therefore,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requires 1000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ml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  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water.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33"/>
              </a:buClr>
              <a:buFont typeface="Symbol"/>
              <a:buChar char=""/>
            </a:pPr>
            <a:endParaRPr sz="2200">
              <a:latin typeface="Arial"/>
              <a:cs typeface="Arial"/>
            </a:endParaRPr>
          </a:p>
          <a:p>
            <a:pPr marL="312392" indent="-300328"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As food intake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increases,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water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intake also</a:t>
            </a:r>
            <a:r>
              <a:rPr sz="2100" b="1" spc="1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increases.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816" y="5874580"/>
            <a:ext cx="9038591" cy="707885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12392" indent="-300328">
              <a:spcBef>
                <a:spcPts val="10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When the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water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content of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 diet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increases, animal drinks less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water.</a:t>
            </a:r>
            <a:endParaRPr sz="2100">
              <a:latin typeface="Arial"/>
              <a:cs typeface="Arial"/>
            </a:endParaRPr>
          </a:p>
          <a:p>
            <a:pPr marL="128259">
              <a:spcBef>
                <a:spcPts val="1660"/>
              </a:spcBef>
              <a:tabLst>
                <a:tab pos="3601401" algn="l"/>
              </a:tabLst>
            </a:pPr>
            <a:r>
              <a:rPr sz="1000">
                <a:solidFill>
                  <a:srgbClr val="898989"/>
                </a:solidFill>
                <a:latin typeface="Carlito"/>
                <a:cs typeface="Carlito"/>
              </a:rPr>
              <a:t>	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23833" y="6404855"/>
            <a:ext cx="161925" cy="16575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000" dirty="0">
                <a:solidFill>
                  <a:srgbClr val="898989"/>
                </a:solidFill>
                <a:latin typeface="Carlito"/>
                <a:cs typeface="Carlito"/>
              </a:rPr>
              <a:t>16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9500" y="581025"/>
            <a:ext cx="9006287" cy="759816"/>
          </a:xfrm>
          <a:prstGeom prst="rect">
            <a:avLst/>
          </a:prstGeom>
        </p:spPr>
        <p:txBody>
          <a:bodyPr vert="horz" wrap="square" lIns="0" tIns="61588" rIns="0" bIns="0" rtlCol="0">
            <a:spAutoFit/>
          </a:bodyPr>
          <a:lstStyle/>
          <a:p>
            <a:pPr algn="ctr">
              <a:spcBef>
                <a:spcPts val="484"/>
              </a:spcBef>
            </a:pPr>
            <a:r>
              <a:rPr sz="2100" b="1" spc="-5" dirty="0">
                <a:solidFill>
                  <a:srgbClr val="BF0000"/>
                </a:solidFill>
                <a:latin typeface="Arial"/>
                <a:cs typeface="Arial"/>
              </a:rPr>
              <a:t>NUTRIENT CONTENT FOR DOG</a:t>
            </a:r>
            <a:r>
              <a:rPr sz="2100" b="1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BF0000"/>
                </a:solidFill>
                <a:latin typeface="Arial"/>
                <a:cs typeface="Arial"/>
              </a:rPr>
              <a:t>FOODS</a:t>
            </a:r>
            <a:endParaRPr sz="2100">
              <a:latin typeface="Arial"/>
              <a:cs typeface="Arial"/>
            </a:endParaRPr>
          </a:p>
          <a:p>
            <a:pPr algn="ctr">
              <a:spcBef>
                <a:spcPts val="384"/>
              </a:spcBef>
            </a:pPr>
            <a:r>
              <a:rPr sz="2100" b="1" dirty="0">
                <a:solidFill>
                  <a:srgbClr val="0000FF"/>
                </a:solidFill>
                <a:latin typeface="Georgia"/>
                <a:cs typeface="Georgia"/>
              </a:rPr>
              <a:t>(As </a:t>
            </a:r>
            <a:r>
              <a:rPr sz="2100" b="1" spc="-5">
                <a:solidFill>
                  <a:srgbClr val="0000FF"/>
                </a:solidFill>
                <a:latin typeface="Georgia"/>
                <a:cs typeface="Georgia"/>
              </a:rPr>
              <a:t>per </a:t>
            </a:r>
            <a:r>
              <a:rPr lang="en-US" sz="2100" b="1" spc="-5" dirty="0">
                <a:solidFill>
                  <a:srgbClr val="0000FF"/>
                </a:solidFill>
                <a:latin typeface="Georgia"/>
                <a:cs typeface="Georgia"/>
              </a:rPr>
              <a:t>AAFCO- </a:t>
            </a:r>
            <a:r>
              <a:rPr sz="2100" b="1" spc="-5">
                <a:solidFill>
                  <a:srgbClr val="0000FF"/>
                </a:solidFill>
                <a:latin typeface="Georgia"/>
                <a:cs typeface="Georgia"/>
              </a:rPr>
              <a:t>Association </a:t>
            </a:r>
            <a:r>
              <a:rPr sz="2100" b="1" dirty="0">
                <a:solidFill>
                  <a:srgbClr val="0000FF"/>
                </a:solidFill>
                <a:latin typeface="Georgia"/>
                <a:cs typeface="Georgia"/>
              </a:rPr>
              <a:t>of </a:t>
            </a:r>
            <a:r>
              <a:rPr sz="2100" b="1" spc="-5" dirty="0">
                <a:solidFill>
                  <a:srgbClr val="0000FF"/>
                </a:solidFill>
                <a:latin typeface="Georgia"/>
                <a:cs typeface="Georgia"/>
              </a:rPr>
              <a:t>American Feed Control</a:t>
            </a:r>
            <a:r>
              <a:rPr sz="2100" b="1" spc="95" dirty="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sz="2100" b="1" spc="-5" dirty="0">
                <a:solidFill>
                  <a:srgbClr val="0000FF"/>
                </a:solidFill>
                <a:latin typeface="Georgia"/>
                <a:cs typeface="Georgia"/>
              </a:rPr>
              <a:t>Officials)</a:t>
            </a:r>
            <a:endParaRPr sz="2100">
              <a:latin typeface="Georgia"/>
              <a:cs typeface="Georg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4537" y="1780794"/>
          <a:ext cx="9862184" cy="5602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2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837">
                <a:tc>
                  <a:txBody>
                    <a:bodyPr/>
                    <a:lstStyle/>
                    <a:p>
                      <a:pPr marL="793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Nutrients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805180" marR="31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DM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Basis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Growth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Reproduction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508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Mantenance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Units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Protein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22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18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Fat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8.0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5.0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Linoleic Acid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18:2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Arginine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0.62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0.51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Histidine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0.22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0.18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Isoleucine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0.45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0.37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Leucine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0.72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0.59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Lysine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0.77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0.63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Methionine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Cystine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0.53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0.43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3837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Phenylalanine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Tyrosine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0.89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0.73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Threonine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0.58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0.48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Tryptophan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%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0.20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0.16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201">
                <a:tc>
                  <a:txBody>
                    <a:bodyPr/>
                    <a:lstStyle/>
                    <a:p>
                      <a:pPr marL="17780">
                        <a:lnSpc>
                          <a:spcPts val="1860"/>
                        </a:lnSpc>
                      </a:pPr>
                      <a:r>
                        <a:rPr sz="2600" b="1" spc="-209" baseline="-14285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Val</a:t>
                      </a:r>
                      <a:r>
                        <a:rPr lang="en-US" sz="2600" b="1" spc="-209" baseline="-142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line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1150620">
                        <a:lnSpc>
                          <a:spcPts val="1860"/>
                        </a:lnSpc>
                      </a:pPr>
                      <a:r>
                        <a:rPr sz="2600" b="1" baseline="-14285">
                          <a:latin typeface="Carlito"/>
                          <a:cs typeface="Carlito"/>
                        </a:rPr>
                        <a:t>%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ts val="1860"/>
                        </a:lnSpc>
                      </a:pPr>
                      <a:r>
                        <a:rPr lang="en-US" sz="1100" b="1" spc="-5" baseline="0" dirty="0">
                          <a:solidFill>
                            <a:srgbClr val="898989"/>
                          </a:solidFill>
                          <a:latin typeface="Carlito"/>
                          <a:cs typeface="Carlito"/>
                        </a:rPr>
                        <a:t>                     </a:t>
                      </a:r>
                      <a:r>
                        <a:rPr sz="2600" b="1" spc="-7" baseline="-14285">
                          <a:latin typeface="Carlito"/>
                          <a:cs typeface="Carlito"/>
                        </a:rPr>
                        <a:t>0.48</a:t>
                      </a:r>
                      <a:endParaRPr sz="2600" baseline="-14285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1033780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1846580" algn="l"/>
                        </a:tabLst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0.39	</a:t>
                      </a:r>
                      <a:r>
                        <a:rPr sz="1500" baseline="23809" dirty="0">
                          <a:solidFill>
                            <a:srgbClr val="898989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500" baseline="23809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70381" y="1085851"/>
          <a:ext cx="9221468" cy="5790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0920">
                <a:tc>
                  <a:txBody>
                    <a:bodyPr/>
                    <a:lstStyle/>
                    <a:p>
                      <a:pPr marL="6629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Nutrients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DM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427990" marR="423545" indent="330835">
                        <a:lnSpc>
                          <a:spcPts val="2420"/>
                        </a:lnSpc>
                        <a:spcBef>
                          <a:spcPts val="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Growth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odu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Mantenance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Units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6991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Minerals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Calcium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0.6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Phosphorus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0.5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Ca:P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Potassium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0.6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Sodium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Chloride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0.45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0.09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Magnesium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Iron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Copper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7.3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7.3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Manganese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Zinc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Iodine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1.5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Selenium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25" dirty="0">
                          <a:latin typeface="Arial"/>
                          <a:cs typeface="Arial"/>
                        </a:rPr>
                        <a:t>0.11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30" dirty="0">
                          <a:latin typeface="Arial"/>
                          <a:cs typeface="Arial"/>
                        </a:rPr>
                        <a:t>0.11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02650" y="6404856"/>
            <a:ext cx="655320" cy="318483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000" dirty="0">
                <a:solidFill>
                  <a:srgbClr val="898989"/>
                </a:solidFill>
                <a:latin typeface="Carlito"/>
                <a:cs typeface="Carlito"/>
              </a:rPr>
              <a:t>04-04-2020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23833" y="6404855"/>
            <a:ext cx="161925" cy="16575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000" dirty="0">
                <a:solidFill>
                  <a:srgbClr val="898989"/>
                </a:solidFill>
                <a:latin typeface="Carlito"/>
                <a:cs typeface="Carlito"/>
              </a:rPr>
              <a:t>18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2073" y="925829"/>
          <a:ext cx="9211308" cy="6475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0920">
                <a:tc>
                  <a:txBody>
                    <a:bodyPr/>
                    <a:lstStyle/>
                    <a:p>
                      <a:pPr marL="6610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Nutrients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502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DM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427990" marR="422275" indent="329565">
                        <a:lnSpc>
                          <a:spcPts val="2420"/>
                        </a:lnSpc>
                        <a:spcBef>
                          <a:spcPts val="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Growth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odu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Mantenance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Units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6883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IU/kg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5000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5000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IU/kg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IU/kg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363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7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15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(Thiamine)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839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7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15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(Riboflavin)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Pantothenic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Acid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Niacin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30" dirty="0">
                          <a:latin typeface="Arial"/>
                          <a:cs typeface="Arial"/>
                        </a:rPr>
                        <a:t>11.4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30" dirty="0">
                          <a:latin typeface="Arial"/>
                          <a:cs typeface="Arial"/>
                        </a:rPr>
                        <a:t>11.4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6363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7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b="1" spc="240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Pyridoxine)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Folic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Acid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7" baseline="-2173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 baseline="-21739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mg/kg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0.022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0.022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1800" b="1" spc="-285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kumimoji="0" lang="en-US" sz="1800" b="1" kern="1200" spc="-5" dirty="0" err="1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Choline</a:t>
                      </a:r>
                      <a:endParaRPr kumimoji="0" sz="1800" b="1" kern="1200" spc="-5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824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b="1" spc="-50">
                          <a:latin typeface="Arial"/>
                          <a:cs typeface="Arial"/>
                        </a:rPr>
                        <a:t>mg/kg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65" baseline="0" dirty="0">
                          <a:solidFill>
                            <a:srgbClr val="898989"/>
                          </a:solidFill>
                          <a:latin typeface="Carlito"/>
                          <a:cs typeface="Arial"/>
                        </a:rPr>
                        <a:t>                                          </a:t>
                      </a:r>
                      <a:r>
                        <a:rPr kumimoji="0" lang="en-US" sz="1800" b="1" kern="1200" spc="-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2.0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tc>
                  <a:txBody>
                    <a:bodyPr/>
                    <a:lstStyle/>
                    <a:p>
                      <a:pPr marL="902969">
                        <a:lnSpc>
                          <a:spcPct val="100000"/>
                        </a:lnSpc>
                        <a:spcBef>
                          <a:spcPts val="215"/>
                        </a:spcBef>
                        <a:tabLst>
                          <a:tab pos="2228850" algn="l"/>
                        </a:tabLst>
                      </a:pPr>
                      <a:r>
                        <a:rPr sz="18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	</a:t>
                      </a:r>
                      <a:r>
                        <a:rPr sz="1100" dirty="0">
                          <a:solidFill>
                            <a:srgbClr val="898989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792230" y="6404855"/>
            <a:ext cx="93980" cy="16575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000" dirty="0">
                <a:solidFill>
                  <a:srgbClr val="898989"/>
                </a:solidFill>
                <a:latin typeface="Carlito"/>
                <a:cs typeface="Carlito"/>
              </a:rPr>
              <a:t>9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52" y="1046450"/>
            <a:ext cx="6569709" cy="383437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12699">
              <a:spcBef>
                <a:spcPts val="110"/>
              </a:spcBef>
            </a:pPr>
            <a:r>
              <a:rPr sz="2400" spc="-15" dirty="0">
                <a:solidFill>
                  <a:srgbClr val="BF0000"/>
                </a:solidFill>
              </a:rPr>
              <a:t>Average </a:t>
            </a:r>
            <a:r>
              <a:rPr sz="2400" dirty="0">
                <a:solidFill>
                  <a:srgbClr val="BF0000"/>
                </a:solidFill>
              </a:rPr>
              <a:t>daily consumption of food </a:t>
            </a:r>
            <a:r>
              <a:rPr sz="2400" spc="-5" dirty="0">
                <a:solidFill>
                  <a:srgbClr val="BF0000"/>
                </a:solidFill>
              </a:rPr>
              <a:t>for</a:t>
            </a:r>
            <a:r>
              <a:rPr sz="2400" spc="15" dirty="0">
                <a:solidFill>
                  <a:srgbClr val="BF0000"/>
                </a:solidFill>
              </a:rPr>
              <a:t> </a:t>
            </a:r>
            <a:r>
              <a:rPr sz="2400" dirty="0">
                <a:solidFill>
                  <a:srgbClr val="BF0000"/>
                </a:solidFill>
              </a:rPr>
              <a:t>dogs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9594585" y="7142691"/>
            <a:ext cx="858213" cy="1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dirty="0"/>
              <a:t>41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36955" y="2027683"/>
          <a:ext cx="7459979" cy="2795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99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sz="2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Dry</a:t>
                      </a:r>
                      <a:r>
                        <a:rPr sz="21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matter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1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2.5–5</a:t>
                      </a:r>
                      <a:r>
                        <a:rPr sz="21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3–3.5</a:t>
                      </a:r>
                      <a:r>
                        <a:rPr sz="21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%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991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5–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1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2.5–3%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1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 and</a:t>
                      </a:r>
                      <a:r>
                        <a:rPr sz="21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2–2.5%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5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9100" y="348294"/>
            <a:ext cx="7038877" cy="68993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en-US" sz="4400" spc="-5" dirty="0">
                <a:solidFill>
                  <a:srgbClr val="BF0000"/>
                </a:solidFill>
              </a:rPr>
              <a:t>Feeding schedule </a:t>
            </a:r>
            <a:r>
              <a:rPr lang="en-US" sz="4400" dirty="0">
                <a:solidFill>
                  <a:srgbClr val="BF0000"/>
                </a:solidFill>
              </a:rPr>
              <a:t>of</a:t>
            </a:r>
            <a:r>
              <a:rPr lang="en-US" sz="4400" spc="-5" dirty="0">
                <a:solidFill>
                  <a:srgbClr val="BF0000"/>
                </a:solidFill>
              </a:rPr>
              <a:t> dogs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194" y="1343025"/>
            <a:ext cx="10158730" cy="1105430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0159" algn="ctr">
              <a:spcBef>
                <a:spcPts val="100"/>
              </a:spcBef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Puppy feeding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schedule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44"/>
              </a:spcBef>
            </a:pPr>
            <a:endParaRPr sz="2200">
              <a:latin typeface="Arial"/>
              <a:cs typeface="Arial"/>
            </a:endParaRPr>
          </a:p>
          <a:p>
            <a:pPr marL="312392" indent="-300328"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Puppies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may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get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enough nutrients from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milk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during the first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3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or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4 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wks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</a:t>
            </a:r>
            <a:r>
              <a:rPr sz="2100" b="1" spc="5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life.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193" y="3087159"/>
            <a:ext cx="7652384" cy="997708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12392" indent="-300328">
              <a:spcBef>
                <a:spcPts val="10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Cows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milk is not a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substitute as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the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composition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varies.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33"/>
              </a:buClr>
              <a:buFont typeface="Symbol"/>
              <a:buChar char=""/>
            </a:pPr>
            <a:endParaRPr sz="2200">
              <a:latin typeface="Arial"/>
              <a:cs typeface="Arial"/>
            </a:endParaRPr>
          </a:p>
          <a:p>
            <a:pPr marL="312392" indent="-300328">
              <a:buSzPct val="40476"/>
              <a:buFont typeface="Symbol"/>
              <a:buChar char=""/>
              <a:tabLst>
                <a:tab pos="312392" algn="l"/>
                <a:tab pos="313028" algn="l"/>
                <a:tab pos="931461" algn="l"/>
                <a:tab pos="2011502" algn="l"/>
                <a:tab pos="2984870" algn="l"/>
                <a:tab pos="3427424" algn="l"/>
                <a:tab pos="4387461" algn="l"/>
                <a:tab pos="5512581" algn="l"/>
                <a:tab pos="6485949" algn="l"/>
                <a:tab pos="6928505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ph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pu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k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g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pup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k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tt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68659" y="3728773"/>
            <a:ext cx="764540" cy="335988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und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83439" y="3728773"/>
            <a:ext cx="1450975" cy="335988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insufficient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194" y="4370259"/>
            <a:ext cx="10170160" cy="1659428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12392">
              <a:spcBef>
                <a:spcPts val="100"/>
              </a:spcBef>
              <a:tabLst>
                <a:tab pos="1621646" algn="l"/>
                <a:tab pos="2414056" algn="l"/>
                <a:tab pos="3115033" algn="l"/>
                <a:tab pos="3829979" algn="l"/>
                <a:tab pos="4472543" algn="l"/>
                <a:tab pos="4965894" algn="l"/>
                <a:tab pos="5765923" algn="l"/>
                <a:tab pos="6483409" algn="l"/>
                <a:tab pos="8134261" algn="l"/>
                <a:tab pos="9905120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86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80" dirty="0">
                <a:solidFill>
                  <a:srgbClr val="000033"/>
                </a:solidFill>
                <a:latin typeface="Arial"/>
                <a:cs typeface="Arial"/>
              </a:rPr>
              <a:t>’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k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2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	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ilk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w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h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m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n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12392"/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simulate mother’s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milk.</a:t>
            </a:r>
            <a:endParaRPr sz="210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200">
              <a:latin typeface="Arial"/>
              <a:cs typeface="Arial"/>
            </a:endParaRPr>
          </a:p>
          <a:p>
            <a:pPr marL="312392" indent="-300328"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35" dirty="0">
                <a:solidFill>
                  <a:srgbClr val="000033"/>
                </a:solidFill>
                <a:latin typeface="Arial"/>
                <a:cs typeface="Arial"/>
              </a:rPr>
              <a:t>Young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puppies should be fed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4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or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6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times daily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at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equal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time</a:t>
            </a:r>
            <a:r>
              <a:rPr sz="2100" b="1" spc="7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intervals.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8300" y="1075455"/>
            <a:ext cx="5791200" cy="628376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4000" spc="-5" dirty="0">
                <a:solidFill>
                  <a:srgbClr val="C00000"/>
                </a:solidFill>
              </a:rPr>
              <a:t>Milk</a:t>
            </a:r>
            <a:r>
              <a:rPr sz="4000" spc="-70" dirty="0">
                <a:solidFill>
                  <a:srgbClr val="C00000"/>
                </a:solidFill>
              </a:rPr>
              <a:t> </a:t>
            </a:r>
            <a:r>
              <a:rPr sz="4000" spc="-5" dirty="0">
                <a:solidFill>
                  <a:srgbClr val="C00000"/>
                </a:solidFill>
              </a:rPr>
              <a:t>substitute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89586" y="2181224"/>
          <a:ext cx="7786114" cy="4495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594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Cow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milk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1337310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800</a:t>
                      </a:r>
                      <a:r>
                        <a:rPr sz="2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ml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Cream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1335405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200</a:t>
                      </a:r>
                      <a:r>
                        <a:rPr sz="2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ml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94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Egg</a:t>
                      </a: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yolk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no.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9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Steamed bone</a:t>
                      </a:r>
                      <a:r>
                        <a:rPr sz="21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meal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1316355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2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gram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594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r>
                        <a:rPr sz="21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1285240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10" dirty="0">
                          <a:latin typeface="Arial"/>
                          <a:cs typeface="Arial"/>
                        </a:rPr>
                        <a:t>2000</a:t>
                      </a:r>
                      <a:r>
                        <a:rPr sz="2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IU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91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Vitamin</a:t>
                      </a:r>
                      <a:r>
                        <a:rPr sz="2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2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IU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59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Citric</a:t>
                      </a:r>
                      <a:r>
                        <a:rPr sz="21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acid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R="1316355" algn="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gram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100" y="657225"/>
            <a:ext cx="9524999" cy="797653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en-US" spc="-5" dirty="0">
                <a:solidFill>
                  <a:srgbClr val="BF0000"/>
                </a:solidFill>
              </a:rPr>
              <a:t>Nutrient</a:t>
            </a:r>
            <a:r>
              <a:rPr lang="en-US" spc="-15" dirty="0">
                <a:solidFill>
                  <a:srgbClr val="BF0000"/>
                </a:solidFill>
              </a:rPr>
              <a:t> </a:t>
            </a:r>
            <a:r>
              <a:rPr lang="en-US" spc="-5" dirty="0">
                <a:solidFill>
                  <a:srgbClr val="BF0000"/>
                </a:solidFill>
              </a:rPr>
              <a:t>Requirements</a:t>
            </a:r>
            <a:endParaRPr spc="-5" dirty="0">
              <a:solidFill>
                <a:srgbClr val="BF0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66830" y="6438383"/>
            <a:ext cx="14478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7">
              <a:lnSpc>
                <a:spcPts val="1100"/>
              </a:lnSpc>
            </a:pPr>
            <a:fld id="{81D60167-4931-47E6-BA6A-407CBD079E47}" type="slidenum">
              <a:rPr sz="1000" dirty="0">
                <a:solidFill>
                  <a:srgbClr val="898989"/>
                </a:solidFill>
                <a:latin typeface="Carlito"/>
                <a:cs typeface="Carlito"/>
              </a:rPr>
              <a:pPr marL="38097">
                <a:lnSpc>
                  <a:spcPts val="1100"/>
                </a:lnSpc>
              </a:pPr>
              <a:t>2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0" y="2008120"/>
            <a:ext cx="9317170" cy="4075474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4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The requirements of various nutrients discussed here are </a:t>
            </a:r>
            <a:r>
              <a:rPr sz="24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sz="2400" b="1" spc="16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follows;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62881" indent="-250168"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Energy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Courier New"/>
              <a:buChar char="o"/>
            </a:pP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62881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Protein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Courier New"/>
              <a:buChar char="o"/>
            </a:pP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62881" indent="-250168"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Carbohydrate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Courier New"/>
              <a:buChar char="o"/>
            </a:pP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62881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Fat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4"/>
              </a:spcBef>
              <a:buFont typeface="Courier New"/>
              <a:buChar char="o"/>
            </a:pP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662881" indent="-250168"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400" b="1" spc="-25" dirty="0">
                <a:latin typeface="Times New Roman" pitchFamily="18" charset="0"/>
                <a:cs typeface="Times New Roman" pitchFamily="18" charset="0"/>
              </a:rPr>
              <a:t>Water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0662" y="4222552"/>
            <a:ext cx="3125470" cy="894475"/>
          </a:xfrm>
          <a:prstGeom prst="rect">
            <a:avLst/>
          </a:prstGeom>
        </p:spPr>
        <p:txBody>
          <a:bodyPr vert="horz" wrap="square" lIns="0" tIns="17144" rIns="0" bIns="0" rtlCol="0">
            <a:spAutoFit/>
          </a:bodyPr>
          <a:lstStyle/>
          <a:p>
            <a:pPr marL="12699">
              <a:spcBef>
                <a:spcPts val="135"/>
              </a:spcBef>
            </a:pPr>
            <a:r>
              <a:rPr sz="5700" spc="15" dirty="0">
                <a:solidFill>
                  <a:srgbClr val="C45911"/>
                </a:solidFill>
                <a:latin typeface="Bookman Uralic"/>
                <a:cs typeface="Bookman Uralic"/>
              </a:rPr>
              <a:t>T</a:t>
            </a:r>
            <a:r>
              <a:rPr sz="5700" spc="25" dirty="0">
                <a:solidFill>
                  <a:srgbClr val="C45911"/>
                </a:solidFill>
                <a:latin typeface="Bookman Uralic"/>
                <a:cs typeface="Bookman Uralic"/>
              </a:rPr>
              <a:t>H</a:t>
            </a:r>
            <a:r>
              <a:rPr sz="5700" spc="15" dirty="0">
                <a:solidFill>
                  <a:srgbClr val="C45911"/>
                </a:solidFill>
                <a:latin typeface="Bookman Uralic"/>
                <a:cs typeface="Bookman Uralic"/>
              </a:rPr>
              <a:t>A</a:t>
            </a:r>
            <a:r>
              <a:rPr sz="5700" spc="21" dirty="0">
                <a:solidFill>
                  <a:srgbClr val="C45911"/>
                </a:solidFill>
                <a:latin typeface="Bookman Uralic"/>
                <a:cs typeface="Bookman Uralic"/>
              </a:rPr>
              <a:t>NKS</a:t>
            </a:r>
            <a:endParaRPr sz="57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5530" y="1398534"/>
            <a:ext cx="5245735" cy="383437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12699">
              <a:spcBef>
                <a:spcPts val="110"/>
              </a:spcBef>
            </a:pPr>
            <a:r>
              <a:rPr sz="2400" dirty="0">
                <a:solidFill>
                  <a:srgbClr val="0033CC"/>
                </a:solidFill>
              </a:rPr>
              <a:t>Discussions……………….…………..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575531" y="2146789"/>
            <a:ext cx="5106035" cy="383437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12699">
              <a:spcBef>
                <a:spcPts val="110"/>
              </a:spcBef>
            </a:pPr>
            <a:r>
              <a:rPr sz="2400" b="1" dirty="0">
                <a:solidFill>
                  <a:srgbClr val="0033CC"/>
                </a:solidFill>
                <a:latin typeface="Arial"/>
                <a:cs typeface="Arial"/>
              </a:rPr>
              <a:t>Questions, </a:t>
            </a:r>
            <a:r>
              <a:rPr sz="2400" b="1" spc="5" dirty="0">
                <a:solidFill>
                  <a:srgbClr val="0033CC"/>
                </a:solidFill>
                <a:latin typeface="Arial"/>
                <a:cs typeface="Arial"/>
              </a:rPr>
              <a:t>if</a:t>
            </a:r>
            <a:r>
              <a:rPr sz="2400" b="1" spc="-35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CC"/>
                </a:solidFill>
                <a:latin typeface="Arial"/>
                <a:cs typeface="Arial"/>
              </a:rPr>
              <a:t>any…………………??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3591" y="809625"/>
            <a:ext cx="4179109" cy="506548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12699" algn="ctr">
              <a:spcBef>
                <a:spcPts val="110"/>
              </a:spcBef>
            </a:pPr>
            <a:r>
              <a:rPr sz="3200" spc="10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n</a:t>
            </a:r>
            <a:r>
              <a:rPr sz="3200" spc="-15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rg</a:t>
            </a:r>
            <a:r>
              <a:rPr sz="3200" spc="5" dirty="0">
                <a:solidFill>
                  <a:srgbClr val="FF0000"/>
                </a:solidFill>
              </a:rPr>
              <a:t>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77987" y="1495425"/>
            <a:ext cx="9848849" cy="57590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400" b="1" spc="-5" dirty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Factors influences the energy</a:t>
            </a:r>
            <a:r>
              <a:rPr sz="2400" b="1" spc="70" dirty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requirements: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4"/>
              </a:spcBef>
            </a:pPr>
            <a:endParaRPr sz="2400">
              <a:latin typeface="Arial" pitchFamily="34" charset="0"/>
              <a:cs typeface="Arial" pitchFamily="34" charset="0"/>
            </a:endParaRPr>
          </a:p>
          <a:p>
            <a:pPr marL="308583" indent="-296519">
              <a:buAutoNum type="arabicPeriod"/>
              <a:tabLst>
                <a:tab pos="309217" algn="l"/>
              </a:tabLst>
            </a:pPr>
            <a:r>
              <a:rPr sz="2400" b="1" i="1" spc="-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Physiological</a:t>
            </a:r>
            <a:r>
              <a:rPr sz="2400" b="1" i="1" spc="-2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i="1" spc="-5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State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662881" marR="6350" lvl="1" indent="-250168">
              <a:lnSpc>
                <a:spcPct val="200500"/>
              </a:lnSpc>
              <a:buSzPct val="40476"/>
              <a:buFont typeface="Courier New"/>
              <a:buChar char="o"/>
              <a:tabLst>
                <a:tab pos="662881" algn="l"/>
                <a:tab pos="663516" algn="l"/>
                <a:tab pos="2124521" algn="l"/>
                <a:tab pos="2516282" algn="l"/>
                <a:tab pos="3292182" algn="l"/>
                <a:tab pos="3993795" algn="l"/>
                <a:tab pos="5167171" algn="l"/>
                <a:tab pos="6329753" algn="l"/>
                <a:tab pos="7375504" algn="l"/>
                <a:tab pos="7663135" algn="l"/>
                <a:tab pos="8052355" algn="l"/>
                <a:tab pos="8340618" algn="l"/>
                <a:tab pos="9178110" algn="l"/>
              </a:tabLst>
            </a:pPr>
            <a:r>
              <a:rPr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Compared	to	adult	dog,	growing	puppies	require	2	to	4	times	more  energy per Kg BW.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00000"/>
              </a:lnSpc>
              <a:buClr>
                <a:srgbClr val="000033"/>
              </a:buClr>
              <a:buFont typeface="Courier New"/>
              <a:buChar char="o"/>
            </a:pPr>
            <a:endParaRPr sz="2000">
              <a:latin typeface="Arial" pitchFamily="34" charset="0"/>
              <a:cs typeface="Arial" pitchFamily="34" charset="0"/>
            </a:endParaRPr>
          </a:p>
          <a:p>
            <a:pPr marL="662881" marR="6350" lvl="1" indent="-250168">
              <a:lnSpc>
                <a:spcPct val="200500"/>
              </a:lnSpc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  <a:tab pos="2124521" algn="l"/>
                <a:tab pos="2516282" algn="l"/>
                <a:tab pos="3292182" algn="l"/>
                <a:tab pos="3993795" algn="l"/>
                <a:tab pos="5167171" algn="l"/>
                <a:tab pos="6329753" algn="l"/>
                <a:tab pos="7375504" algn="l"/>
                <a:tab pos="7663135" algn="l"/>
                <a:tab pos="8052355" algn="l"/>
                <a:tab pos="8340618" algn="l"/>
                <a:tab pos="9178110" algn="l"/>
              </a:tabLst>
            </a:pPr>
            <a:r>
              <a:rPr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As the puppy approaches adulthood, energy requirement is 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reduced.</a:t>
            </a:r>
            <a:endParaRPr lang="en-US" sz="2000" b="1" dirty="0">
              <a:solidFill>
                <a:srgbClr val="000033"/>
              </a:solidFill>
              <a:latin typeface="Arial" pitchFamily="34" charset="0"/>
              <a:cs typeface="Arial" pitchFamily="34" charset="0"/>
            </a:endParaRPr>
          </a:p>
          <a:p>
            <a:pPr marL="662881" marR="6350" lvl="1" indent="-250168">
              <a:lnSpc>
                <a:spcPct val="200500"/>
              </a:lnSpc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  <a:tab pos="2124521" algn="l"/>
                <a:tab pos="2516282" algn="l"/>
                <a:tab pos="3292182" algn="l"/>
                <a:tab pos="3993795" algn="l"/>
                <a:tab pos="5167171" algn="l"/>
                <a:tab pos="6329753" algn="l"/>
                <a:tab pos="7375504" algn="l"/>
                <a:tab pos="7663135" algn="l"/>
                <a:tab pos="8052355" algn="l"/>
                <a:tab pos="8340618" algn="l"/>
                <a:tab pos="9178110" algn="l"/>
              </a:tabLst>
            </a:pPr>
            <a:endParaRPr sz="2000" b="1">
              <a:solidFill>
                <a:srgbClr val="000033"/>
              </a:solidFill>
              <a:latin typeface="Arial" pitchFamily="34" charset="0"/>
              <a:cs typeface="Arial" pitchFamily="34" charset="0"/>
            </a:endParaRPr>
          </a:p>
          <a:p>
            <a:pPr marL="662881" marR="6350" lvl="1" indent="-250168">
              <a:lnSpc>
                <a:spcPct val="200500"/>
              </a:lnSpc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  <a:tab pos="2124521" algn="l"/>
                <a:tab pos="2516282" algn="l"/>
                <a:tab pos="3292182" algn="l"/>
                <a:tab pos="3993795" algn="l"/>
                <a:tab pos="5167171" algn="l"/>
                <a:tab pos="6329753" algn="l"/>
                <a:tab pos="7375504" algn="l"/>
                <a:tab pos="7663135" algn="l"/>
                <a:tab pos="8052355" algn="l"/>
                <a:tab pos="8340618" algn="l"/>
                <a:tab pos="9178110" algn="l"/>
              </a:tabLst>
            </a:pPr>
            <a:r>
              <a:rPr lang="en-US"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reproducing</a:t>
            </a:r>
            <a:r>
              <a:rPr lang="en-US"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females,</a:t>
            </a:r>
            <a:r>
              <a:rPr lang="en-US"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energy  requirements  at</a:t>
            </a:r>
            <a:r>
              <a:rPr lang="en-US"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the  </a:t>
            </a:r>
            <a:r>
              <a:rPr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end	of  gestation &amp; during early lactation is 2 to 4 times greater than </a:t>
            </a:r>
            <a:r>
              <a:rPr sz="2000" b="1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that of</a:t>
            </a:r>
            <a:r>
              <a:rPr lang="en-US" sz="2000" b="1" dirty="0">
                <a:solidFill>
                  <a:srgbClr val="000033"/>
                </a:solidFill>
                <a:latin typeface="Arial" pitchFamily="34" charset="0"/>
                <a:cs typeface="Arial" pitchFamily="34" charset="0"/>
              </a:rPr>
              <a:t>  adult maintenance requirement</a:t>
            </a:r>
            <a:endParaRPr sz="2000" b="1" dirty="0">
              <a:solidFill>
                <a:srgbClr val="00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2230" y="6404855"/>
            <a:ext cx="93980" cy="16575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1000" dirty="0">
                <a:solidFill>
                  <a:srgbClr val="898989"/>
                </a:solidFill>
                <a:latin typeface="Carlito"/>
                <a:cs typeface="Carlito"/>
              </a:rPr>
              <a:t>4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766830" y="6438383"/>
            <a:ext cx="14478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7">
              <a:lnSpc>
                <a:spcPts val="1100"/>
              </a:lnSpc>
            </a:pPr>
            <a:fld id="{81D60167-4931-47E6-BA6A-407CBD079E47}" type="slidenum">
              <a:rPr sz="1000" dirty="0">
                <a:solidFill>
                  <a:srgbClr val="898989"/>
                </a:solidFill>
                <a:latin typeface="Carlito"/>
                <a:cs typeface="Carlito"/>
              </a:rPr>
              <a:pPr marL="38097">
                <a:lnSpc>
                  <a:spcPts val="1100"/>
                </a:lnSpc>
              </a:pPr>
              <a:t>4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7985" y="897009"/>
            <a:ext cx="9268460" cy="3459906"/>
          </a:xfrm>
          <a:prstGeom prst="rect">
            <a:avLst/>
          </a:prstGeom>
        </p:spPr>
        <p:txBody>
          <a:bodyPr vert="horz" wrap="square" lIns="0" tIns="172705" rIns="0" bIns="0" rtlCol="0">
            <a:spAutoFit/>
          </a:bodyPr>
          <a:lstStyle/>
          <a:p>
            <a:pPr marL="308583" indent="-296519">
              <a:spcBef>
                <a:spcPts val="1360"/>
              </a:spcBef>
              <a:buAutoNum type="arabicPeriod" startAt="2"/>
              <a:tabLst>
                <a:tab pos="309217" algn="l"/>
              </a:tabLst>
            </a:pPr>
            <a:r>
              <a:rPr sz="2100" b="1" i="1" spc="-5" dirty="0">
                <a:solidFill>
                  <a:srgbClr val="0000FF"/>
                </a:solidFill>
                <a:latin typeface="Arial"/>
                <a:cs typeface="Arial"/>
              </a:rPr>
              <a:t>Breed</a:t>
            </a:r>
            <a:r>
              <a:rPr sz="2100" b="1" i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100" b="1" i="1" spc="-10" dirty="0">
                <a:solidFill>
                  <a:srgbClr val="0000FF"/>
                </a:solidFill>
                <a:latin typeface="Arial"/>
                <a:cs typeface="Arial"/>
              </a:rPr>
              <a:t>Differences</a:t>
            </a:r>
            <a:endParaRPr sz="2100">
              <a:latin typeface="Arial"/>
              <a:cs typeface="Arial"/>
            </a:endParaRPr>
          </a:p>
          <a:p>
            <a:pPr marL="662881" marR="5080" lvl="1" indent="-250168">
              <a:lnSpc>
                <a:spcPts val="3790"/>
              </a:lnSpc>
              <a:spcBef>
                <a:spcPts val="32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Small breed dogs 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grow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mature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weight, which is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up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30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times 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greater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than their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birth</a:t>
            </a:r>
            <a:r>
              <a:rPr sz="2100" b="1" spc="2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weight.</a:t>
            </a:r>
            <a:endParaRPr sz="2100">
              <a:latin typeface="Arial"/>
              <a:cs typeface="Arial"/>
            </a:endParaRPr>
          </a:p>
          <a:p>
            <a:pPr marL="662881" marR="5080" lvl="1" indent="-250168">
              <a:lnSpc>
                <a:spcPts val="3778"/>
              </a:lnSpc>
              <a:spcBef>
                <a:spcPts val="1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  <a:tab pos="2151189" algn="l"/>
                <a:tab pos="3017887" algn="l"/>
                <a:tab pos="4076339" algn="l"/>
                <a:tab pos="5167171" algn="l"/>
                <a:tab pos="6002122" algn="l"/>
                <a:tab pos="6762149" algn="l"/>
                <a:tab pos="7358996" algn="l"/>
                <a:tab pos="7898064" algn="l"/>
                <a:tab pos="8329825" algn="l"/>
                <a:tab pos="8956514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ll	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r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q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ire	m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re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K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g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compared to large</a:t>
            </a:r>
            <a:r>
              <a:rPr sz="2100" b="1" spc="3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breeds.</a:t>
            </a:r>
            <a:endParaRPr sz="2100">
              <a:latin typeface="Arial"/>
              <a:cs typeface="Arial"/>
            </a:endParaRPr>
          </a:p>
          <a:p>
            <a:pPr marL="662881" marR="5080" lvl="1" indent="-250168">
              <a:lnSpc>
                <a:spcPts val="3778"/>
              </a:lnSpc>
              <a:spcBef>
                <a:spcPts val="10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100" b="1" spc="-7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relate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energy needs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body size, energy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standards for dogs are  usually established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by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body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weight.</a:t>
            </a:r>
            <a:endParaRPr sz="2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5726" y="4514851"/>
          <a:ext cx="9221469" cy="213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258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Mature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Energy requirement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(ME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Kg. of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18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day).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3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Less than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Kcals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63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Between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30-40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Kcals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Greater than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20-30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Kcals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53" y="504825"/>
            <a:ext cx="8925547" cy="751487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4800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sz="4800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8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766830" y="6438383"/>
            <a:ext cx="14478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7">
              <a:lnSpc>
                <a:spcPts val="1100"/>
              </a:lnSpc>
            </a:pPr>
            <a:fld id="{81D60167-4931-47E6-BA6A-407CBD079E47}" type="slidenum">
              <a:rPr sz="1000" dirty="0">
                <a:solidFill>
                  <a:srgbClr val="898989"/>
                </a:solidFill>
                <a:latin typeface="Carlito"/>
                <a:cs typeface="Carlito"/>
              </a:rPr>
              <a:pPr marL="38097">
                <a:lnSpc>
                  <a:spcPts val="1100"/>
                </a:lnSpc>
              </a:pPr>
              <a:t>5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300" y="1925841"/>
            <a:ext cx="9375256" cy="475258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262232" indent="-250168">
              <a:spcBef>
                <a:spcPts val="100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</a:tabLst>
            </a:pP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Dogs</a:t>
            </a:r>
            <a:r>
              <a:rPr sz="2800" b="1" spc="15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housed</a:t>
            </a:r>
            <a:r>
              <a:rPr sz="2800" b="1" spc="149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outdoors</a:t>
            </a:r>
            <a:r>
              <a:rPr sz="2800" b="1" spc="114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2800" b="1" spc="149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exposed</a:t>
            </a:r>
            <a:r>
              <a:rPr sz="2800" b="1" spc="149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800" b="1" spc="14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extreme</a:t>
            </a:r>
            <a:r>
              <a:rPr sz="2800" b="1" spc="14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weather</a:t>
            </a:r>
            <a:r>
              <a:rPr sz="2800" b="1" spc="15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2800" b="1" spc="135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b="1" spc="-1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caloric</a:t>
            </a:r>
            <a:r>
              <a:rPr sz="2800" b="1" spc="2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requirements.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262232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  <a:tab pos="1264807" algn="l"/>
                <a:tab pos="1822288" algn="l"/>
                <a:tab pos="3033126" algn="l"/>
                <a:tab pos="4049036" algn="l"/>
                <a:tab pos="4966529" algn="l"/>
                <a:tab pos="6417375" algn="l"/>
                <a:tab pos="6753259" algn="l"/>
                <a:tab pos="7414236" algn="l"/>
                <a:tab pos="8134261" algn="l"/>
                <a:tab pos="8809207" algn="l"/>
              </a:tabLst>
            </a:pP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2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ea</a:t>
            </a:r>
            <a:r>
              <a:rPr sz="2800" b="1" spc="-1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pc="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12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,	</a:t>
            </a:r>
            <a:r>
              <a:rPr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b="1" spc="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y	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s	</a:t>
            </a:r>
            <a:r>
              <a:rPr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eas</a:t>
            </a:r>
            <a:r>
              <a:rPr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s	&amp;	l</a:t>
            </a:r>
            <a:r>
              <a:rPr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1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sz="2800" b="1" spc="-5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	m</a:t>
            </a:r>
            <a:r>
              <a:rPr sz="2800" b="1" spc="25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15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sz="2800" b="1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</a:p>
          <a:p>
            <a:pPr marL="262232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  <a:tab pos="1264807" algn="l"/>
                <a:tab pos="1822288" algn="l"/>
                <a:tab pos="3033126" algn="l"/>
                <a:tab pos="4049036" algn="l"/>
                <a:tab pos="4966529" algn="l"/>
                <a:tab pos="6417375" algn="l"/>
                <a:tab pos="6753259" algn="l"/>
                <a:tab pos="7414236" algn="l"/>
                <a:tab pos="8134261" algn="l"/>
                <a:tab pos="8809207" algn="l"/>
              </a:tabLst>
            </a:pPr>
            <a:endParaRPr lang="en-US" sz="2800" b="1" spc="-5" dirty="0">
              <a:solidFill>
                <a:srgbClr val="00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2232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  <a:tab pos="1264807" algn="l"/>
                <a:tab pos="1822288" algn="l"/>
                <a:tab pos="3033126" algn="l"/>
                <a:tab pos="4049036" algn="l"/>
                <a:tab pos="4966529" algn="l"/>
                <a:tab pos="6417375" algn="l"/>
                <a:tab pos="6753259" algn="l"/>
                <a:tab pos="7414236" algn="l"/>
                <a:tab pos="8134261" algn="l"/>
                <a:tab pos="8809207" algn="l"/>
              </a:tabLst>
            </a:pPr>
            <a:endParaRPr lang="en-US" sz="2800" b="1" spc="-5" dirty="0">
              <a:solidFill>
                <a:srgbClr val="00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2232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  <a:tab pos="1264807" algn="l"/>
                <a:tab pos="1822288" algn="l"/>
                <a:tab pos="3033126" algn="l"/>
                <a:tab pos="4049036" algn="l"/>
                <a:tab pos="4966529" algn="l"/>
                <a:tab pos="6417375" algn="l"/>
                <a:tab pos="6753259" algn="l"/>
                <a:tab pos="7414236" algn="l"/>
                <a:tab pos="8134261" algn="l"/>
                <a:tab pos="8809207" algn="l"/>
              </a:tabLst>
            </a:pP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g	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ld	</a:t>
            </a:r>
            <a:r>
              <a:rPr lang="en-US" sz="2800" b="1" spc="44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b="1" spc="1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-12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,	</a:t>
            </a:r>
            <a:r>
              <a:rPr lang="en-US"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spc="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y	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s	i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ease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b="1" spc="1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o	m</a:t>
            </a:r>
            <a:r>
              <a:rPr lang="en-US" sz="2800" b="1" spc="-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spc="-1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in	</a:t>
            </a:r>
            <a:r>
              <a:rPr lang="en-US" sz="2800" b="1" spc="1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y   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sz="2800" b="1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&amp; more 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food may be</a:t>
            </a:r>
            <a:r>
              <a:rPr lang="en-US" sz="2800" b="1" spc="60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-5" dirty="0">
                <a:solidFill>
                  <a:srgbClr val="000033"/>
                </a:solidFill>
                <a:latin typeface="Times New Roman" pitchFamily="18" charset="0"/>
                <a:cs typeface="Times New Roman" pitchFamily="18" charset="0"/>
              </a:rPr>
              <a:t>required.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62232" indent="-250168">
              <a:spcBef>
                <a:spcPts val="5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  <a:tab pos="1264807" algn="l"/>
                <a:tab pos="1822288" algn="l"/>
                <a:tab pos="3033126" algn="l"/>
                <a:tab pos="4049036" algn="l"/>
                <a:tab pos="4966529" algn="l"/>
                <a:tab pos="6417375" algn="l"/>
                <a:tab pos="6753259" algn="l"/>
                <a:tab pos="7414236" algn="l"/>
                <a:tab pos="8134261" algn="l"/>
                <a:tab pos="8809207" algn="l"/>
              </a:tabLst>
            </a:pP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xfrm>
            <a:off x="534671" y="7142691"/>
            <a:ext cx="2495127" cy="1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dirty="0"/>
              <a:t>04-04-2020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xfrm>
            <a:off x="3088032" y="7142691"/>
            <a:ext cx="6440971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pc="-5" dirty="0"/>
              <a:t>Kaushalendra </a:t>
            </a:r>
            <a:r>
              <a:rPr spc="-21" dirty="0"/>
              <a:t>Kumar, </a:t>
            </a:r>
            <a:r>
              <a:rPr spc="-5" dirty="0"/>
              <a:t>BVC, BASU,</a:t>
            </a:r>
            <a:r>
              <a:rPr spc="-95" dirty="0"/>
              <a:t> </a:t>
            </a:r>
            <a:r>
              <a:rPr spc="-10" dirty="0"/>
              <a:t>Patna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766830" y="6438383"/>
            <a:ext cx="14478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7">
              <a:lnSpc>
                <a:spcPts val="1100"/>
              </a:lnSpc>
            </a:pPr>
            <a:fld id="{81D60167-4931-47E6-BA6A-407CBD079E47}" type="slidenum">
              <a:rPr sz="1000" dirty="0">
                <a:solidFill>
                  <a:srgbClr val="898989"/>
                </a:solidFill>
                <a:latin typeface="Carlito"/>
                <a:cs typeface="Carlito"/>
              </a:rPr>
              <a:pPr marL="38097">
                <a:lnSpc>
                  <a:spcPts val="1100"/>
                </a:lnSpc>
              </a:pPr>
              <a:t>6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4784" y="1017505"/>
            <a:ext cx="9404349" cy="554254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297789" indent="-285725">
              <a:spcBef>
                <a:spcPts val="100"/>
              </a:spcBef>
              <a:buAutoNum type="arabicPeriod" startAt="4"/>
              <a:tabLst>
                <a:tab pos="298423" algn="l"/>
              </a:tabLst>
            </a:pPr>
            <a:r>
              <a:rPr sz="2100" b="1" i="1" spc="-5" dirty="0">
                <a:solidFill>
                  <a:srgbClr val="0000FF"/>
                </a:solidFill>
                <a:latin typeface="Arial"/>
                <a:cs typeface="Arial"/>
              </a:rPr>
              <a:t>Activity</a:t>
            </a:r>
            <a:endParaRPr sz="2100">
              <a:latin typeface="Arial"/>
              <a:cs typeface="Arial"/>
            </a:endParaRPr>
          </a:p>
          <a:p>
            <a:pPr marL="662881" marR="5080" lvl="1" indent="-250168">
              <a:lnSpc>
                <a:spcPts val="5049"/>
              </a:lnSpc>
              <a:spcBef>
                <a:spcPts val="580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  <a:tab pos="1697838" algn="l"/>
                <a:tab pos="2449612" algn="l"/>
                <a:tab pos="3324565" algn="l"/>
                <a:tab pos="4743029" algn="l"/>
                <a:tab pos="5553851" algn="l"/>
                <a:tab pos="6607223" algn="l"/>
                <a:tab pos="8471418" algn="l"/>
                <a:tab pos="9079059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g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rd	</a:t>
            </a:r>
            <a:r>
              <a:rPr sz="2100" b="1" spc="25" dirty="0">
                <a:solidFill>
                  <a:srgbClr val="000033"/>
                </a:solidFill>
                <a:latin typeface="Arial"/>
                <a:cs typeface="Arial"/>
              </a:rPr>
              <a:t>w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k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i</a:t>
            </a:r>
            <a:r>
              <a:rPr sz="2100" b="1" spc="-2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v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dog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qu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w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ll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increased above that of</a:t>
            </a:r>
            <a:r>
              <a:rPr sz="2100" b="1" spc="5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maintenance.</a:t>
            </a:r>
            <a:endParaRPr sz="2100">
              <a:latin typeface="Arial"/>
              <a:cs typeface="Arial"/>
            </a:endParaRPr>
          </a:p>
          <a:p>
            <a:pPr marL="662881" marR="6350" lvl="1" indent="-250168">
              <a:lnSpc>
                <a:spcPts val="5049"/>
              </a:lnSpc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Hard-working dogs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require more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energy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intake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per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Kg of BW during  the periods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when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they are training or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working.</a:t>
            </a:r>
            <a:endParaRPr sz="2100">
              <a:latin typeface="Arial"/>
              <a:cs typeface="Arial"/>
            </a:endParaRPr>
          </a:p>
          <a:p>
            <a:pPr marL="662881" marR="5714" lvl="1" indent="-250168">
              <a:lnSpc>
                <a:spcPts val="5040"/>
              </a:lnSpc>
              <a:spcBef>
                <a:spcPts val="10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When the animal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not training or working,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their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energy requirement  is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lower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 a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maintenance-type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food may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be</a:t>
            </a:r>
            <a:r>
              <a:rPr sz="2100" b="1" spc="-44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fed.</a:t>
            </a:r>
            <a:endParaRPr sz="2100">
              <a:latin typeface="Arial"/>
              <a:cs typeface="Arial"/>
            </a:endParaRPr>
          </a:p>
          <a:p>
            <a:pPr marL="662881" marR="5080" lvl="1" indent="-250168">
              <a:lnSpc>
                <a:spcPts val="5049"/>
              </a:lnSpc>
              <a:spcBef>
                <a:spcPts val="5"/>
              </a:spcBef>
              <a:buSzPct val="40476"/>
              <a:buFont typeface="Courier New"/>
              <a:buChar char="o"/>
              <a:tabLst>
                <a:tab pos="662881" algn="l"/>
                <a:tab pos="663516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Feeding of high-calorie, nutrient dense foods to dogs,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when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they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are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not training or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working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could contribute to over</a:t>
            </a:r>
            <a:r>
              <a:rPr sz="2100" b="1" spc="-2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weight.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542" y="276226"/>
            <a:ext cx="8902757" cy="56682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3600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sz="36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Regulation of feed</a:t>
            </a:r>
            <a:r>
              <a:rPr sz="3600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intake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766830" y="6438383"/>
            <a:ext cx="14478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97">
              <a:lnSpc>
                <a:spcPts val="1100"/>
              </a:lnSpc>
            </a:pPr>
            <a:fld id="{81D60167-4931-47E6-BA6A-407CBD079E47}" type="slidenum">
              <a:rPr sz="1000" dirty="0">
                <a:solidFill>
                  <a:srgbClr val="898989"/>
                </a:solidFill>
                <a:latin typeface="Carlito"/>
                <a:cs typeface="Carlito"/>
              </a:rPr>
              <a:pPr marL="38097">
                <a:lnSpc>
                  <a:spcPts val="1100"/>
                </a:lnSpc>
              </a:pPr>
              <a:t>7</a:t>
            </a:fld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501" y="1495425"/>
            <a:ext cx="9509886" cy="3029033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262232" indent="-250168">
              <a:spcBef>
                <a:spcPts val="100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</a:tabLst>
            </a:pP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Animals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eat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to meet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their energy needs </a:t>
            </a:r>
            <a:r>
              <a:rPr sz="2800" b="1" spc="-10" dirty="0">
                <a:solidFill>
                  <a:srgbClr val="000033"/>
                </a:solidFill>
                <a:latin typeface="Arial"/>
                <a:cs typeface="Arial"/>
              </a:rPr>
              <a:t>and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the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intake of </a:t>
            </a:r>
            <a:r>
              <a:rPr sz="2800" b="1" spc="-5">
                <a:solidFill>
                  <a:srgbClr val="000033"/>
                </a:solidFill>
                <a:latin typeface="Arial"/>
                <a:cs typeface="Arial"/>
              </a:rPr>
              <a:t>all</a:t>
            </a:r>
            <a:r>
              <a:rPr sz="2800" b="1" spc="4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800" b="1" spc="-5">
                <a:solidFill>
                  <a:srgbClr val="000033"/>
                </a:solidFill>
                <a:latin typeface="Arial"/>
                <a:cs typeface="Arial"/>
              </a:rPr>
              <a:t>nutrients</a:t>
            </a:r>
            <a:r>
              <a:rPr lang="en-US" sz="2800" b="1" spc="-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800" b="1">
                <a:solidFill>
                  <a:srgbClr val="000033"/>
                </a:solidFill>
                <a:latin typeface="Arial"/>
                <a:cs typeface="Arial"/>
              </a:rPr>
              <a:t>is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influenced </a:t>
            </a:r>
            <a:r>
              <a:rPr sz="2800" b="1" spc="5" dirty="0">
                <a:solidFill>
                  <a:srgbClr val="000033"/>
                </a:solidFill>
                <a:latin typeface="Arial"/>
                <a:cs typeface="Arial"/>
              </a:rPr>
              <a:t>by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the amount of energy present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in the</a:t>
            </a:r>
            <a:r>
              <a:rPr sz="2800" b="1" spc="3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33"/>
                </a:solidFill>
                <a:latin typeface="Arial"/>
                <a:cs typeface="Arial"/>
              </a:rPr>
              <a:t>diet.</a:t>
            </a:r>
            <a:endParaRPr sz="2800">
              <a:latin typeface="Arial"/>
              <a:cs typeface="Arial"/>
            </a:endParaRPr>
          </a:p>
          <a:p>
            <a:pPr marL="262232" marR="5080" indent="-250168">
              <a:lnSpc>
                <a:spcPct val="200400"/>
              </a:lnSpc>
              <a:spcBef>
                <a:spcPts val="5"/>
              </a:spcBef>
              <a:buSzPct val="40476"/>
              <a:buFont typeface="Courier New"/>
              <a:buChar char="o"/>
              <a:tabLst>
                <a:tab pos="262232" algn="l"/>
                <a:tab pos="262867" algn="l"/>
              </a:tabLst>
            </a:pP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The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energy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content </a:t>
            </a:r>
            <a:r>
              <a:rPr sz="2800" b="1" spc="5" dirty="0">
                <a:solidFill>
                  <a:srgbClr val="000033"/>
                </a:solidFill>
                <a:latin typeface="Arial"/>
                <a:cs typeface="Arial"/>
              </a:rPr>
              <a:t>of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the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diet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generally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limits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the amount of food </a:t>
            </a:r>
            <a:r>
              <a:rPr sz="2800" b="1" spc="-10" dirty="0">
                <a:solidFill>
                  <a:srgbClr val="000033"/>
                </a:solidFill>
                <a:latin typeface="Arial"/>
                <a:cs typeface="Arial"/>
              </a:rPr>
              <a:t>an 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animal </a:t>
            </a:r>
            <a:r>
              <a:rPr sz="2800" b="1" dirty="0">
                <a:solidFill>
                  <a:srgbClr val="000033"/>
                </a:solidFill>
                <a:latin typeface="Arial"/>
                <a:cs typeface="Arial"/>
              </a:rPr>
              <a:t>will</a:t>
            </a:r>
            <a:r>
              <a:rPr sz="2800" b="1" spc="-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33"/>
                </a:solidFill>
                <a:latin typeface="Arial"/>
                <a:cs typeface="Arial"/>
              </a:rPr>
              <a:t>consume.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7301" y="657225"/>
            <a:ext cx="3275756" cy="568103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12699" algn="ctr">
              <a:spcBef>
                <a:spcPts val="110"/>
              </a:spcBef>
            </a:pPr>
            <a:r>
              <a:rPr sz="3600" spc="10" dirty="0">
                <a:solidFill>
                  <a:srgbClr val="FF0000"/>
                </a:solidFill>
              </a:rPr>
              <a:t>P</a:t>
            </a:r>
            <a:r>
              <a:rPr sz="3600" dirty="0">
                <a:solidFill>
                  <a:srgbClr val="FF0000"/>
                </a:solidFill>
              </a:rPr>
              <a:t>ro</a:t>
            </a:r>
            <a:r>
              <a:rPr sz="3600" spc="-10" dirty="0">
                <a:solidFill>
                  <a:srgbClr val="FF0000"/>
                </a:solidFill>
              </a:rPr>
              <a:t>t</a:t>
            </a:r>
            <a:r>
              <a:rPr sz="3600" spc="10" dirty="0">
                <a:solidFill>
                  <a:srgbClr val="FF0000"/>
                </a:solidFill>
              </a:rPr>
              <a:t>e</a:t>
            </a:r>
            <a:r>
              <a:rPr sz="3600" spc="-21" dirty="0">
                <a:solidFill>
                  <a:srgbClr val="FF0000"/>
                </a:solidFill>
              </a:rPr>
              <a:t>i</a:t>
            </a:r>
            <a:r>
              <a:rPr sz="3600" spc="5" dirty="0">
                <a:solidFill>
                  <a:srgbClr val="FF0000"/>
                </a:solidFill>
              </a:rPr>
              <a:t>n</a:t>
            </a:r>
            <a:endParaRPr sz="36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9594585" y="7142691"/>
            <a:ext cx="858213" cy="1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9842" y="1595171"/>
            <a:ext cx="9770110" cy="413484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12392" marR="5080" indent="-300328">
              <a:lnSpc>
                <a:spcPct val="150500"/>
              </a:lnSpc>
              <a:spcBef>
                <a:spcPts val="600"/>
              </a:spcBef>
              <a:spcAft>
                <a:spcPts val="600"/>
              </a:spcAft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Dietary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proteins, digested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stomach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small intestine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are broken down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form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free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amino acids, then absorbed into the blood</a:t>
            </a:r>
            <a:r>
              <a:rPr sz="2100" b="1" spc="12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stream.</a:t>
            </a:r>
            <a:endParaRPr sz="2100">
              <a:latin typeface="Arial"/>
              <a:cs typeface="Arial"/>
            </a:endParaRPr>
          </a:p>
          <a:p>
            <a:pPr marL="312392" marR="7619" indent="-300328">
              <a:lnSpc>
                <a:spcPts val="3790"/>
              </a:lnSpc>
              <a:spcBef>
                <a:spcPts val="600"/>
              </a:spcBef>
              <a:spcAft>
                <a:spcPts val="600"/>
              </a:spcAft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Amino acids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are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distributed to all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cells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 the </a:t>
            </a:r>
            <a:r>
              <a:rPr sz="2100" b="1" spc="-40" dirty="0">
                <a:solidFill>
                  <a:srgbClr val="000033"/>
                </a:solidFill>
                <a:latin typeface="Arial"/>
                <a:cs typeface="Arial"/>
              </a:rPr>
              <a:t>body,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where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they are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utilized  to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build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body</a:t>
            </a:r>
            <a:r>
              <a:rPr sz="2100" b="1" spc="-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tissue.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600"/>
              </a:spcBef>
              <a:spcAft>
                <a:spcPts val="600"/>
              </a:spcAft>
              <a:buSzPct val="40476"/>
              <a:buFont typeface="Symbol"/>
              <a:buChar char=""/>
              <a:tabLst>
                <a:tab pos="312392" algn="l"/>
                <a:tab pos="313028" algn="l"/>
                <a:tab pos="901620" algn="l"/>
                <a:tab pos="1280681" algn="l"/>
                <a:tab pos="2235002" algn="l"/>
                <a:tab pos="3149955" algn="l"/>
                <a:tab pos="3960778" algn="l"/>
                <a:tab pos="5171616" algn="l"/>
                <a:tab pos="5536709" algn="l"/>
                <a:tab pos="6067522" algn="l"/>
                <a:tab pos="7425030" algn="l"/>
                <a:tab pos="7808536" algn="l"/>
                <a:tab pos="8990167" algn="l"/>
                <a:tab pos="9355259" algn="l"/>
              </a:tabLst>
            </a:pP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t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	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 </a:t>
            </a:r>
            <a:r>
              <a:rPr sz="2100" b="1" spc="-17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2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0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o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v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v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in	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sy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is	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in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endParaRPr sz="2100">
              <a:latin typeface="Arial"/>
              <a:cs typeface="Arial"/>
            </a:endParaRPr>
          </a:p>
          <a:p>
            <a:pPr marL="312392">
              <a:spcBef>
                <a:spcPts val="600"/>
              </a:spcBef>
              <a:spcAft>
                <a:spcPts val="600"/>
              </a:spcAf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body only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10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of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these are essential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for</a:t>
            </a:r>
            <a:r>
              <a:rPr sz="2100" b="1" spc="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dogs.</a:t>
            </a:r>
            <a:endParaRPr sz="2100">
              <a:latin typeface="Arial"/>
              <a:cs typeface="Arial"/>
            </a:endParaRPr>
          </a:p>
          <a:p>
            <a:pPr marL="312392" marR="5714" indent="-30032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40476"/>
              <a:buFont typeface="Symbol"/>
              <a:buChar char=""/>
              <a:tabLst>
                <a:tab pos="312392" algn="l"/>
                <a:tab pos="313028" algn="l"/>
                <a:tab pos="1645774" algn="l"/>
                <a:tab pos="2592475" algn="l"/>
                <a:tab pos="3438219" algn="l"/>
                <a:tab pos="4619214" algn="l"/>
                <a:tab pos="5894182" algn="l"/>
                <a:tab pos="7221848" algn="l"/>
                <a:tab pos="8760952" algn="l"/>
              </a:tabLst>
            </a:pP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o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ud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: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2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i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l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 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lysine,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methionine,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phenylalanine,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threonine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tryptophan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</a:t>
            </a:r>
            <a:r>
              <a:rPr sz="2100" b="1" spc="18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valine.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900" y="819434"/>
            <a:ext cx="9144000" cy="68993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4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sz="4400" spc="-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Requirements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9594585" y="7142691"/>
            <a:ext cx="858213" cy="1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dirty="0"/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621" y="1454943"/>
            <a:ext cx="76835" cy="139139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 marL="12699">
              <a:spcBef>
                <a:spcPts val="125"/>
              </a:spcBef>
            </a:pPr>
            <a:r>
              <a:rPr sz="800" spc="10" dirty="0">
                <a:solidFill>
                  <a:srgbClr val="000033"/>
                </a:solidFill>
                <a:latin typeface="Symbol"/>
                <a:cs typeface="Symbol"/>
              </a:rPr>
              <a:t></a:t>
            </a:r>
            <a:endParaRPr sz="8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620" y="1571625"/>
            <a:ext cx="9823450" cy="4387082"/>
          </a:xfrm>
          <a:prstGeom prst="rect">
            <a:avLst/>
          </a:prstGeom>
        </p:spPr>
        <p:txBody>
          <a:bodyPr vert="horz" wrap="square" lIns="0" tIns="173974" rIns="0" bIns="0" rtlCol="0">
            <a:spAutoFit/>
          </a:bodyPr>
          <a:lstStyle/>
          <a:p>
            <a:pPr marL="312392">
              <a:spcBef>
                <a:spcPts val="1370"/>
              </a:spcBef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Dog protein requirement depends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on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stage of life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and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activity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</a:t>
            </a:r>
            <a:r>
              <a:rPr sz="2100" b="1" spc="10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dogs.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7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Puppies need more protein than adult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dogs.</a:t>
            </a:r>
            <a:endParaRPr sz="2100">
              <a:latin typeface="Arial"/>
              <a:cs typeface="Arial"/>
            </a:endParaRPr>
          </a:p>
          <a:p>
            <a:pPr marL="312392" marR="6350" indent="-300328">
              <a:lnSpc>
                <a:spcPct val="150000"/>
              </a:lnSpc>
              <a:spcBef>
                <a:spcPts val="1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Protein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needs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 puppy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can be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met </a:t>
            </a:r>
            <a:r>
              <a:rPr sz="2100" b="1" spc="21" dirty="0">
                <a:solidFill>
                  <a:srgbClr val="000033"/>
                </a:solidFill>
                <a:latin typeface="Arial"/>
                <a:cs typeface="Arial"/>
              </a:rPr>
              <a:t>by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a high quality protein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providing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20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to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25%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of dietary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calories.</a:t>
            </a:r>
            <a:endParaRPr sz="2100">
              <a:latin typeface="Arial"/>
              <a:cs typeface="Arial"/>
            </a:endParaRPr>
          </a:p>
          <a:p>
            <a:pPr marL="312392" marR="5080" indent="-300328">
              <a:lnSpc>
                <a:spcPct val="150000"/>
              </a:lnSpc>
              <a:spcBef>
                <a:spcPts val="10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341636" algn="l"/>
                <a:tab pos="2398182" algn="l"/>
                <a:tab pos="3854107" algn="l"/>
                <a:tab pos="4243328" algn="l"/>
                <a:tab pos="5032563" algn="l"/>
                <a:tab pos="6059267" algn="l"/>
                <a:tab pos="6448487" algn="l"/>
                <a:tab pos="7195181" algn="l"/>
                <a:tab pos="7923462" algn="l"/>
                <a:tab pos="8918418" algn="l"/>
              </a:tabLst>
            </a:pP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ve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re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2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y	in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r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in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po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	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	i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k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spc="-2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2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44" dirty="0">
                <a:solidFill>
                  <a:srgbClr val="000033"/>
                </a:solidFill>
                <a:latin typeface="Arial"/>
                <a:cs typeface="Arial"/>
              </a:rPr>
              <a:t>w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h 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retardation or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weight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loss, muscle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wasting,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emaciation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</a:t>
            </a:r>
            <a:r>
              <a:rPr sz="2100" b="1" spc="-3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death.</a:t>
            </a:r>
            <a:endParaRPr sz="2100">
              <a:latin typeface="Arial"/>
              <a:cs typeface="Arial"/>
            </a:endParaRPr>
          </a:p>
          <a:p>
            <a:pPr marL="312392" marR="7619" indent="-300328">
              <a:lnSpc>
                <a:spcPct val="150400"/>
              </a:lnSpc>
              <a:spcBef>
                <a:spcPts val="5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  <a:tab pos="1054007" algn="l"/>
                <a:tab pos="2038169" algn="l"/>
                <a:tab pos="3531556" algn="l"/>
                <a:tab pos="4571594" algn="l"/>
                <a:tab pos="4854144" algn="l"/>
                <a:tab pos="5744970" algn="l"/>
                <a:tab pos="6070061" algn="l"/>
                <a:tab pos="6678337" algn="l"/>
                <a:tab pos="7301851" algn="l"/>
                <a:tab pos="8056800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L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es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seve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re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0" dirty="0">
                <a:solidFill>
                  <a:srgbClr val="000033"/>
                </a:solidFill>
                <a:latin typeface="Arial"/>
                <a:cs typeface="Arial"/>
              </a:rPr>
              <a:t>f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n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185" dirty="0">
                <a:solidFill>
                  <a:srgbClr val="000033"/>
                </a:solidFill>
                <a:latin typeface="Arial"/>
                <a:cs typeface="Arial"/>
              </a:rPr>
              <a:t>y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s	a	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u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g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h	&amp;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ll	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ir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a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t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,	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c</a:t>
            </a:r>
            <a:r>
              <a:rPr sz="2100" b="1" spc="1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r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o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mi</a:t>
            </a:r>
            <a:r>
              <a:rPr sz="2100" b="1" spc="-15" dirty="0">
                <a:solidFill>
                  <a:srgbClr val="000033"/>
                </a:solidFill>
                <a:latin typeface="Arial"/>
                <a:cs typeface="Arial"/>
              </a:rPr>
              <a:t>s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d  immune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system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&amp;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poor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milk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production </a:t>
            </a:r>
            <a:r>
              <a:rPr sz="2100" b="1" dirty="0">
                <a:solidFill>
                  <a:srgbClr val="000033"/>
                </a:solidFill>
                <a:latin typeface="Arial"/>
                <a:cs typeface="Arial"/>
              </a:rPr>
              <a:t>in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reproducing</a:t>
            </a:r>
            <a:r>
              <a:rPr sz="2100" b="1" spc="3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bitches.</a:t>
            </a:r>
            <a:endParaRPr sz="2100">
              <a:latin typeface="Arial"/>
              <a:cs typeface="Arial"/>
            </a:endParaRPr>
          </a:p>
          <a:p>
            <a:pPr marL="312392" indent="-300328">
              <a:spcBef>
                <a:spcPts val="1259"/>
              </a:spcBef>
              <a:buSzPct val="40476"/>
              <a:buFont typeface="Symbol"/>
              <a:buChar char=""/>
              <a:tabLst>
                <a:tab pos="312392" algn="l"/>
                <a:tab pos="313028" algn="l"/>
              </a:tabLst>
            </a:pP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During periods </a:t>
            </a:r>
            <a:r>
              <a:rPr sz="2100" b="1" spc="5" dirty="0">
                <a:solidFill>
                  <a:srgbClr val="000033"/>
                </a:solidFill>
                <a:latin typeface="Arial"/>
                <a:cs typeface="Arial"/>
              </a:rPr>
              <a:t>of </a:t>
            </a:r>
            <a:r>
              <a:rPr sz="2100" b="1" spc="-10" dirty="0">
                <a:solidFill>
                  <a:srgbClr val="000033"/>
                </a:solidFill>
                <a:latin typeface="Arial"/>
                <a:cs typeface="Arial"/>
              </a:rPr>
              <a:t>stress, </a:t>
            </a:r>
            <a:r>
              <a:rPr sz="2100" b="1" spc="-5" dirty="0">
                <a:solidFill>
                  <a:srgbClr val="000033"/>
                </a:solidFill>
                <a:latin typeface="Arial"/>
                <a:cs typeface="Arial"/>
              </a:rPr>
              <a:t>the protein requirement may be</a:t>
            </a:r>
            <a:r>
              <a:rPr sz="2100" b="1" spc="14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100" b="1" spc="-5">
                <a:solidFill>
                  <a:srgbClr val="000033"/>
                </a:solidFill>
                <a:latin typeface="Arial"/>
                <a:cs typeface="Arial"/>
              </a:rPr>
              <a:t>increased.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1551</Words>
  <Application>Microsoft Macintosh PowerPoint</Application>
  <PresentationFormat>Custom</PresentationFormat>
  <Paragraphs>333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</vt:lpstr>
      <vt:lpstr>Bookman Uralic</vt:lpstr>
      <vt:lpstr>Calibri</vt:lpstr>
      <vt:lpstr>Carlito</vt:lpstr>
      <vt:lpstr>Corbel</vt:lpstr>
      <vt:lpstr>Courier New</vt:lpstr>
      <vt:lpstr>Georgia</vt:lpstr>
      <vt:lpstr>Liberation Sans Narrow</vt:lpstr>
      <vt:lpstr>Symbol</vt:lpstr>
      <vt:lpstr>Times New Roman</vt:lpstr>
      <vt:lpstr>Wingdings</vt:lpstr>
      <vt:lpstr>Wingdings 2</vt:lpstr>
      <vt:lpstr>Wingdings 3</vt:lpstr>
      <vt:lpstr>Module</vt:lpstr>
      <vt:lpstr>Bihar Animal Sciences University Department of Animal Nutrition</vt:lpstr>
      <vt:lpstr>Nutrient Requirements</vt:lpstr>
      <vt:lpstr>Energy</vt:lpstr>
      <vt:lpstr>PowerPoint Presentation</vt:lpstr>
      <vt:lpstr>3. Environment</vt:lpstr>
      <vt:lpstr>PowerPoint Presentation</vt:lpstr>
      <vt:lpstr>5. Regulation of feed intake</vt:lpstr>
      <vt:lpstr>Protein</vt:lpstr>
      <vt:lpstr>Protein Requirements</vt:lpstr>
      <vt:lpstr>Carbohydrates</vt:lpstr>
      <vt:lpstr>Fibres</vt:lpstr>
      <vt:lpstr>PowerPoint Presentation</vt:lpstr>
      <vt:lpstr>Water</vt:lpstr>
      <vt:lpstr>PowerPoint Presentation</vt:lpstr>
      <vt:lpstr>PowerPoint Presentation</vt:lpstr>
      <vt:lpstr>PowerPoint Presentation</vt:lpstr>
      <vt:lpstr>Average daily consumption of food for dogs</vt:lpstr>
      <vt:lpstr>Feeding schedule of dogs</vt:lpstr>
      <vt:lpstr>Milk substitute</vt:lpstr>
      <vt:lpstr>Discussions……………….…………..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Animal Nutrition_Unit-IV_Lecture_PPT-5</dc:title>
  <dc:creator>Dell</dc:creator>
  <cp:lastModifiedBy>dr pallav shekhar</cp:lastModifiedBy>
  <cp:revision>8</cp:revision>
  <dcterms:created xsi:type="dcterms:W3CDTF">2020-11-06T18:09:34Z</dcterms:created>
  <dcterms:modified xsi:type="dcterms:W3CDTF">2020-11-07T16:48:25Z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2020-04-04T00:00:00Z</vt:filetime>
  </property>
  <property fmtid="{D5CDD505-2E9C-101B-9397-08002B2CF9AE}" pid="3" name="LastSaved">
    <vt:filetime>2020-11-06T00:00:00Z</vt:filetime>
  </property>
</Properties>
</file>