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 id="258" r:id="rId4"/>
    <p:sldId id="266" r:id="rId5"/>
    <p:sldId id="259" r:id="rId6"/>
    <p:sldId id="267" r:id="rId7"/>
    <p:sldId id="260" r:id="rId8"/>
    <p:sldId id="268" r:id="rId9"/>
    <p:sldId id="261" r:id="rId10"/>
    <p:sldId id="263" r:id="rId11"/>
    <p:sldId id="265" r:id="rId12"/>
    <p:sldId id="270" r:id="rId13"/>
    <p:sldId id="271" r:id="rId14"/>
    <p:sldId id="272"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16" d="100"/>
          <a:sy n="116" d="100"/>
        </p:scale>
        <p:origin x="390"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2A1BB1CA-215D-4525-AC1B-70ABFF321EC5}" type="datetimeFigureOut">
              <a:rPr lang="en-US" smtClean="0"/>
              <a:t>10/29/2020</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52CDC398-B1CA-4998-A4B9-0231A2958A76}"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045234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1BB1CA-215D-4525-AC1B-70ABFF321EC5}" type="datetimeFigureOut">
              <a:rPr lang="en-US" smtClean="0"/>
              <a:t>10/29/2020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CDC398-B1CA-4998-A4B9-0231A2958A76}" type="slidenum">
              <a:rPr lang="en-US" smtClean="0"/>
              <a:t>‹#›</a:t>
            </a:fld>
            <a:endParaRPr lang="en-US"/>
          </a:p>
        </p:txBody>
      </p:sp>
    </p:spTree>
    <p:extLst>
      <p:ext uri="{BB962C8B-B14F-4D97-AF65-F5344CB8AC3E}">
        <p14:creationId xmlns:p14="http://schemas.microsoft.com/office/powerpoint/2010/main" val="1701002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1BB1CA-215D-4525-AC1B-70ABFF321EC5}" type="datetimeFigureOut">
              <a:rPr lang="en-US" smtClean="0"/>
              <a:t>10/29/2020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CDC398-B1CA-4998-A4B9-0231A2958A76}"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097695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1BB1CA-215D-4525-AC1B-70ABFF321EC5}" type="datetimeFigureOut">
              <a:rPr lang="en-US" smtClean="0"/>
              <a:t>10/29/2020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CDC398-B1CA-4998-A4B9-0231A2958A76}"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851173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1BB1CA-215D-4525-AC1B-70ABFF321EC5}" type="datetimeFigureOut">
              <a:rPr lang="en-US" smtClean="0"/>
              <a:t>10/29/2020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CDC398-B1CA-4998-A4B9-0231A2958A76}" type="slidenum">
              <a:rPr lang="en-US" smtClean="0"/>
              <a:t>‹#›</a:t>
            </a:fld>
            <a:endParaRPr lang="en-US"/>
          </a:p>
        </p:txBody>
      </p:sp>
    </p:spTree>
    <p:extLst>
      <p:ext uri="{BB962C8B-B14F-4D97-AF65-F5344CB8AC3E}">
        <p14:creationId xmlns:p14="http://schemas.microsoft.com/office/powerpoint/2010/main" val="29368730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1BB1CA-215D-4525-AC1B-70ABFF321EC5}" type="datetimeFigureOut">
              <a:rPr lang="en-US" smtClean="0"/>
              <a:t>10/29/2020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CDC398-B1CA-4998-A4B9-0231A2958A76}"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203226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1BB1CA-215D-4525-AC1B-70ABFF321EC5}" type="datetimeFigureOut">
              <a:rPr lang="en-US" smtClean="0"/>
              <a:t>10/29/2020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CDC398-B1CA-4998-A4B9-0231A2958A76}"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371715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A1BB1CA-215D-4525-AC1B-70ABFF321EC5}" type="datetimeFigureOut">
              <a:rPr lang="en-US" smtClean="0"/>
              <a:t>10/29/2020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CDC398-B1CA-4998-A4B9-0231A2958A76}"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272783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A1BB1CA-215D-4525-AC1B-70ABFF321EC5}" type="datetimeFigureOut">
              <a:rPr lang="en-US" smtClean="0"/>
              <a:t>10/29/2020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CDC398-B1CA-4998-A4B9-0231A2958A76}"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394614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A1BB1CA-215D-4525-AC1B-70ABFF321EC5}" type="datetimeFigureOut">
              <a:rPr lang="en-US" smtClean="0"/>
              <a:t>10/29/2020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CDC398-B1CA-4998-A4B9-0231A2958A76}" type="slidenum">
              <a:rPr lang="en-US" smtClean="0"/>
              <a:t>‹#›</a:t>
            </a:fld>
            <a:endParaRPr lang="en-US"/>
          </a:p>
        </p:txBody>
      </p:sp>
    </p:spTree>
    <p:extLst>
      <p:ext uri="{BB962C8B-B14F-4D97-AF65-F5344CB8AC3E}">
        <p14:creationId xmlns:p14="http://schemas.microsoft.com/office/powerpoint/2010/main" val="1772740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1BB1CA-215D-4525-AC1B-70ABFF321EC5}" type="datetimeFigureOut">
              <a:rPr lang="en-US" smtClean="0"/>
              <a:t>10/29/2020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CDC398-B1CA-4998-A4B9-0231A2958A76}"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06332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A1BB1CA-215D-4525-AC1B-70ABFF321EC5}" type="datetimeFigureOut">
              <a:rPr lang="en-US" smtClean="0"/>
              <a:t>10/29/2020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CDC398-B1CA-4998-A4B9-0231A2958A76}" type="slidenum">
              <a:rPr lang="en-US" smtClean="0"/>
              <a:t>‹#›</a:t>
            </a:fld>
            <a:endParaRPr lang="en-US"/>
          </a:p>
        </p:txBody>
      </p:sp>
    </p:spTree>
    <p:extLst>
      <p:ext uri="{BB962C8B-B14F-4D97-AF65-F5344CB8AC3E}">
        <p14:creationId xmlns:p14="http://schemas.microsoft.com/office/powerpoint/2010/main" val="1641078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A1BB1CA-215D-4525-AC1B-70ABFF321EC5}" type="datetimeFigureOut">
              <a:rPr lang="en-US" smtClean="0"/>
              <a:t>10/29/2020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CDC398-B1CA-4998-A4B9-0231A2958A76}"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11538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A1BB1CA-215D-4525-AC1B-70ABFF321EC5}" type="datetimeFigureOut">
              <a:rPr lang="en-US" smtClean="0"/>
              <a:t>10/29/2020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CDC398-B1CA-4998-A4B9-0231A2958A76}"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419409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1BB1CA-215D-4525-AC1B-70ABFF321EC5}" type="datetimeFigureOut">
              <a:rPr lang="en-US" smtClean="0"/>
              <a:t>10/29/2020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CDC398-B1CA-4998-A4B9-0231A2958A76}" type="slidenum">
              <a:rPr lang="en-US" smtClean="0"/>
              <a:t>‹#›</a:t>
            </a:fld>
            <a:endParaRPr lang="en-US"/>
          </a:p>
        </p:txBody>
      </p:sp>
    </p:spTree>
    <p:extLst>
      <p:ext uri="{BB962C8B-B14F-4D97-AF65-F5344CB8AC3E}">
        <p14:creationId xmlns:p14="http://schemas.microsoft.com/office/powerpoint/2010/main" val="3603320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1BB1CA-215D-4525-AC1B-70ABFF321EC5}" type="datetimeFigureOut">
              <a:rPr lang="en-US" smtClean="0"/>
              <a:t>10/29/2020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CDC398-B1CA-4998-A4B9-0231A2958A76}"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616264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1BB1CA-215D-4525-AC1B-70ABFF321EC5}" type="datetimeFigureOut">
              <a:rPr lang="en-US" smtClean="0"/>
              <a:t>10/29/2020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CDC398-B1CA-4998-A4B9-0231A2958A76}" type="slidenum">
              <a:rPr lang="en-US" smtClean="0"/>
              <a:t>‹#›</a:t>
            </a:fld>
            <a:endParaRPr lang="en-US"/>
          </a:p>
        </p:txBody>
      </p:sp>
    </p:spTree>
    <p:extLst>
      <p:ext uri="{BB962C8B-B14F-4D97-AF65-F5344CB8AC3E}">
        <p14:creationId xmlns:p14="http://schemas.microsoft.com/office/powerpoint/2010/main" val="28164596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A1BB1CA-215D-4525-AC1B-70ABFF321EC5}" type="datetimeFigureOut">
              <a:rPr lang="en-US" smtClean="0"/>
              <a:t>10/29/2020</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2CDC398-B1CA-4998-A4B9-0231A2958A76}" type="slidenum">
              <a:rPr lang="en-US" smtClean="0"/>
              <a:t>‹#›</a:t>
            </a:fld>
            <a:endParaRPr lang="en-US"/>
          </a:p>
        </p:txBody>
      </p:sp>
    </p:spTree>
    <p:extLst>
      <p:ext uri="{BB962C8B-B14F-4D97-AF65-F5344CB8AC3E}">
        <p14:creationId xmlns:p14="http://schemas.microsoft.com/office/powerpoint/2010/main" val="1345339641"/>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92398" y="1871131"/>
            <a:ext cx="6815669" cy="473863"/>
          </a:xfrm>
        </p:spPr>
        <p:txBody>
          <a:bodyPr/>
          <a:lstStyle/>
          <a:p>
            <a:r>
              <a:rPr lang="en-US" dirty="0" smtClean="0">
                <a:solidFill>
                  <a:srgbClr val="FF0000"/>
                </a:solidFill>
                <a:latin typeface="Algerian" panose="04020705040A02060702" pitchFamily="82" charset="0"/>
              </a:rPr>
              <a:t>EAR CROPPING </a:t>
            </a:r>
            <a:endParaRPr lang="en-US" dirty="0">
              <a:solidFill>
                <a:srgbClr val="FF0000"/>
              </a:solidFill>
              <a:latin typeface="Algerian" panose="04020705040A02060702" pitchFamily="82" charset="0"/>
            </a:endParaRPr>
          </a:p>
        </p:txBody>
      </p:sp>
      <p:sp>
        <p:nvSpPr>
          <p:cNvPr id="3" name="Subtitle 2"/>
          <p:cNvSpPr>
            <a:spLocks noGrp="1"/>
          </p:cNvSpPr>
          <p:nvPr>
            <p:ph type="subTitle" idx="1"/>
          </p:nvPr>
        </p:nvSpPr>
        <p:spPr>
          <a:xfrm>
            <a:off x="2692398" y="4055805"/>
            <a:ext cx="6815669" cy="922593"/>
          </a:xfrm>
        </p:spPr>
        <p:txBody>
          <a:bodyPr>
            <a:normAutofit fontScale="92500" lnSpcReduction="20000"/>
          </a:bodyPr>
          <a:lstStyle/>
          <a:p>
            <a:pPr algn="l"/>
            <a:r>
              <a:rPr lang="en-US" dirty="0" smtClean="0">
                <a:solidFill>
                  <a:srgbClr val="00B0F0"/>
                </a:solidFill>
                <a:latin typeface="Algerian" panose="04020705040A02060702" pitchFamily="82" charset="0"/>
              </a:rPr>
              <a:t>                                   </a:t>
            </a:r>
            <a:endParaRPr lang="en-US" dirty="0" smtClean="0">
              <a:solidFill>
                <a:srgbClr val="00B0F0"/>
              </a:solidFill>
              <a:latin typeface="Algerian" panose="04020705040A02060702" pitchFamily="82" charset="0"/>
            </a:endParaRPr>
          </a:p>
          <a:p>
            <a:pPr algn="l"/>
            <a:r>
              <a:rPr lang="en-US" dirty="0" smtClean="0">
                <a:solidFill>
                  <a:srgbClr val="00B0F0"/>
                </a:solidFill>
                <a:latin typeface="Algerian" panose="04020705040A02060702" pitchFamily="82" charset="0"/>
              </a:rPr>
              <a:t>DR GYANDEV </a:t>
            </a:r>
            <a:r>
              <a:rPr lang="en-US" dirty="0" smtClean="0">
                <a:solidFill>
                  <a:srgbClr val="00B0F0"/>
                </a:solidFill>
                <a:latin typeface="Algerian" panose="04020705040A02060702" pitchFamily="82" charset="0"/>
              </a:rPr>
              <a:t>SINGH, Assistant professor, VCC, BVC, Patna-14                             </a:t>
            </a:r>
            <a:endParaRPr lang="en-US" dirty="0">
              <a:solidFill>
                <a:srgbClr val="00B0F0"/>
              </a:solidFill>
              <a:latin typeface="Algerian" panose="04020705040A02060702" pitchFamily="82" charset="0"/>
            </a:endParaRPr>
          </a:p>
        </p:txBody>
      </p:sp>
      <p:pic>
        <p:nvPicPr>
          <p:cNvPr id="3074" name="Picture 2" descr="Cropping Your Dog's Tail or Clipping His Ear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39265" y="2477729"/>
            <a:ext cx="2625212" cy="14158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40972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rgbClr val="00B0F0"/>
                </a:solidFill>
              </a:rPr>
              <a:t>INSTRUMENT-</a:t>
            </a:r>
            <a:endParaRPr lang="en-US" dirty="0">
              <a:solidFill>
                <a:srgbClr val="00B0F0"/>
              </a:solidFill>
            </a:endParaRPr>
          </a:p>
        </p:txBody>
      </p:sp>
      <p:pic>
        <p:nvPicPr>
          <p:cNvPr id="2050" name="Picture 2" descr="Ear new affection of ear and its treatment"/>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8518" t="27824" r="18406" b="15723"/>
          <a:stretch/>
        </p:blipFill>
        <p:spPr bwMode="auto">
          <a:xfrm>
            <a:off x="1401097" y="2448231"/>
            <a:ext cx="9158748" cy="37018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20042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solidFill>
                  <a:srgbClr val="00B0F0"/>
                </a:solidFill>
              </a:rPr>
              <a:t>SURGICAL PROCESS-</a:t>
            </a:r>
            <a:endParaRPr lang="en-US" dirty="0"/>
          </a:p>
        </p:txBody>
      </p:sp>
      <p:sp>
        <p:nvSpPr>
          <p:cNvPr id="5" name="Content Placeholder 4"/>
          <p:cNvSpPr>
            <a:spLocks noGrp="1"/>
          </p:cNvSpPr>
          <p:nvPr>
            <p:ph idx="1"/>
          </p:nvPr>
        </p:nvSpPr>
        <p:spPr>
          <a:xfrm>
            <a:off x="1295401" y="2556932"/>
            <a:ext cx="6639231" cy="3318936"/>
          </a:xfrm>
        </p:spPr>
        <p:txBody>
          <a:bodyPr>
            <a:normAutofit fontScale="92500"/>
          </a:bodyPr>
          <a:lstStyle/>
          <a:p>
            <a:r>
              <a:rPr lang="en-US" sz="3200" dirty="0" smtClean="0"/>
              <a:t>The ear clamp is applied from the upper to lower points of flattened ear flap so as to adjust the flap to the desired shape.</a:t>
            </a:r>
          </a:p>
          <a:p>
            <a:r>
              <a:rPr lang="en-US" sz="3200" dirty="0" smtClean="0"/>
              <a:t>A concave curve made by pulling earflap laterally through the clamp and convex curve the pulling ear flap medially . </a:t>
            </a:r>
            <a:endParaRPr lang="en-US" sz="3200" dirty="0"/>
          </a:p>
        </p:txBody>
      </p:sp>
      <p:pic>
        <p:nvPicPr>
          <p:cNvPr id="6" name="Picture 2" descr="Ear new affection of ear and its treatment"/>
          <p:cNvPicPr>
            <a:picLocks noChangeAspect="1" noChangeArrowheads="1"/>
          </p:cNvPicPr>
          <p:nvPr/>
        </p:nvPicPr>
        <p:blipFill rotWithShape="1">
          <a:blip r:embed="rId2">
            <a:extLst>
              <a:ext uri="{28A0092B-C50C-407E-A947-70E740481C1C}">
                <a14:useLocalDpi xmlns:a14="http://schemas.microsoft.com/office/drawing/2010/main" val="0"/>
              </a:ext>
            </a:extLst>
          </a:blip>
          <a:srcRect l="16182" t="30046" r="16404" b="17057"/>
          <a:stretch/>
        </p:blipFill>
        <p:spPr bwMode="auto">
          <a:xfrm>
            <a:off x="7787148" y="2448233"/>
            <a:ext cx="3672350" cy="3318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09503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77414" y="1179871"/>
            <a:ext cx="9601196" cy="4660490"/>
          </a:xfrm>
        </p:spPr>
        <p:txBody>
          <a:bodyPr>
            <a:normAutofit fontScale="92500" lnSpcReduction="20000"/>
          </a:bodyPr>
          <a:lstStyle/>
          <a:p>
            <a:r>
              <a:rPr lang="en-US" sz="3200" dirty="0" smtClean="0"/>
              <a:t>Lateral portion of ear flap is excised by cutting along the clamp  and bleeding is controlled by using electro cautery or with sponge.</a:t>
            </a:r>
          </a:p>
          <a:p>
            <a:r>
              <a:rPr lang="en-US" sz="3200" dirty="0" smtClean="0"/>
              <a:t>The auricle ear cartilage is trimmed with scissors at the base of ear flap.</a:t>
            </a:r>
          </a:p>
          <a:p>
            <a:r>
              <a:rPr lang="en-US" sz="3200" dirty="0" smtClean="0"/>
              <a:t>The upper 2/3 of ear flap is closed skin to skin with simple continuous suture 3-0 to  4-0 silk and the lower portion of incision is suture with simple interrupted suture.</a:t>
            </a:r>
          </a:p>
          <a:p>
            <a:r>
              <a:rPr lang="en-US" sz="3200" dirty="0" smtClean="0"/>
              <a:t>Care should be taken to avoid folding and second ear is cropped in same manner.</a:t>
            </a:r>
            <a:endParaRPr lang="en-US" sz="3200" dirty="0"/>
          </a:p>
        </p:txBody>
      </p:sp>
    </p:spTree>
    <p:extLst>
      <p:ext uri="{BB962C8B-B14F-4D97-AF65-F5344CB8AC3E}">
        <p14:creationId xmlns:p14="http://schemas.microsoft.com/office/powerpoint/2010/main" val="20411719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rgbClr val="00B0F0"/>
                </a:solidFill>
              </a:rPr>
              <a:t>Post operative care </a:t>
            </a:r>
            <a:endParaRPr lang="en-US" dirty="0">
              <a:solidFill>
                <a:srgbClr val="00B0F0"/>
              </a:solidFill>
            </a:endParaRPr>
          </a:p>
        </p:txBody>
      </p:sp>
      <p:sp>
        <p:nvSpPr>
          <p:cNvPr id="3" name="Content Placeholder 2"/>
          <p:cNvSpPr>
            <a:spLocks noGrp="1"/>
          </p:cNvSpPr>
          <p:nvPr>
            <p:ph idx="1"/>
          </p:nvPr>
        </p:nvSpPr>
        <p:spPr/>
        <p:txBody>
          <a:bodyPr>
            <a:normAutofit/>
          </a:bodyPr>
          <a:lstStyle/>
          <a:p>
            <a:r>
              <a:rPr lang="en-US" sz="3200" dirty="0" smtClean="0"/>
              <a:t>The ear flap should be bandaged over the head for first 48 </a:t>
            </a:r>
            <a:r>
              <a:rPr lang="en-US" sz="3200" dirty="0" err="1" smtClean="0"/>
              <a:t>hrs</a:t>
            </a:r>
            <a:r>
              <a:rPr lang="en-US" sz="3200" dirty="0" smtClean="0"/>
              <a:t> and analgesic is given to the animal .</a:t>
            </a:r>
          </a:p>
          <a:p>
            <a:r>
              <a:rPr lang="en-US" sz="3200" dirty="0" err="1" smtClean="0"/>
              <a:t>Scratiching</a:t>
            </a:r>
            <a:r>
              <a:rPr lang="en-US" sz="3200" dirty="0" smtClean="0"/>
              <a:t> should be prevented to avoid disruption line.</a:t>
            </a:r>
          </a:p>
          <a:p>
            <a:r>
              <a:rPr lang="en-US" sz="3200" dirty="0" err="1" smtClean="0"/>
              <a:t>Antibiotc</a:t>
            </a:r>
            <a:r>
              <a:rPr lang="en-US" sz="3200" dirty="0" smtClean="0"/>
              <a:t> should be given for 4-5 days.</a:t>
            </a:r>
            <a:endParaRPr lang="en-US" sz="3200" dirty="0"/>
          </a:p>
        </p:txBody>
      </p:sp>
    </p:spTree>
    <p:extLst>
      <p:ext uri="{BB962C8B-B14F-4D97-AF65-F5344CB8AC3E}">
        <p14:creationId xmlns:p14="http://schemas.microsoft.com/office/powerpoint/2010/main" val="30142795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1" y="1253613"/>
            <a:ext cx="9601196" cy="4622255"/>
          </a:xfrm>
        </p:spPr>
        <p:txBody>
          <a:bodyPr>
            <a:normAutofit/>
          </a:bodyPr>
          <a:lstStyle/>
          <a:p>
            <a:pPr marL="0" indent="0" algn="ctr">
              <a:buNone/>
            </a:pPr>
            <a:r>
              <a:rPr lang="en-US" sz="9600" dirty="0" smtClean="0">
                <a:solidFill>
                  <a:srgbClr val="FF0000"/>
                </a:solidFill>
                <a:latin typeface="Algerian" panose="04020705040A02060702" pitchFamily="82" charset="0"/>
              </a:rPr>
              <a:t>THANKU</a:t>
            </a:r>
          </a:p>
          <a:p>
            <a:pPr marL="0" indent="0" algn="ctr">
              <a:buNone/>
            </a:pPr>
            <a:endParaRPr lang="en-US" sz="9600" dirty="0" smtClean="0">
              <a:solidFill>
                <a:srgbClr val="FF0000"/>
              </a:solidFill>
              <a:latin typeface="Algerian" panose="04020705040A02060702" pitchFamily="82" charset="0"/>
            </a:endParaRPr>
          </a:p>
          <a:p>
            <a:pPr marL="0" indent="0" algn="ctr">
              <a:buNone/>
            </a:pPr>
            <a:endParaRPr lang="en-US" sz="9600" dirty="0">
              <a:solidFill>
                <a:srgbClr val="FF0000"/>
              </a:solidFill>
              <a:latin typeface="Algerian" panose="04020705040A02060702" pitchFamily="82" charset="0"/>
            </a:endParaRPr>
          </a:p>
        </p:txBody>
      </p:sp>
      <p:pic>
        <p:nvPicPr>
          <p:cNvPr id="4" name="Picture 3"/>
          <p:cNvPicPr>
            <a:picLocks noChangeAspect="1"/>
          </p:cNvPicPr>
          <p:nvPr/>
        </p:nvPicPr>
        <p:blipFill rotWithShape="1">
          <a:blip r:embed="rId2"/>
          <a:srcRect l="4332" t="3600" r="4070" b="3600"/>
          <a:stretch/>
        </p:blipFill>
        <p:spPr>
          <a:xfrm>
            <a:off x="2875935" y="2566220"/>
            <a:ext cx="6371304" cy="3716594"/>
          </a:xfrm>
          <a:prstGeom prst="rect">
            <a:avLst/>
          </a:prstGeom>
        </p:spPr>
      </p:pic>
    </p:spTree>
    <p:extLst>
      <p:ext uri="{BB962C8B-B14F-4D97-AF65-F5344CB8AC3E}">
        <p14:creationId xmlns:p14="http://schemas.microsoft.com/office/powerpoint/2010/main" val="38175620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CONTENTS-</a:t>
            </a:r>
            <a:endParaRPr lang="en-US" dirty="0">
              <a:solidFill>
                <a:srgbClr val="00B0F0"/>
              </a:solidFill>
            </a:endParaRPr>
          </a:p>
        </p:txBody>
      </p:sp>
      <p:sp>
        <p:nvSpPr>
          <p:cNvPr id="3" name="Content Placeholder 2"/>
          <p:cNvSpPr>
            <a:spLocks noGrp="1"/>
          </p:cNvSpPr>
          <p:nvPr>
            <p:ph idx="1"/>
          </p:nvPr>
        </p:nvSpPr>
        <p:spPr/>
        <p:txBody>
          <a:bodyPr/>
          <a:lstStyle/>
          <a:p>
            <a:r>
              <a:rPr lang="en-US" dirty="0" smtClean="0"/>
              <a:t>INTRODUCTION </a:t>
            </a:r>
          </a:p>
          <a:p>
            <a:r>
              <a:rPr lang="en-US" dirty="0" smtClean="0"/>
              <a:t>ANATOMY</a:t>
            </a:r>
          </a:p>
          <a:p>
            <a:r>
              <a:rPr lang="en-US" dirty="0" smtClean="0"/>
              <a:t>LEGAL STATUS </a:t>
            </a:r>
          </a:p>
          <a:p>
            <a:r>
              <a:rPr lang="en-US" dirty="0" smtClean="0"/>
              <a:t>SURGICAL PROCESS</a:t>
            </a:r>
          </a:p>
          <a:p>
            <a:r>
              <a:rPr lang="en-US" dirty="0" smtClean="0"/>
              <a:t>POST OPRATIVE CARE</a:t>
            </a:r>
            <a:endParaRPr lang="en-US" dirty="0"/>
          </a:p>
        </p:txBody>
      </p:sp>
    </p:spTree>
    <p:extLst>
      <p:ext uri="{BB962C8B-B14F-4D97-AF65-F5344CB8AC3E}">
        <p14:creationId xmlns:p14="http://schemas.microsoft.com/office/powerpoint/2010/main" val="34061191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INTRODUCTION-</a:t>
            </a:r>
            <a:endParaRPr lang="en-US" dirty="0">
              <a:solidFill>
                <a:srgbClr val="00B0F0"/>
              </a:solidFill>
            </a:endParaRPr>
          </a:p>
        </p:txBody>
      </p:sp>
      <p:sp>
        <p:nvSpPr>
          <p:cNvPr id="3" name="Content Placeholder 2"/>
          <p:cNvSpPr>
            <a:spLocks noGrp="1"/>
          </p:cNvSpPr>
          <p:nvPr>
            <p:ph idx="1"/>
          </p:nvPr>
        </p:nvSpPr>
        <p:spPr>
          <a:xfrm>
            <a:off x="1295400" y="2556932"/>
            <a:ext cx="6108289" cy="3318936"/>
          </a:xfrm>
        </p:spPr>
        <p:txBody>
          <a:bodyPr>
            <a:normAutofit fontScale="85000" lnSpcReduction="20000"/>
          </a:bodyPr>
          <a:lstStyle/>
          <a:p>
            <a:r>
              <a:rPr lang="en-US" sz="3200" dirty="0" smtClean="0"/>
              <a:t>Cropping is the removal of part or all of the pinnae or auricle ,the external visible flap of the ear and earhole.</a:t>
            </a:r>
          </a:p>
          <a:p>
            <a:r>
              <a:rPr lang="en-US" sz="3200" dirty="0" smtClean="0"/>
              <a:t>It is banned in many nation but is still legal permitted in limited no of countries </a:t>
            </a:r>
          </a:p>
          <a:p>
            <a:r>
              <a:rPr lang="en-US" sz="3200" dirty="0" smtClean="0"/>
              <a:t>It is seen only in pit bulls ,Doberman </a:t>
            </a:r>
            <a:r>
              <a:rPr lang="en-US" sz="3200" dirty="0" err="1" smtClean="0"/>
              <a:t>pinscher,schnauzer,great</a:t>
            </a:r>
            <a:r>
              <a:rPr lang="en-US" sz="3200" dirty="0" smtClean="0"/>
              <a:t> </a:t>
            </a:r>
            <a:r>
              <a:rPr lang="en-US" sz="3200" dirty="0" err="1" smtClean="0"/>
              <a:t>dane,boxer,and</a:t>
            </a:r>
            <a:r>
              <a:rPr lang="en-US" sz="3200" dirty="0" smtClean="0"/>
              <a:t> cane </a:t>
            </a:r>
            <a:r>
              <a:rPr lang="en-US" sz="3200" dirty="0" err="1" smtClean="0"/>
              <a:t>corso</a:t>
            </a:r>
            <a:r>
              <a:rPr lang="en-US" sz="3200" dirty="0" smtClean="0"/>
              <a:t>.</a:t>
            </a:r>
            <a:endParaRPr lang="en-US" sz="3200" dirty="0"/>
          </a:p>
        </p:txBody>
      </p:sp>
      <p:pic>
        <p:nvPicPr>
          <p:cNvPr id="2050" name="Picture 2" descr="At What Age Can You Crop a Doberman's Ears? – Doberman Planet"/>
          <p:cNvPicPr>
            <a:picLocks noChangeAspect="1" noChangeArrowheads="1"/>
          </p:cNvPicPr>
          <p:nvPr/>
        </p:nvPicPr>
        <p:blipFill rotWithShape="1">
          <a:blip r:embed="rId2">
            <a:extLst>
              <a:ext uri="{28A0092B-C50C-407E-A947-70E740481C1C}">
                <a14:useLocalDpi xmlns:a14="http://schemas.microsoft.com/office/drawing/2010/main" val="0"/>
              </a:ext>
            </a:extLst>
          </a:blip>
          <a:srcRect l="22755" r="22338"/>
          <a:stretch/>
        </p:blipFill>
        <p:spPr bwMode="auto">
          <a:xfrm>
            <a:off x="7152968" y="2168011"/>
            <a:ext cx="3849329" cy="36723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91035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3892" y="1409837"/>
            <a:ext cx="9601196" cy="728680"/>
          </a:xfrm>
        </p:spPr>
        <p:txBody>
          <a:bodyPr>
            <a:normAutofit/>
          </a:bodyPr>
          <a:lstStyle/>
          <a:p>
            <a:pPr algn="l"/>
            <a:r>
              <a:rPr lang="en-US" sz="3600" dirty="0" smtClean="0">
                <a:solidFill>
                  <a:srgbClr val="00B0F0"/>
                </a:solidFill>
              </a:rPr>
              <a:t>INDICATION-</a:t>
            </a:r>
            <a:endParaRPr lang="en-US" sz="3600" dirty="0">
              <a:solidFill>
                <a:srgbClr val="00B0F0"/>
              </a:solidFill>
            </a:endParaRPr>
          </a:p>
        </p:txBody>
      </p:sp>
      <p:sp>
        <p:nvSpPr>
          <p:cNvPr id="3" name="Content Placeholder 2"/>
          <p:cNvSpPr>
            <a:spLocks noGrp="1"/>
          </p:cNvSpPr>
          <p:nvPr>
            <p:ph idx="1"/>
          </p:nvPr>
        </p:nvSpPr>
        <p:spPr>
          <a:xfrm>
            <a:off x="1295401" y="2448232"/>
            <a:ext cx="9601196" cy="3427636"/>
          </a:xfrm>
        </p:spPr>
        <p:txBody>
          <a:bodyPr>
            <a:normAutofit lnSpcReduction="10000"/>
          </a:bodyPr>
          <a:lstStyle/>
          <a:p>
            <a:r>
              <a:rPr lang="en-US" sz="3200" dirty="0" smtClean="0"/>
              <a:t>Owner fancy</a:t>
            </a:r>
          </a:p>
          <a:p>
            <a:r>
              <a:rPr lang="en-US" sz="3200" dirty="0" smtClean="0"/>
              <a:t>Correction of irreparable injury</a:t>
            </a:r>
          </a:p>
          <a:p>
            <a:r>
              <a:rPr lang="en-US" sz="3200" dirty="0" smtClean="0"/>
              <a:t>Drooping ears</a:t>
            </a:r>
          </a:p>
          <a:p>
            <a:r>
              <a:rPr lang="en-US" sz="3200" dirty="0" smtClean="0"/>
              <a:t>Reduce the possibility of aggressor dog getting a hold on them.</a:t>
            </a:r>
          </a:p>
          <a:p>
            <a:r>
              <a:rPr lang="en-US" sz="3200" dirty="0" smtClean="0"/>
              <a:t>Reduce the ear </a:t>
            </a:r>
            <a:r>
              <a:rPr lang="en-US" sz="3200" dirty="0" err="1" smtClean="0"/>
              <a:t>nfection</a:t>
            </a:r>
            <a:r>
              <a:rPr lang="en-US" sz="3200" dirty="0" smtClean="0"/>
              <a:t>.</a:t>
            </a:r>
            <a:endParaRPr lang="en-US" sz="3200" dirty="0"/>
          </a:p>
        </p:txBody>
      </p:sp>
    </p:spTree>
    <p:extLst>
      <p:ext uri="{BB962C8B-B14F-4D97-AF65-F5344CB8AC3E}">
        <p14:creationId xmlns:p14="http://schemas.microsoft.com/office/powerpoint/2010/main" val="21282872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1371600"/>
            <a:ext cx="9601196" cy="914399"/>
          </a:xfrm>
        </p:spPr>
        <p:txBody>
          <a:bodyPr>
            <a:normAutofit/>
          </a:bodyPr>
          <a:lstStyle/>
          <a:p>
            <a:pPr algn="l"/>
            <a:r>
              <a:rPr lang="en-US" sz="3200" dirty="0" smtClean="0">
                <a:solidFill>
                  <a:srgbClr val="00B0F0"/>
                </a:solidFill>
              </a:rPr>
              <a:t>AGE FOR CROPPING -</a:t>
            </a:r>
            <a:endParaRPr lang="en-US" sz="3200" dirty="0">
              <a:solidFill>
                <a:srgbClr val="00B0F0"/>
              </a:solidFill>
            </a:endParaRPr>
          </a:p>
        </p:txBody>
      </p:sp>
      <p:sp>
        <p:nvSpPr>
          <p:cNvPr id="3" name="Content Placeholder 2"/>
          <p:cNvSpPr>
            <a:spLocks noGrp="1"/>
          </p:cNvSpPr>
          <p:nvPr>
            <p:ph idx="1"/>
          </p:nvPr>
        </p:nvSpPr>
        <p:spPr>
          <a:xfrm>
            <a:off x="1206910" y="2409448"/>
            <a:ext cx="9601196" cy="3318936"/>
          </a:xfrm>
        </p:spPr>
        <p:txBody>
          <a:bodyPr>
            <a:normAutofit fontScale="92500" lnSpcReduction="10000"/>
          </a:bodyPr>
          <a:lstStyle/>
          <a:p>
            <a:r>
              <a:rPr lang="en-US" sz="3200" dirty="0" smtClean="0"/>
              <a:t>The real age for ear cropping in dog is 2- 3 month .</a:t>
            </a:r>
          </a:p>
          <a:p>
            <a:pPr marL="0" indent="0">
              <a:buNone/>
            </a:pPr>
            <a:r>
              <a:rPr lang="en-US" sz="3200" dirty="0"/>
              <a:t> </a:t>
            </a:r>
            <a:r>
              <a:rPr lang="en-US" sz="3200" dirty="0" smtClean="0">
                <a:solidFill>
                  <a:srgbClr val="00B0F0"/>
                </a:solidFill>
              </a:rPr>
              <a:t> CONTROL AND ANAESTHESIA-</a:t>
            </a:r>
          </a:p>
          <a:p>
            <a:r>
              <a:rPr lang="en-US" sz="3200" dirty="0" smtClean="0"/>
              <a:t>The animal is controlled in sternal recumbency after proper medication.</a:t>
            </a:r>
          </a:p>
          <a:p>
            <a:pPr marL="0" indent="0">
              <a:buNone/>
            </a:pPr>
            <a:r>
              <a:rPr lang="en-US" sz="3200" dirty="0" smtClean="0">
                <a:solidFill>
                  <a:srgbClr val="00B0F0"/>
                </a:solidFill>
              </a:rPr>
              <a:t>  SITE OF OPRATION-</a:t>
            </a:r>
          </a:p>
          <a:p>
            <a:r>
              <a:rPr lang="en-US" sz="3200" dirty="0" err="1" smtClean="0">
                <a:solidFill>
                  <a:schemeClr val="tx1"/>
                </a:solidFill>
              </a:rPr>
              <a:t>Lteral</a:t>
            </a:r>
            <a:r>
              <a:rPr lang="en-US" sz="3200" dirty="0" smtClean="0">
                <a:solidFill>
                  <a:schemeClr val="tx1"/>
                </a:solidFill>
              </a:rPr>
              <a:t> boarder of ear flap.</a:t>
            </a:r>
            <a:r>
              <a:rPr lang="en-US" sz="3200" dirty="0" smtClean="0"/>
              <a:t>  </a:t>
            </a:r>
            <a:endParaRPr lang="en-US" sz="3200" dirty="0"/>
          </a:p>
        </p:txBody>
      </p:sp>
    </p:spTree>
    <p:extLst>
      <p:ext uri="{BB962C8B-B14F-4D97-AF65-F5344CB8AC3E}">
        <p14:creationId xmlns:p14="http://schemas.microsoft.com/office/powerpoint/2010/main" val="32769459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Types of ear crop-</a:t>
            </a:r>
            <a:endParaRPr lang="en-US" dirty="0">
              <a:solidFill>
                <a:srgbClr val="00B0F0"/>
              </a:solidFill>
            </a:endParaRPr>
          </a:p>
        </p:txBody>
      </p:sp>
      <p:pic>
        <p:nvPicPr>
          <p:cNvPr id="1026" name="Picture 2" descr="Everything you need to know about cropping your dogs ears: the basics,  troubleshooting, recovery, styles of crops, pr… | Dog ear, Pitbulls,  American pitbull terrie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0487"/>
          <a:stretch/>
        </p:blipFill>
        <p:spPr bwMode="auto">
          <a:xfrm>
            <a:off x="1500685" y="2462981"/>
            <a:ext cx="9190629" cy="3412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52147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LEGAL STATUS-</a:t>
            </a:r>
            <a:endParaRPr lang="en-US" dirty="0">
              <a:solidFill>
                <a:srgbClr val="00B0F0"/>
              </a:solidFill>
            </a:endParaRPr>
          </a:p>
        </p:txBody>
      </p:sp>
      <p:sp>
        <p:nvSpPr>
          <p:cNvPr id="3" name="Content Placeholder 2"/>
          <p:cNvSpPr>
            <a:spLocks noGrp="1"/>
          </p:cNvSpPr>
          <p:nvPr>
            <p:ph idx="1"/>
          </p:nvPr>
        </p:nvSpPr>
        <p:spPr/>
        <p:txBody>
          <a:bodyPr/>
          <a:lstStyle/>
          <a:p>
            <a:r>
              <a:rPr lang="en-US" dirty="0"/>
              <a:t>The cruel procedure were originally banned by the veterinary council of India in </a:t>
            </a:r>
            <a:r>
              <a:rPr lang="en-US" b="1" dirty="0">
                <a:solidFill>
                  <a:srgbClr val="7030A0"/>
                </a:solidFill>
              </a:rPr>
              <a:t>2011</a:t>
            </a:r>
            <a:r>
              <a:rPr lang="en-US" dirty="0">
                <a:solidFill>
                  <a:srgbClr val="7030A0"/>
                </a:solidFill>
              </a:rPr>
              <a:t>.</a:t>
            </a:r>
          </a:p>
          <a:p>
            <a:r>
              <a:rPr lang="en-US" dirty="0"/>
              <a:t>PETA India fired off letters to numerous Indian veterinary regulatory bodies including the veterinary council of India, state veterinary council, central and state animal husbandry department, veterinary college and universities and veterinarian association as well as the animal welfare board of India urging then to implement enforce the ban on cosmetic tail docking under the prevention of cruelty to animal rules </a:t>
            </a:r>
            <a:r>
              <a:rPr lang="en-US" b="1" dirty="0">
                <a:solidFill>
                  <a:srgbClr val="7030A0"/>
                </a:solidFill>
              </a:rPr>
              <a:t>2017</a:t>
            </a:r>
            <a:endParaRPr lang="en-US" dirty="0"/>
          </a:p>
        </p:txBody>
      </p:sp>
    </p:spTree>
    <p:extLst>
      <p:ext uri="{BB962C8B-B14F-4D97-AF65-F5344CB8AC3E}">
        <p14:creationId xmlns:p14="http://schemas.microsoft.com/office/powerpoint/2010/main" val="28196941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707924"/>
            <a:ext cx="9601196" cy="796411"/>
          </a:xfrm>
        </p:spPr>
        <p:txBody>
          <a:bodyPr/>
          <a:lstStyle/>
          <a:p>
            <a:pPr algn="l"/>
            <a:r>
              <a:rPr lang="en-US" dirty="0" smtClean="0">
                <a:solidFill>
                  <a:srgbClr val="00B0F0"/>
                </a:solidFill>
              </a:rPr>
              <a:t>SURGICAL ANATOMY-</a:t>
            </a:r>
            <a:endParaRPr lang="en-US" dirty="0">
              <a:solidFill>
                <a:srgbClr val="00B0F0"/>
              </a:solidFill>
            </a:endParaRPr>
          </a:p>
        </p:txBody>
      </p:sp>
      <p:sp>
        <p:nvSpPr>
          <p:cNvPr id="3" name="Content Placeholder 2"/>
          <p:cNvSpPr>
            <a:spLocks noGrp="1"/>
          </p:cNvSpPr>
          <p:nvPr>
            <p:ph idx="1"/>
          </p:nvPr>
        </p:nvSpPr>
        <p:spPr>
          <a:xfrm>
            <a:off x="1295401" y="1533832"/>
            <a:ext cx="9601196" cy="4342036"/>
          </a:xfrm>
        </p:spPr>
        <p:txBody>
          <a:bodyPr/>
          <a:lstStyle/>
          <a:p>
            <a:endParaRPr lang="en-US" dirty="0"/>
          </a:p>
        </p:txBody>
      </p:sp>
      <p:pic>
        <p:nvPicPr>
          <p:cNvPr id="4" name="Picture 2" descr="Ear new affection of ear and its treatment"/>
          <p:cNvPicPr>
            <a:picLocks noChangeAspect="1" noChangeArrowheads="1"/>
          </p:cNvPicPr>
          <p:nvPr/>
        </p:nvPicPr>
        <p:blipFill rotWithShape="1">
          <a:blip r:embed="rId2">
            <a:extLst>
              <a:ext uri="{28A0092B-C50C-407E-A947-70E740481C1C}">
                <a14:useLocalDpi xmlns:a14="http://schemas.microsoft.com/office/drawing/2010/main" val="0"/>
              </a:ext>
            </a:extLst>
          </a:blip>
          <a:srcRect t="10682"/>
          <a:stretch/>
        </p:blipFill>
        <p:spPr bwMode="auto">
          <a:xfrm>
            <a:off x="1135626" y="1312605"/>
            <a:ext cx="10102645" cy="4562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3452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tiology&#10;• It is self inflicted and caused by scratching and&#10;head shaking&#10;• Acute or chronic inflammation&#10;• Parasites e.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12606" y="1445341"/>
            <a:ext cx="9468465" cy="4807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841816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139</TotalTime>
  <Words>414</Words>
  <Application>Microsoft Office PowerPoint</Application>
  <PresentationFormat>Widescreen</PresentationFormat>
  <Paragraphs>43</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Algerian</vt:lpstr>
      <vt:lpstr>Arial</vt:lpstr>
      <vt:lpstr>Garamond</vt:lpstr>
      <vt:lpstr>Organic</vt:lpstr>
      <vt:lpstr>EAR CROPPING </vt:lpstr>
      <vt:lpstr>CONTENTS-</vt:lpstr>
      <vt:lpstr>INTRODUCTION-</vt:lpstr>
      <vt:lpstr>INDICATION-</vt:lpstr>
      <vt:lpstr>AGE FOR CROPPING -</vt:lpstr>
      <vt:lpstr>Types of ear crop-</vt:lpstr>
      <vt:lpstr>LEGAL STATUS-</vt:lpstr>
      <vt:lpstr>SURGICAL ANATOMY-</vt:lpstr>
      <vt:lpstr>PowerPoint Presentation</vt:lpstr>
      <vt:lpstr>INSTRUMENT-</vt:lpstr>
      <vt:lpstr>SURGICAL PROCESS-</vt:lpstr>
      <vt:lpstr>PowerPoint Presentation</vt:lpstr>
      <vt:lpstr>Post operative care </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EAR CROPPING</dc:title>
  <dc:creator>HP</dc:creator>
  <cp:lastModifiedBy>gyan dev singh</cp:lastModifiedBy>
  <cp:revision>16</cp:revision>
  <dcterms:created xsi:type="dcterms:W3CDTF">2020-10-10T07:35:55Z</dcterms:created>
  <dcterms:modified xsi:type="dcterms:W3CDTF">2020-10-29T09:18:44Z</dcterms:modified>
</cp:coreProperties>
</file>