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67" r:id="rId2"/>
    <p:sldId id="268" r:id="rId3"/>
    <p:sldId id="269" r:id="rId4"/>
    <p:sldId id="270" r:id="rId5"/>
    <p:sldId id="271" r:id="rId6"/>
    <p:sldId id="272" r:id="rId7"/>
    <p:sldId id="27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4" d="100"/>
          <a:sy n="84" d="100"/>
        </p:scale>
        <p:origin x="1596" y="6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FD5AD-3A89-4E51-9049-933ECB5C1C19}" type="datetimeFigureOut">
              <a:rPr lang="en-IN" smtClean="0"/>
              <a:t>24-11-2020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60E84-78B9-4C72-8BE9-D00F377E208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53814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FD5AD-3A89-4E51-9049-933ECB5C1C19}" type="datetimeFigureOut">
              <a:rPr lang="en-IN" smtClean="0"/>
              <a:t>24-11-2020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60E84-78B9-4C72-8BE9-D00F377E208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09548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FD5AD-3A89-4E51-9049-933ECB5C1C19}" type="datetimeFigureOut">
              <a:rPr lang="en-IN" smtClean="0"/>
              <a:t>24-11-2020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60E84-78B9-4C72-8BE9-D00F377E208F}" type="slidenum">
              <a:rPr lang="en-IN" smtClean="0"/>
              <a:t>‹#›</a:t>
            </a:fld>
            <a:endParaRPr lang="en-IN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07424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FD5AD-3A89-4E51-9049-933ECB5C1C19}" type="datetimeFigureOut">
              <a:rPr lang="en-IN" smtClean="0"/>
              <a:t>24-11-2020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60E84-78B9-4C72-8BE9-D00F377E208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833395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FD5AD-3A89-4E51-9049-933ECB5C1C19}" type="datetimeFigureOut">
              <a:rPr lang="en-IN" smtClean="0"/>
              <a:t>24-11-2020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60E84-78B9-4C72-8BE9-D00F377E208F}" type="slidenum">
              <a:rPr lang="en-IN" smtClean="0"/>
              <a:t>‹#›</a:t>
            </a:fld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72082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FD5AD-3A89-4E51-9049-933ECB5C1C19}" type="datetimeFigureOut">
              <a:rPr lang="en-IN" smtClean="0"/>
              <a:t>24-11-2020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60E84-78B9-4C72-8BE9-D00F377E208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074697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FD5AD-3A89-4E51-9049-933ECB5C1C19}" type="datetimeFigureOut">
              <a:rPr lang="en-IN" smtClean="0"/>
              <a:t>24-11-2020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60E84-78B9-4C72-8BE9-D00F377E208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382232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FD5AD-3A89-4E51-9049-933ECB5C1C19}" type="datetimeFigureOut">
              <a:rPr lang="en-IN" smtClean="0"/>
              <a:t>24-11-2020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60E84-78B9-4C72-8BE9-D00F377E208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56037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FD5AD-3A89-4E51-9049-933ECB5C1C19}" type="datetimeFigureOut">
              <a:rPr lang="en-IN" smtClean="0"/>
              <a:t>24-11-2020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60E84-78B9-4C72-8BE9-D00F377E208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86506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FD5AD-3A89-4E51-9049-933ECB5C1C19}" type="datetimeFigureOut">
              <a:rPr lang="en-IN" smtClean="0"/>
              <a:t>24-11-2020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60E84-78B9-4C72-8BE9-D00F377E208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72037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FD5AD-3A89-4E51-9049-933ECB5C1C19}" type="datetimeFigureOut">
              <a:rPr lang="en-IN" smtClean="0"/>
              <a:t>24-11-2020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60E84-78B9-4C72-8BE9-D00F377E208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71304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FD5AD-3A89-4E51-9049-933ECB5C1C19}" type="datetimeFigureOut">
              <a:rPr lang="en-IN" smtClean="0"/>
              <a:t>24-11-2020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60E84-78B9-4C72-8BE9-D00F377E208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64610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FD5AD-3A89-4E51-9049-933ECB5C1C19}" type="datetimeFigureOut">
              <a:rPr lang="en-IN" smtClean="0"/>
              <a:t>24-11-2020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60E84-78B9-4C72-8BE9-D00F377E208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54517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FD5AD-3A89-4E51-9049-933ECB5C1C19}" type="datetimeFigureOut">
              <a:rPr lang="en-IN" smtClean="0"/>
              <a:t>24-11-2020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60E84-78B9-4C72-8BE9-D00F377E208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16705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FD5AD-3A89-4E51-9049-933ECB5C1C19}" type="datetimeFigureOut">
              <a:rPr lang="en-IN" smtClean="0"/>
              <a:t>24-11-2020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60E84-78B9-4C72-8BE9-D00F377E208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0049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FD5AD-3A89-4E51-9049-933ECB5C1C19}" type="datetimeFigureOut">
              <a:rPr lang="en-IN" smtClean="0"/>
              <a:t>24-11-2020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60E84-78B9-4C72-8BE9-D00F377E208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5929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FD5AD-3A89-4E51-9049-933ECB5C1C19}" type="datetimeFigureOut">
              <a:rPr lang="en-IN" smtClean="0"/>
              <a:t>24-11-2020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9860E84-78B9-4C72-8BE9-D00F377E208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81184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1676400"/>
            <a:ext cx="9448800" cy="4572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Ephemeral fever/Three days sickness</a:t>
            </a:r>
            <a:endParaRPr lang="en-I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65600" y="0"/>
            <a:ext cx="2743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962400" y="2286000"/>
            <a:ext cx="5283200" cy="9906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Bipin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Kumar</a:t>
            </a:r>
          </a:p>
          <a:p>
            <a:pPr algn="ctr"/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Assistant Professor</a:t>
            </a:r>
          </a:p>
        </p:txBody>
      </p:sp>
      <p:sp>
        <p:nvSpPr>
          <p:cNvPr id="6" name="Rectangle 5"/>
          <p:cNvSpPr/>
          <p:nvPr/>
        </p:nvSpPr>
        <p:spPr>
          <a:xfrm>
            <a:off x="2336800" y="3429000"/>
            <a:ext cx="8026400" cy="198882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en-US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alt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Department of Veterinary Medicine</a:t>
            </a:r>
          </a:p>
          <a:p>
            <a:pPr algn="ctr"/>
            <a:r>
              <a:rPr lang="en-US" alt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Bihar Veterinary College, Patna</a:t>
            </a:r>
          </a:p>
          <a:p>
            <a:pPr algn="ctr"/>
            <a:r>
              <a:rPr lang="en-US" alt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(Bihar Animal Sciences University, Patna</a:t>
            </a:r>
            <a:r>
              <a:rPr lang="en-US" alt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22984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68384-335C-468F-B3B5-F7DCE4C3BB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7736B8-D237-47EE-AE25-4D9049D64A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sz="2400" b="0" i="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It is a acute arthropod-borne viral disease of Cattle and Water Buffalo reported  from Africa, the Middle East, Australia and Asia. </a:t>
            </a:r>
          </a:p>
          <a:p>
            <a:pPr algn="just"/>
            <a:r>
              <a:rPr lang="en-US" sz="2400" b="0" i="0" dirty="0">
                <a:solidFill>
                  <a:srgbClr val="3B38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Low levels of antibody have been recorded in several antelope species and giraffe, but the specificity has not been confirmed. </a:t>
            </a:r>
          </a:p>
          <a:p>
            <a:pPr algn="just"/>
            <a:r>
              <a:rPr lang="en-US" sz="2400" b="0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Rhabdoviridae</a:t>
            </a:r>
            <a:r>
              <a:rPr lang="en-US" sz="24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=&gt; </a:t>
            </a:r>
            <a:r>
              <a:rPr lang="en-US" sz="2400" b="0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Ephemerovirus</a:t>
            </a:r>
            <a:r>
              <a:rPr lang="en-US" sz="24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=&gt; Bovine ephemeral fever virus (BEFV) </a:t>
            </a:r>
          </a:p>
          <a:p>
            <a:pPr algn="just"/>
            <a:r>
              <a:rPr lang="en-US" sz="2400" b="0" i="0" dirty="0">
                <a:solidFill>
                  <a:srgbClr val="3B38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BEFV can be transmitted from infected to susceptible cattle by IV inoculation; as little </a:t>
            </a:r>
            <a:r>
              <a:rPr lang="en-US" sz="2400" b="0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as 0.005 mL </a:t>
            </a:r>
            <a:r>
              <a:rPr lang="en-US" sz="2400" b="0" i="0" dirty="0">
                <a:solidFill>
                  <a:srgbClr val="3B38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of blood collected during the febrile stage is infective. </a:t>
            </a:r>
          </a:p>
          <a:p>
            <a:pPr algn="just"/>
            <a:r>
              <a:rPr lang="en-US" sz="2400" b="0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No transmission by contact or fomites </a:t>
            </a:r>
          </a:p>
          <a:p>
            <a:pPr algn="just"/>
            <a:r>
              <a:rPr lang="en-US" sz="2400" b="0" i="0" dirty="0">
                <a:solidFill>
                  <a:srgbClr val="3B38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virus does not appear to persist in recovered cattle, which often have a lifelong immunity.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3470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A5007-5C77-49E2-AFA1-DB532DAAB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0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Epidemiology </a:t>
            </a:r>
            <a:br>
              <a:rPr lang="en-US" sz="3200" b="0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sz="3200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141DC8-923E-40D6-835B-A99C906C81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sz="2400" b="0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prevalence, geographic range, and severity of the disease vary from year to year, and epidemics occur periodically. </a:t>
            </a:r>
          </a:p>
          <a:p>
            <a:pPr algn="just"/>
            <a:r>
              <a:rPr lang="en-US" sz="2400" b="0" i="0" dirty="0">
                <a:solidFill>
                  <a:srgbClr val="3B38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During epidemics, onset is rapid; many animals are affected within days or 2–3 wk. </a:t>
            </a:r>
          </a:p>
          <a:p>
            <a:pPr algn="just"/>
            <a:r>
              <a:rPr lang="en-US" sz="2400" b="0" i="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Bovine ephemeral fever is most prevalent in the wet season (when conditions favor multiplication of biting insects)</a:t>
            </a:r>
          </a:p>
          <a:p>
            <a:pPr algn="just"/>
            <a:r>
              <a:rPr lang="en-US" sz="2400" dirty="0">
                <a:solidFill>
                  <a:srgbClr val="3B383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b="0" i="0" dirty="0">
                <a:solidFill>
                  <a:srgbClr val="3B38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 disappears abruptly in winter. </a:t>
            </a:r>
          </a:p>
          <a:p>
            <a:pPr algn="just"/>
            <a:r>
              <a:rPr lang="en-US" sz="24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Morbidity may be as high as 80%. </a:t>
            </a:r>
          </a:p>
          <a:p>
            <a:pPr algn="just"/>
            <a:r>
              <a:rPr lang="en-US" sz="2400" b="0" i="0" dirty="0">
                <a:solidFill>
                  <a:srgbClr val="3B38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Overall mortality is usually 1–2%.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789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E610A-4A2E-4ACC-B581-A20C059CC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1441"/>
            <a:ext cx="10515600" cy="84582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0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Clinical Findings </a:t>
            </a:r>
            <a:br>
              <a:rPr lang="en-US" sz="4400" b="0" i="0" dirty="0">
                <a:solidFill>
                  <a:srgbClr val="3B38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56FC10-7685-43D3-95E9-6EEE8EAA82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08710"/>
            <a:ext cx="10515600" cy="5068253"/>
          </a:xfrm>
        </p:spPr>
        <p:txBody>
          <a:bodyPr>
            <a:noAutofit/>
          </a:bodyPr>
          <a:lstStyle/>
          <a:p>
            <a:r>
              <a:rPr lang="en-US" sz="2400" b="0" i="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Biphasic to polyphasic fever (40-42°C [104–107.6°F]), </a:t>
            </a:r>
          </a:p>
          <a:p>
            <a:r>
              <a:rPr lang="en-US" sz="2400" b="0" i="0" dirty="0">
                <a:solidFill>
                  <a:srgbClr val="3B38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shivering, inappetence, lacrimation, serous nasal discharge, drooling, </a:t>
            </a:r>
          </a:p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Tachycardia</a:t>
            </a:r>
            <a:r>
              <a:rPr lang="en-US" sz="24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tachypnea or dyspnea, atony of </a:t>
            </a:r>
            <a:r>
              <a:rPr lang="en-US" sz="2400" b="0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forestomachs</a:t>
            </a:r>
            <a:r>
              <a:rPr lang="en-US" sz="24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depression, stiffness and lameness(shifting lameness), and a sudden decrease in milk yield. </a:t>
            </a:r>
          </a:p>
          <a:p>
            <a:r>
              <a:rPr lang="en-US" sz="2400" b="0" i="0" dirty="0">
                <a:solidFill>
                  <a:srgbClr val="3B38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Affected cattle may become recumbent and paralyzed for 8 </a:t>
            </a:r>
            <a:r>
              <a:rPr lang="en-US" sz="2400" b="0" i="0" dirty="0" err="1">
                <a:solidFill>
                  <a:srgbClr val="3B38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hr</a:t>
            </a:r>
            <a:r>
              <a:rPr lang="en-US" sz="2400" b="0" i="0" dirty="0">
                <a:solidFill>
                  <a:srgbClr val="3B38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to &gt;1 wk.</a:t>
            </a:r>
          </a:p>
          <a:p>
            <a:r>
              <a:rPr lang="en-US" sz="2400" b="0" i="0" dirty="0">
                <a:solidFill>
                  <a:srgbClr val="3B38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Post recovery, milk production often fails to return to normal levels until the next lactation. </a:t>
            </a:r>
          </a:p>
          <a:p>
            <a:r>
              <a:rPr lang="en-US" sz="2400" b="0" i="0" dirty="0">
                <a:solidFill>
                  <a:srgbClr val="3B38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Abortion, with total loss of the season's lactation, occurs in ~5% of cows pregnant for 8–9 mo. </a:t>
            </a:r>
          </a:p>
          <a:p>
            <a:r>
              <a:rPr lang="en-US" sz="2400" b="0" i="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Bulls, heavy cattle, and high lactating dairy cows are the most severely affected, but spontaneous recovery usually occurs within a few days (that’s why called Three Day Sickness).</a:t>
            </a:r>
          </a:p>
          <a:p>
            <a:r>
              <a:rPr lang="en-US" sz="2400" b="0" i="0" dirty="0">
                <a:solidFill>
                  <a:srgbClr val="3B38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More insidious losses may result from decreased muscle mass and lowered fertility in bulls.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7111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61D65-9666-43DB-87B8-66A9B37E67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5731"/>
            <a:ext cx="10515600" cy="925829"/>
          </a:xfrm>
        </p:spPr>
        <p:txBody>
          <a:bodyPr>
            <a:normAutofit/>
          </a:bodyPr>
          <a:lstStyle/>
          <a:p>
            <a:pPr algn="ctr"/>
            <a:r>
              <a:rPr lang="en-US" sz="3200" b="0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Diagnosis</a:t>
            </a:r>
            <a:endParaRPr lang="en-IN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EE2C96-438E-4CF4-8615-0B0C2A8475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4430"/>
            <a:ext cx="10515600" cy="5022533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2400" b="0" i="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is based almost entirely on clinical signs in an epidemic. </a:t>
            </a:r>
          </a:p>
          <a:p>
            <a:r>
              <a:rPr lang="en-US" sz="2400" b="0" i="0" dirty="0">
                <a:solidFill>
                  <a:srgbClr val="3B38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Laboratory confirmation is by: </a:t>
            </a:r>
          </a:p>
          <a:p>
            <a:r>
              <a:rPr lang="en-US" sz="2400" b="0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Serology </a:t>
            </a:r>
          </a:p>
          <a:p>
            <a:r>
              <a:rPr lang="en-US" sz="2400" b="0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Virus isolation </a:t>
            </a:r>
          </a:p>
          <a:p>
            <a:r>
              <a:rPr lang="en-US" sz="2400" b="0" i="0" dirty="0">
                <a:solidFill>
                  <a:srgbClr val="3B38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neutralization test and the blocking ELISA are recommended for antibody detection and give similar results. </a:t>
            </a:r>
          </a:p>
          <a:p>
            <a:r>
              <a:rPr lang="en-US" sz="2400" b="0" i="0" dirty="0">
                <a:solidFill>
                  <a:srgbClr val="3B38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4-fold rise in antibody titer between paired sera collected 2–3 weeks apart confirms infection.</a:t>
            </a:r>
          </a:p>
          <a:p>
            <a:r>
              <a:rPr lang="en-IN" sz="2400" b="0" i="0" dirty="0">
                <a:solidFill>
                  <a:srgbClr val="3B38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lesions include polyserositis affecting pleural, pericardial, and peritoneal surfaces; </a:t>
            </a:r>
          </a:p>
          <a:p>
            <a:r>
              <a:rPr lang="en-IN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IN" sz="2400" b="0" i="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erofibrinous</a:t>
            </a:r>
            <a:r>
              <a:rPr lang="en-IN" sz="2400" b="0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polysynovitis, polyarthritis, </a:t>
            </a:r>
            <a:r>
              <a:rPr lang="en-IN" sz="2400" b="0" i="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polytendinitis</a:t>
            </a:r>
            <a:r>
              <a:rPr lang="en-IN" sz="2400" b="0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and cellulitis; and focal necrosis of skeletal muscles. </a:t>
            </a:r>
          </a:p>
          <a:p>
            <a:r>
              <a:rPr lang="en-IN" sz="24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Generalized </a:t>
            </a:r>
            <a:r>
              <a:rPr lang="en-IN" sz="2400" b="0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edema</a:t>
            </a:r>
            <a:r>
              <a:rPr lang="en-IN" sz="24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of lymph nodes and lungs, as well as atelectasis (collapse of an expanded lung), also may be present.</a:t>
            </a:r>
            <a:endParaRPr lang="en-IN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2462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05EB43-CB68-4EF5-A760-646AD1AFE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0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Treatment &amp; Control</a:t>
            </a:r>
            <a:endParaRPr lang="en-IN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DE7A98-D604-4EBD-8F5A-86DD7890C2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5880"/>
            <a:ext cx="10515600" cy="4851083"/>
          </a:xfrm>
        </p:spPr>
        <p:txBody>
          <a:bodyPr>
            <a:noAutofit/>
          </a:bodyPr>
          <a:lstStyle/>
          <a:p>
            <a:pPr algn="just"/>
            <a:r>
              <a:rPr lang="en-US" sz="2400" b="0" i="0" dirty="0">
                <a:solidFill>
                  <a:srgbClr val="3B3835"/>
                </a:solidFill>
                <a:effectLst/>
                <a:latin typeface="Helvetica Neue"/>
              </a:rPr>
              <a:t> </a:t>
            </a:r>
            <a:r>
              <a:rPr lang="en-US" sz="2400" b="0" i="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Complete rest is the most effective treatment, and recovering animals should not be stressed or worked because relapse is likely.</a:t>
            </a:r>
          </a:p>
          <a:p>
            <a:pPr algn="just"/>
            <a:r>
              <a:rPr lang="en-US" sz="2400" b="0" i="0" dirty="0">
                <a:solidFill>
                  <a:srgbClr val="3B38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NSAIDs given early and in repeated doses for 2–3 days are effective. </a:t>
            </a:r>
          </a:p>
          <a:p>
            <a:pPr algn="just"/>
            <a:r>
              <a:rPr lang="en-US" sz="24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Oral dosing should be avoided unless the swallowing reflex is functional. </a:t>
            </a:r>
          </a:p>
          <a:p>
            <a:pPr algn="just"/>
            <a:r>
              <a:rPr lang="en-US" sz="2400" b="0" i="0" dirty="0">
                <a:solidFill>
                  <a:srgbClr val="3B38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Antibiotic treatment to control secondary infection and rehydration with isotonic fluids may be warranted. </a:t>
            </a:r>
          </a:p>
          <a:p>
            <a:pPr algn="just"/>
            <a:r>
              <a:rPr lang="en-US" sz="2400" b="0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Attenuated virus vaccines appear to be effective but should be used only in endemic areas. </a:t>
            </a:r>
          </a:p>
          <a:p>
            <a:pPr algn="just"/>
            <a:r>
              <a:rPr lang="en-US" sz="2400" b="0" i="0" dirty="0">
                <a:solidFill>
                  <a:srgbClr val="3B38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Inactivated virus vaccines have not produced </a:t>
            </a:r>
            <a:r>
              <a:rPr lang="en-US" sz="2400" b="0" i="0" dirty="0" err="1">
                <a:solidFill>
                  <a:srgbClr val="3B38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longterm</a:t>
            </a:r>
            <a:r>
              <a:rPr lang="en-US" sz="2400" b="0" i="0" dirty="0">
                <a:solidFill>
                  <a:srgbClr val="3B38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protection against experimental challenge with virulent virus and cannot guarantee lasting immunity, but they may boost the immunity produced by live virus vaccine. </a:t>
            </a:r>
          </a:p>
          <a:p>
            <a:pPr algn="just"/>
            <a:r>
              <a:rPr lang="en-US" sz="2400" b="0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efficacy of vector control remains uncertain, because the insect vectors have not been fully identified. </a:t>
            </a:r>
          </a:p>
          <a:p>
            <a:pPr algn="just"/>
            <a:r>
              <a:rPr lang="en-US" sz="2400" b="0" i="0" dirty="0">
                <a:solidFill>
                  <a:srgbClr val="3B38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There is no evidence that people can be </a:t>
            </a:r>
            <a:r>
              <a:rPr lang="en-US" sz="2400" b="0" i="0" dirty="0">
                <a:solidFill>
                  <a:srgbClr val="3B3835"/>
                </a:solidFill>
                <a:effectLst/>
                <a:latin typeface="Helvetica Neue"/>
              </a:rPr>
              <a:t>infected.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7046943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EBAEC5-D4F3-4C7A-8261-C9817EC93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pPr marL="2743200" lvl="6" indent="0">
              <a:buNone/>
            </a:pPr>
            <a:r>
              <a:rPr lang="en-IN" sz="8000" dirty="0">
                <a:solidFill>
                  <a:srgbClr val="0070C0"/>
                </a:solidFill>
                <a:latin typeface="Impact" panose="020B0806030902050204" pitchFamily="34" charset="0"/>
              </a:rPr>
              <a:t>Thanks</a:t>
            </a:r>
          </a:p>
        </p:txBody>
      </p:sp>
    </p:spTree>
    <p:extLst>
      <p:ext uri="{BB962C8B-B14F-4D97-AF65-F5344CB8AC3E}">
        <p14:creationId xmlns:p14="http://schemas.microsoft.com/office/powerpoint/2010/main" val="378716327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</TotalTime>
  <Words>633</Words>
  <Application>Microsoft Office PowerPoint</Application>
  <PresentationFormat>Widescreen</PresentationFormat>
  <Paragraphs>54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Helvetica Neue</vt:lpstr>
      <vt:lpstr>Impact</vt:lpstr>
      <vt:lpstr>Times New Roman</vt:lpstr>
      <vt:lpstr>Trebuchet MS</vt:lpstr>
      <vt:lpstr>Wingdings 3</vt:lpstr>
      <vt:lpstr>Facet</vt:lpstr>
      <vt:lpstr>PowerPoint Presentation</vt:lpstr>
      <vt:lpstr>Introduction</vt:lpstr>
      <vt:lpstr>Epidemiology  </vt:lpstr>
      <vt:lpstr>Clinical Findings  </vt:lpstr>
      <vt:lpstr>Diagnosis</vt:lpstr>
      <vt:lpstr>Treatment &amp; Control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bks81025@gmail.com</dc:creator>
  <cp:lastModifiedBy>bks81025@gmail.com</cp:lastModifiedBy>
  <cp:revision>3</cp:revision>
  <dcterms:created xsi:type="dcterms:W3CDTF">2020-11-24T04:38:22Z</dcterms:created>
  <dcterms:modified xsi:type="dcterms:W3CDTF">2020-11-24T05:03:24Z</dcterms:modified>
</cp:coreProperties>
</file>