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307" r:id="rId2"/>
    <p:sldId id="308" r:id="rId3"/>
    <p:sldId id="332" r:id="rId4"/>
    <p:sldId id="309" r:id="rId5"/>
    <p:sldId id="321" r:id="rId6"/>
    <p:sldId id="323" r:id="rId7"/>
    <p:sldId id="331" r:id="rId8"/>
    <p:sldId id="32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A8574D-52D8-4609-BAC6-9DDC9D02FFD7}" type="datetimeFigureOut">
              <a:rPr lang="en-IN" smtClean="0"/>
              <a:t>25-11-2020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8F278A-C0D0-42DE-B328-A27CDF71FD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4265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11/25/2020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11/25/2020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11/25/2020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44641-F14D-497F-9CCC-8B19FE0F35AC}" type="datetimeFigureOut">
              <a:rPr lang="en-US" smtClean="0"/>
              <a:pPr/>
              <a:t>11/25/2020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228600"/>
            <a:ext cx="8382000" cy="6400800"/>
          </a:xfrm>
        </p:spPr>
        <p:txBody>
          <a:bodyPr>
            <a:normAutofit lnSpcReduction="10000"/>
          </a:bodyPr>
          <a:lstStyle/>
          <a:p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UNIT-01 (LIVESTOCK BASED LIVELIHOODS AND THEIR EVOLUTION</a:t>
            </a:r>
            <a:r>
              <a:rPr lang="en-IN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  <a:endParaRPr lang="en-IN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US" sz="24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Puspendra</a:t>
            </a:r>
            <a:r>
              <a:rPr lang="en-US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Kumar Singh</a:t>
            </a:r>
            <a:endParaRPr lang="en-IN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IN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Department of Veterinary &amp; Animal Husbandry Extension Education, BVC</a:t>
            </a:r>
            <a:endParaRPr lang="en-IN" sz="2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400" y="1143000"/>
            <a:ext cx="3200400" cy="1752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400" y="3048000"/>
            <a:ext cx="32004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95800" y="3048000"/>
            <a:ext cx="31750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22354" y="1143000"/>
            <a:ext cx="3023491" cy="1752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965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7543800" cy="1143000"/>
          </a:xfrm>
        </p:spPr>
        <p:txBody>
          <a:bodyPr/>
          <a:lstStyle/>
          <a:p>
            <a:pPr algn="ctr">
              <a:defRPr/>
            </a:pPr>
            <a:r>
              <a:rPr lang="en-US" sz="4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Extensive Farming</a:t>
            </a:r>
            <a:endParaRPr lang="en-US" sz="4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4901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133600"/>
            <a:ext cx="8686800" cy="2514601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Extensive farming </a:t>
            </a:r>
            <a:r>
              <a:rPr lang="en-IN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IN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agricultural production system that uses small inputs of labour, fertilizers, and capital, relative to the land area being farmed. </a:t>
            </a:r>
          </a:p>
          <a:p>
            <a:pPr algn="just">
              <a:lnSpc>
                <a:spcPct val="150000"/>
              </a:lnSpc>
            </a:pPr>
            <a:endParaRPr lang="en-IN" sz="2400" b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607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IN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Extensive Farming</a:t>
            </a:r>
          </a:p>
          <a:p>
            <a:pPr marL="457200" indent="-45720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Extensive farming most commonly refers to sheep and cattle farming in areas with low agricultural productivity, but can also refer to large-scale growing of wheat, barley and other grain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crops. </a:t>
            </a:r>
          </a:p>
          <a:p>
            <a:pPr marL="457200" indent="-45720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Yields per 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hectare are very low, but the flat terrain and very large farm sizes mean yields per unit of labour are high. </a:t>
            </a:r>
            <a:endParaRPr lang="en-IN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Nomadic 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herding is an extreme example of extensive farming, where herders move their animals to use feed from occasional rainfalls.</a:t>
            </a:r>
            <a:endParaRPr lang="en-IN" sz="2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0426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" y="838200"/>
            <a:ext cx="87630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 fontAlgn="base">
              <a:lnSpc>
                <a:spcPct val="200000"/>
              </a:lnSpc>
              <a:buFont typeface="Arial" pitchFamily="34" charset="0"/>
              <a:buChar char="•"/>
            </a:pPr>
            <a:r>
              <a:rPr lang="en-IN" sz="2200" dirty="0">
                <a:latin typeface="Times New Roman" pitchFamily="18" charset="0"/>
                <a:cs typeface="Times New Roman" pitchFamily="18" charset="0"/>
              </a:rPr>
              <a:t>System of crop cultivation using small amounts of labour and capital in relation to area of land being farmed. </a:t>
            </a:r>
          </a:p>
          <a:p>
            <a:pPr marL="342900" indent="-342900" algn="just" fontAlgn="base">
              <a:lnSpc>
                <a:spcPct val="200000"/>
              </a:lnSpc>
              <a:buFont typeface="Arial" pitchFamily="34" charset="0"/>
              <a:buChar char="•"/>
            </a:pPr>
            <a:r>
              <a:rPr lang="en-IN" sz="2200" dirty="0">
                <a:latin typeface="Times New Roman" pitchFamily="18" charset="0"/>
                <a:cs typeface="Times New Roman" pitchFamily="18" charset="0"/>
              </a:rPr>
              <a:t>The crop yield in extensive agriculture depends primarily on the natural fertility of the soil, terrain, climate, and the availability of water.</a:t>
            </a:r>
          </a:p>
          <a:p>
            <a:pPr marL="342900" indent="-342900" algn="just" fontAlgn="base">
              <a:lnSpc>
                <a:spcPct val="200000"/>
              </a:lnSpc>
              <a:buFont typeface="Arial" pitchFamily="34" charset="0"/>
              <a:buChar char="•"/>
            </a:pPr>
            <a:r>
              <a:rPr lang="en-IN" sz="2200" dirty="0" smtClean="0">
                <a:latin typeface="Times New Roman" pitchFamily="18" charset="0"/>
                <a:cs typeface="Times New Roman" pitchFamily="18" charset="0"/>
              </a:rPr>
              <a:t>Extensive </a:t>
            </a:r>
            <a:r>
              <a:rPr lang="en-IN" sz="2200" dirty="0">
                <a:latin typeface="Times New Roman" pitchFamily="18" charset="0"/>
                <a:cs typeface="Times New Roman" pitchFamily="18" charset="0"/>
              </a:rPr>
              <a:t>agriculture produces a lower yield per unit of land, its use commercially requires large quantities of land in order to be </a:t>
            </a:r>
            <a:r>
              <a:rPr lang="en-IN" sz="2200" dirty="0" smtClean="0">
                <a:latin typeface="Times New Roman" pitchFamily="18" charset="0"/>
                <a:cs typeface="Times New Roman" pitchFamily="18" charset="0"/>
              </a:rPr>
              <a:t>profitable.</a:t>
            </a:r>
          </a:p>
        </p:txBody>
      </p:sp>
    </p:spTree>
    <p:extLst>
      <p:ext uri="{BB962C8B-B14F-4D97-AF65-F5344CB8AC3E}">
        <p14:creationId xmlns:p14="http://schemas.microsoft.com/office/powerpoint/2010/main" val="1457351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609600"/>
            <a:ext cx="8534400" cy="3810000"/>
          </a:xfrm>
        </p:spPr>
        <p:txBody>
          <a:bodyPr>
            <a:noAutofit/>
          </a:bodyPr>
          <a:lstStyle/>
          <a:p>
            <a:pPr marL="342900" indent="-342900" algn="just" fontAlgn="base">
              <a:lnSpc>
                <a:spcPct val="200000"/>
              </a:lnSpc>
              <a:buFont typeface="Arial" pitchFamily="34" charset="0"/>
              <a:buChar char="•"/>
            </a:pPr>
            <a:r>
              <a:rPr lang="en-IN" sz="24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This demand for land means that extensive agriculture must be carried on where </a:t>
            </a:r>
            <a:r>
              <a:rPr lang="en-IN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land values are low </a:t>
            </a:r>
            <a:r>
              <a:rPr lang="en-IN" sz="24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in relation to labour and capital, which in turn means that extensive agriculture is practiced where </a:t>
            </a:r>
            <a:r>
              <a:rPr lang="en-IN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population densities are low </a:t>
            </a:r>
            <a:r>
              <a:rPr lang="en-IN" sz="24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and thus usually at some distance from primary markets.</a:t>
            </a:r>
            <a:endParaRPr lang="en-IN" sz="2400" dirty="0">
              <a:solidFill>
                <a:srgbClr val="000099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7001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52400" y="2362200"/>
            <a:ext cx="89916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Difference between intensive and extensive system of farming</a:t>
            </a:r>
            <a:endParaRPr lang="en-IN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0902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8897176"/>
              </p:ext>
            </p:extLst>
          </p:nvPr>
        </p:nvGraphicFramePr>
        <p:xfrm>
          <a:off x="0" y="1"/>
          <a:ext cx="9144000" cy="6954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86000">
                  <a:extLst>
                    <a:ext uri="{9D8B030D-6E8A-4147-A177-3AD203B41FA5}">
                      <a16:colId xmlns:a16="http://schemas.microsoft.com/office/drawing/2014/main" val="2143496182"/>
                    </a:ext>
                  </a:extLst>
                </a:gridCol>
                <a:gridCol w="3810000">
                  <a:extLst>
                    <a:ext uri="{9D8B030D-6E8A-4147-A177-3AD203B41FA5}">
                      <a16:colId xmlns:a16="http://schemas.microsoft.com/office/drawing/2014/main" val="188556491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766204119"/>
                    </a:ext>
                  </a:extLst>
                </a:gridCol>
              </a:tblGrid>
              <a:tr h="84155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 cap="all" dirty="0" smtClean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Criteria </a:t>
                      </a:r>
                      <a:endParaRPr lang="en-IN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 cap="all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INTENSIVE FARMING</a:t>
                      </a:r>
                      <a:endParaRPr lang="en-IN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 cap="all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EXTENSIVE FARMING</a:t>
                      </a:r>
                      <a:endParaRPr lang="en-IN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2010389890"/>
                  </a:ext>
                </a:extLst>
              </a:tr>
              <a:tr h="266649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Meaning</a:t>
                      </a:r>
                      <a:endParaRPr lang="en-IN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Intensive Farming refers to an agricultural system, wherein there is high level use of </a:t>
                      </a:r>
                      <a:r>
                        <a:rPr lang="en-IN" sz="2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labor</a:t>
                      </a: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and capital, in comparison to the land area.</a:t>
                      </a:r>
                      <a:endParaRPr lang="en-IN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Extensive Farming is a farming technique, in which large farms are being cultivated, with relatively lower inputs, i.e. capital and </a:t>
                      </a:r>
                      <a:r>
                        <a:rPr lang="en-IN" sz="2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labor</a:t>
                      </a: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IN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2694403649"/>
                  </a:ext>
                </a:extLst>
              </a:tr>
              <a:tr h="14632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Population</a:t>
                      </a:r>
                      <a:endParaRPr lang="en-IN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It is practiced in densely populated region.</a:t>
                      </a:r>
                      <a:endParaRPr lang="en-IN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It is practiced in moderately populated region.</a:t>
                      </a:r>
                      <a:endParaRPr lang="en-IN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67803888"/>
                  </a:ext>
                </a:extLst>
              </a:tr>
              <a:tr h="6610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Land holding</a:t>
                      </a:r>
                      <a:endParaRPr lang="en-IN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Small and expensive</a:t>
                      </a:r>
                      <a:endParaRPr lang="en-IN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Large and inexpensive</a:t>
                      </a:r>
                      <a:endParaRPr lang="en-IN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79239679"/>
                  </a:ext>
                </a:extLst>
              </a:tr>
              <a:tr h="6610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Farmland</a:t>
                      </a:r>
                      <a:endParaRPr lang="en-IN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Near to the market</a:t>
                      </a:r>
                      <a:endParaRPr lang="en-IN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Remotely located</a:t>
                      </a:r>
                      <a:endParaRPr lang="en-IN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630006491"/>
                  </a:ext>
                </a:extLst>
              </a:tr>
              <a:tr h="6610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 hectare output</a:t>
                      </a:r>
                      <a:endParaRPr lang="en-IN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Large</a:t>
                      </a:r>
                      <a:endParaRPr lang="en-IN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1200"/>
                        </a:spcAft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Small</a:t>
                      </a:r>
                      <a:endParaRPr lang="en-IN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36671136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35881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7378</TotalTime>
  <Words>357</Words>
  <Application>Microsoft Office PowerPoint</Application>
  <PresentationFormat>On-screen Show (4:3)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Economics</dc:title>
  <dc:creator>SONY</dc:creator>
  <cp:lastModifiedBy>HP</cp:lastModifiedBy>
  <cp:revision>327</cp:revision>
  <dcterms:created xsi:type="dcterms:W3CDTF">2020-01-10T02:05:01Z</dcterms:created>
  <dcterms:modified xsi:type="dcterms:W3CDTF">2020-11-25T10:01:49Z</dcterms:modified>
</cp:coreProperties>
</file>