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92" r:id="rId2"/>
    <p:sldId id="461" r:id="rId3"/>
    <p:sldId id="456" r:id="rId4"/>
    <p:sldId id="476" r:id="rId5"/>
    <p:sldId id="477" r:id="rId6"/>
    <p:sldId id="472" r:id="rId7"/>
    <p:sldId id="455" r:id="rId8"/>
    <p:sldId id="473" r:id="rId9"/>
    <p:sldId id="474" r:id="rId10"/>
    <p:sldId id="457" r:id="rId11"/>
    <p:sldId id="460" r:id="rId12"/>
    <p:sldId id="459" r:id="rId13"/>
    <p:sldId id="462" r:id="rId14"/>
    <p:sldId id="463" r:id="rId15"/>
    <p:sldId id="458" r:id="rId16"/>
    <p:sldId id="466" r:id="rId17"/>
    <p:sldId id="465" r:id="rId18"/>
    <p:sldId id="468" r:id="rId19"/>
    <p:sldId id="469" r:id="rId20"/>
    <p:sldId id="470" r:id="rId21"/>
    <p:sldId id="471" r:id="rId22"/>
    <p:sldId id="475" r:id="rId23"/>
    <p:sldId id="4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71" autoAdjust="0"/>
  </p:normalViewPr>
  <p:slideViewPr>
    <p:cSldViewPr>
      <p:cViewPr varScale="1">
        <p:scale>
          <a:sx n="68" d="100"/>
          <a:sy n="68" d="100"/>
        </p:scale>
        <p:origin x="188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6AC89-1D24-4F9E-982F-DA5BF7ECD9F4}" type="datetimeFigureOut">
              <a:rPr lang="en-IN" smtClean="0"/>
              <a:pPr/>
              <a:t>18-11-2020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6353-8F37-4299-9A00-D215CE4B5BD8}" type="slidenum">
              <a:rPr lang="en-IN" smtClean="0"/>
              <a:pPr/>
              <a:t>‹#›</a:t>
            </a:fld>
            <a:endParaRPr lang="en-IN"/>
          </a:p>
        </p:txBody>
      </p:sp>
    </p:spTree>
    <p:extLst>
      <p:ext uri="{BB962C8B-B14F-4D97-AF65-F5344CB8AC3E}">
        <p14:creationId xmlns:p14="http://schemas.microsoft.com/office/powerpoint/2010/main" val="10103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10</a:t>
            </a:fld>
            <a:endParaRPr lang="en-IN"/>
          </a:p>
        </p:txBody>
      </p:sp>
    </p:spTree>
    <p:extLst>
      <p:ext uri="{BB962C8B-B14F-4D97-AF65-F5344CB8AC3E}">
        <p14:creationId xmlns:p14="http://schemas.microsoft.com/office/powerpoint/2010/main" val="424218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11</a:t>
            </a:fld>
            <a:endParaRPr lang="en-IN"/>
          </a:p>
        </p:txBody>
      </p:sp>
    </p:spTree>
    <p:extLst>
      <p:ext uri="{BB962C8B-B14F-4D97-AF65-F5344CB8AC3E}">
        <p14:creationId xmlns:p14="http://schemas.microsoft.com/office/powerpoint/2010/main" val="268001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12</a:t>
            </a:fld>
            <a:endParaRPr lang="en-IN"/>
          </a:p>
        </p:txBody>
      </p:sp>
    </p:spTree>
    <p:extLst>
      <p:ext uri="{BB962C8B-B14F-4D97-AF65-F5344CB8AC3E}">
        <p14:creationId xmlns:p14="http://schemas.microsoft.com/office/powerpoint/2010/main" val="315103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13</a:t>
            </a:fld>
            <a:endParaRPr lang="en-IN"/>
          </a:p>
        </p:txBody>
      </p:sp>
    </p:spTree>
    <p:extLst>
      <p:ext uri="{BB962C8B-B14F-4D97-AF65-F5344CB8AC3E}">
        <p14:creationId xmlns:p14="http://schemas.microsoft.com/office/powerpoint/2010/main" val="142229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14</a:t>
            </a:fld>
            <a:endParaRPr lang="en-IN"/>
          </a:p>
        </p:txBody>
      </p:sp>
    </p:spTree>
    <p:extLst>
      <p:ext uri="{BB962C8B-B14F-4D97-AF65-F5344CB8AC3E}">
        <p14:creationId xmlns:p14="http://schemas.microsoft.com/office/powerpoint/2010/main" val="256978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15</a:t>
            </a:fld>
            <a:endParaRPr lang="en-IN"/>
          </a:p>
        </p:txBody>
      </p:sp>
    </p:spTree>
    <p:extLst>
      <p:ext uri="{BB962C8B-B14F-4D97-AF65-F5344CB8AC3E}">
        <p14:creationId xmlns:p14="http://schemas.microsoft.com/office/powerpoint/2010/main" val="428200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16</a:t>
            </a:fld>
            <a:endParaRPr lang="en-IN"/>
          </a:p>
        </p:txBody>
      </p:sp>
    </p:spTree>
    <p:extLst>
      <p:ext uri="{BB962C8B-B14F-4D97-AF65-F5344CB8AC3E}">
        <p14:creationId xmlns:p14="http://schemas.microsoft.com/office/powerpoint/2010/main" val="328117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17</a:t>
            </a:fld>
            <a:endParaRPr lang="en-IN"/>
          </a:p>
        </p:txBody>
      </p:sp>
    </p:spTree>
    <p:extLst>
      <p:ext uri="{BB962C8B-B14F-4D97-AF65-F5344CB8AC3E}">
        <p14:creationId xmlns:p14="http://schemas.microsoft.com/office/powerpoint/2010/main" val="1999586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18</a:t>
            </a:fld>
            <a:endParaRPr lang="en-IN"/>
          </a:p>
        </p:txBody>
      </p:sp>
    </p:spTree>
    <p:extLst>
      <p:ext uri="{BB962C8B-B14F-4D97-AF65-F5344CB8AC3E}">
        <p14:creationId xmlns:p14="http://schemas.microsoft.com/office/powerpoint/2010/main" val="198453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19</a:t>
            </a:fld>
            <a:endParaRPr lang="en-IN"/>
          </a:p>
        </p:txBody>
      </p:sp>
    </p:spTree>
    <p:extLst>
      <p:ext uri="{BB962C8B-B14F-4D97-AF65-F5344CB8AC3E}">
        <p14:creationId xmlns:p14="http://schemas.microsoft.com/office/powerpoint/2010/main" val="266143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a:t>
            </a:fld>
            <a:endParaRPr lang="en-IN"/>
          </a:p>
        </p:txBody>
      </p:sp>
    </p:spTree>
    <p:extLst>
      <p:ext uri="{BB962C8B-B14F-4D97-AF65-F5344CB8AC3E}">
        <p14:creationId xmlns:p14="http://schemas.microsoft.com/office/powerpoint/2010/main" val="347869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20</a:t>
            </a:fld>
            <a:endParaRPr lang="en-IN"/>
          </a:p>
        </p:txBody>
      </p:sp>
    </p:spTree>
    <p:extLst>
      <p:ext uri="{BB962C8B-B14F-4D97-AF65-F5344CB8AC3E}">
        <p14:creationId xmlns:p14="http://schemas.microsoft.com/office/powerpoint/2010/main" val="2384919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21</a:t>
            </a:fld>
            <a:endParaRPr lang="en-IN"/>
          </a:p>
        </p:txBody>
      </p:sp>
    </p:spTree>
    <p:extLst>
      <p:ext uri="{BB962C8B-B14F-4D97-AF65-F5344CB8AC3E}">
        <p14:creationId xmlns:p14="http://schemas.microsoft.com/office/powerpoint/2010/main" val="319315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22</a:t>
            </a:fld>
            <a:endParaRPr lang="en-IN"/>
          </a:p>
        </p:txBody>
      </p:sp>
    </p:spTree>
    <p:extLst>
      <p:ext uri="{BB962C8B-B14F-4D97-AF65-F5344CB8AC3E}">
        <p14:creationId xmlns:p14="http://schemas.microsoft.com/office/powerpoint/2010/main" val="253504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3</a:t>
            </a:fld>
            <a:endParaRPr lang="en-IN"/>
          </a:p>
        </p:txBody>
      </p:sp>
    </p:spTree>
    <p:extLst>
      <p:ext uri="{BB962C8B-B14F-4D97-AF65-F5344CB8AC3E}">
        <p14:creationId xmlns:p14="http://schemas.microsoft.com/office/powerpoint/2010/main" val="249331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4</a:t>
            </a:fld>
            <a:endParaRPr lang="en-IN"/>
          </a:p>
        </p:txBody>
      </p:sp>
    </p:spTree>
    <p:extLst>
      <p:ext uri="{BB962C8B-B14F-4D97-AF65-F5344CB8AC3E}">
        <p14:creationId xmlns:p14="http://schemas.microsoft.com/office/powerpoint/2010/main" val="232998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5</a:t>
            </a:fld>
            <a:endParaRPr lang="en-IN"/>
          </a:p>
        </p:txBody>
      </p:sp>
    </p:spTree>
    <p:extLst>
      <p:ext uri="{BB962C8B-B14F-4D97-AF65-F5344CB8AC3E}">
        <p14:creationId xmlns:p14="http://schemas.microsoft.com/office/powerpoint/2010/main" val="425890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6</a:t>
            </a:fld>
            <a:endParaRPr lang="en-IN"/>
          </a:p>
        </p:txBody>
      </p:sp>
    </p:spTree>
    <p:extLst>
      <p:ext uri="{BB962C8B-B14F-4D97-AF65-F5344CB8AC3E}">
        <p14:creationId xmlns:p14="http://schemas.microsoft.com/office/powerpoint/2010/main" val="249331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7</a:t>
            </a:fld>
            <a:endParaRPr lang="en-IN"/>
          </a:p>
        </p:txBody>
      </p:sp>
    </p:spTree>
    <p:extLst>
      <p:ext uri="{BB962C8B-B14F-4D97-AF65-F5344CB8AC3E}">
        <p14:creationId xmlns:p14="http://schemas.microsoft.com/office/powerpoint/2010/main" val="410293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8</a:t>
            </a:fld>
            <a:endParaRPr lang="en-IN"/>
          </a:p>
        </p:txBody>
      </p:sp>
    </p:spTree>
    <p:extLst>
      <p:ext uri="{BB962C8B-B14F-4D97-AF65-F5344CB8AC3E}">
        <p14:creationId xmlns:p14="http://schemas.microsoft.com/office/powerpoint/2010/main" val="255654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3C22391-F062-4485-B1BA-127C2904BA5D}" type="slidenum">
              <a:rPr lang="en-IN" smtClean="0"/>
              <a:pPr/>
              <a:t>9</a:t>
            </a:fld>
            <a:endParaRPr lang="en-IN"/>
          </a:p>
        </p:txBody>
      </p:sp>
    </p:spTree>
    <p:extLst>
      <p:ext uri="{BB962C8B-B14F-4D97-AF65-F5344CB8AC3E}">
        <p14:creationId xmlns:p14="http://schemas.microsoft.com/office/powerpoint/2010/main" val="24696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605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37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09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90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58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760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845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402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6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59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59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71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09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54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4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7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11/18/2020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9478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asu.org.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95400" y="4572008"/>
            <a:ext cx="6477000" cy="2143140"/>
          </a:xfrm>
        </p:spPr>
        <p:txBody>
          <a:bodyPr>
            <a:normAutofit/>
          </a:bodyPr>
          <a:lstStyle/>
          <a:p>
            <a:pPr algn="ctr" eaLnBrk="1" hangingPunct="1">
              <a:lnSpc>
                <a:spcPct val="80000"/>
              </a:lnSpc>
            </a:pPr>
            <a:r>
              <a:rPr lang="pt-BR" sz="2000" b="1" dirty="0">
                <a:solidFill>
                  <a:srgbClr val="7030A0"/>
                </a:solidFill>
                <a:latin typeface="Arial Black" panose="020B0A04020102020204" pitchFamily="34" charset="0"/>
              </a:rPr>
              <a:t>Dr. AJIT KUMAR</a:t>
            </a:r>
          </a:p>
          <a:p>
            <a:pPr algn="ctr" eaLnBrk="1" hangingPunct="1">
              <a:lnSpc>
                <a:spcPct val="80000"/>
              </a:lnSpc>
            </a:pPr>
            <a:r>
              <a:rPr lang="en-US" sz="2000" b="1" dirty="0">
                <a:solidFill>
                  <a:srgbClr val="7030A0"/>
                </a:solidFill>
                <a:latin typeface="Arial Black" panose="020B0A04020102020204" pitchFamily="34" charset="0"/>
              </a:rPr>
              <a:t>Department of Veterinary Parasitology</a:t>
            </a:r>
          </a:p>
          <a:p>
            <a:pPr algn="ctr" eaLnBrk="1" hangingPunct="1">
              <a:lnSpc>
                <a:spcPct val="80000"/>
              </a:lnSpc>
            </a:pPr>
            <a:r>
              <a:rPr lang="en-US" sz="2000" b="1" dirty="0">
                <a:solidFill>
                  <a:srgbClr val="7030A0"/>
                </a:solidFill>
                <a:latin typeface="Arial Black" panose="020B0A04020102020204" pitchFamily="34" charset="0"/>
              </a:rPr>
              <a:t>Bihar Veterinary College</a:t>
            </a:r>
          </a:p>
          <a:p>
            <a:pPr algn="ctr" eaLnBrk="1" hangingPunct="1">
              <a:lnSpc>
                <a:spcPct val="80000"/>
              </a:lnSpc>
            </a:pPr>
            <a:r>
              <a:rPr lang="en-US" sz="2000" b="1" dirty="0">
                <a:solidFill>
                  <a:srgbClr val="7030A0"/>
                </a:solidFill>
                <a:latin typeface="Arial Black" panose="020B0A04020102020204" pitchFamily="34" charset="0"/>
              </a:rPr>
              <a:t>Bihar Animal Sciences University</a:t>
            </a:r>
          </a:p>
          <a:p>
            <a:pPr algn="ctr" eaLnBrk="1" hangingPunct="1">
              <a:lnSpc>
                <a:spcPct val="80000"/>
              </a:lnSpc>
            </a:pPr>
            <a:r>
              <a:rPr lang="en-US" sz="2000" b="1" dirty="0">
                <a:solidFill>
                  <a:srgbClr val="7030A0"/>
                </a:solidFill>
                <a:latin typeface="Arial Black" panose="020B0A04020102020204" pitchFamily="34" charset="0"/>
              </a:rPr>
              <a:t>Patna-800014</a:t>
            </a:r>
          </a:p>
        </p:txBody>
      </p:sp>
      <p:sp>
        <p:nvSpPr>
          <p:cNvPr id="2051" name="Rectangle 6"/>
          <p:cNvSpPr>
            <a:spLocks noChangeArrowheads="1"/>
          </p:cNvSpPr>
          <p:nvPr/>
        </p:nvSpPr>
        <p:spPr bwMode="auto">
          <a:xfrm>
            <a:off x="1463988" y="545267"/>
            <a:ext cx="5857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3200" b="1" dirty="0" err="1">
                <a:solidFill>
                  <a:srgbClr val="FF0000"/>
                </a:solidFill>
                <a:latin typeface="Arial Black" panose="020B0A04020102020204" pitchFamily="34" charset="0"/>
              </a:rPr>
              <a:t>Faecal</a:t>
            </a:r>
            <a:r>
              <a:rPr lang="en-US" sz="3200" b="1" dirty="0">
                <a:solidFill>
                  <a:srgbClr val="FF0000"/>
                </a:solidFill>
                <a:latin typeface="Arial Black" panose="020B0A04020102020204" pitchFamily="34" charset="0"/>
              </a:rPr>
              <a:t> Examination Techniques –II </a:t>
            </a:r>
            <a:r>
              <a:rPr lang="en-US" sz="3200" b="1">
                <a:solidFill>
                  <a:srgbClr val="FF0000"/>
                </a:solidFill>
                <a:latin typeface="Arial Black" panose="020B0A04020102020204" pitchFamily="34" charset="0"/>
              </a:rPr>
              <a:t>(Practical) </a:t>
            </a:r>
            <a:endParaRPr lang="en-US" sz="3200" b="1" dirty="0">
              <a:solidFill>
                <a:srgbClr val="FF0000"/>
              </a:solidFill>
              <a:latin typeface="Arial Black" panose="020B0A04020102020204" pitchFamily="34" charset="0"/>
            </a:endParaRPr>
          </a:p>
        </p:txBody>
      </p:sp>
      <p:pic>
        <p:nvPicPr>
          <p:cNvPr id="10" name="Picture 9" descr="Bihar Animal Sciences University | बिहार पशु विज्ञान विश्वविद्यालय">
            <a:hlinkClick r:id="rId3" tooltip="&quot;Bihar Animal Sciences University | बिहार पशु विज्ञान विश्वविद्यालय - &quot;"/>
          </p:cNvPr>
          <p:cNvPicPr/>
          <p:nvPr/>
        </p:nvPicPr>
        <p:blipFill>
          <a:blip r:embed="rId4"/>
          <a:srcRect/>
          <a:stretch>
            <a:fillRect/>
          </a:stretch>
        </p:blipFill>
        <p:spPr bwMode="auto">
          <a:xfrm>
            <a:off x="142844" y="428604"/>
            <a:ext cx="1149087" cy="1193163"/>
          </a:xfrm>
          <a:prstGeom prst="rect">
            <a:avLst/>
          </a:prstGeom>
          <a:noFill/>
          <a:ln w="9525">
            <a:noFill/>
            <a:miter lim="800000"/>
            <a:headEnd/>
            <a:tailEnd/>
          </a:ln>
        </p:spPr>
      </p:pic>
      <p:pic>
        <p:nvPicPr>
          <p:cNvPr id="11" name="Picture 10" descr="Colour Logofinal"/>
          <p:cNvPicPr/>
          <p:nvPr/>
        </p:nvPicPr>
        <p:blipFill>
          <a:blip r:embed="rId5" cstate="print"/>
          <a:srcRect/>
          <a:stretch>
            <a:fillRect/>
          </a:stretch>
        </p:blipFill>
        <p:spPr bwMode="auto">
          <a:xfrm>
            <a:off x="7698332" y="232060"/>
            <a:ext cx="1099890" cy="1246392"/>
          </a:xfrm>
          <a:prstGeom prst="rect">
            <a:avLst/>
          </a:prstGeom>
          <a:noFill/>
          <a:ln w="9525">
            <a:noFill/>
            <a:miter lim="800000"/>
            <a:headEnd/>
            <a:tailEnd/>
          </a:ln>
        </p:spPr>
      </p:pic>
      <p:sp>
        <p:nvSpPr>
          <p:cNvPr id="12" name="Rectangle 4"/>
          <p:cNvSpPr>
            <a:spLocks noChangeArrowheads="1"/>
          </p:cNvSpPr>
          <p:nvPr/>
        </p:nvSpPr>
        <p:spPr bwMode="auto">
          <a:xfrm>
            <a:off x="7086600" y="6525344"/>
            <a:ext cx="2057400" cy="332656"/>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7" name="Picture 6" descr="C:\Users\Academic Cell\Desktop\137ebd34-aa9e-4612-96f9-e22f15061b6e.jpg"/>
          <p:cNvPicPr/>
          <p:nvPr/>
        </p:nvPicPr>
        <p:blipFill rotWithShape="1">
          <a:blip r:embed="rId6" cstate="print">
            <a:extLst>
              <a:ext uri="{28A0092B-C50C-407E-A947-70E740481C1C}">
                <a14:useLocalDpi xmlns:a14="http://schemas.microsoft.com/office/drawing/2010/main" val="0"/>
              </a:ext>
            </a:extLst>
          </a:blip>
          <a:srcRect l="17950" t="3153" r="6981" b="18683"/>
          <a:stretch/>
        </p:blipFill>
        <p:spPr bwMode="auto">
          <a:xfrm>
            <a:off x="2694609" y="1795783"/>
            <a:ext cx="3385820" cy="25850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4255935"/>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59632" y="1071546"/>
            <a:ext cx="5328592" cy="5572164"/>
          </a:xfrm>
        </p:spPr>
        <p:txBody>
          <a:bodyPr>
            <a:normAutofit/>
          </a:bodyPr>
          <a:lstStyle/>
          <a:p>
            <a:pPr algn="l"/>
            <a:r>
              <a:rPr lang="en-US" altLang="en-US" sz="2800" dirty="0">
                <a:solidFill>
                  <a:srgbClr val="002060"/>
                </a:solidFill>
                <a:latin typeface="Arial Black" panose="020B0A04020102020204" pitchFamily="34" charset="0"/>
              </a:rPr>
              <a:t>Floatation Method:-</a:t>
            </a:r>
            <a:endParaRPr lang="en-US" altLang="en-US" sz="4000" b="1" dirty="0">
              <a:solidFill>
                <a:srgbClr val="002060"/>
              </a:solidFill>
              <a:latin typeface="Arial Rounded MT Bold" panose="020F0704030504030204"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pic>
        <p:nvPicPr>
          <p:cNvPr id="4" name="Picture 4">
            <a:extLst>
              <a:ext uri="{FF2B5EF4-FFF2-40B4-BE49-F238E27FC236}">
                <a16:creationId xmlns:a16="http://schemas.microsoft.com/office/drawing/2014/main" id="{1D678037-F024-46BA-A7CB-8F69256D3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259632" y="1871662"/>
            <a:ext cx="2411413" cy="1557338"/>
          </a:xfrm>
          <a:prstGeom prst="rect">
            <a:avLst/>
          </a:prstGeom>
          <a:noFill/>
        </p:spPr>
      </p:pic>
      <p:pic>
        <p:nvPicPr>
          <p:cNvPr id="5" name="Picture 7">
            <a:extLst>
              <a:ext uri="{FF2B5EF4-FFF2-40B4-BE49-F238E27FC236}">
                <a16:creationId xmlns:a16="http://schemas.microsoft.com/office/drawing/2014/main" id="{8AA073A5-ABD8-4F20-91D5-4DEB9E7862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788024" y="2420888"/>
            <a:ext cx="2432050" cy="1344612"/>
          </a:xfrm>
          <a:prstGeom prst="rect">
            <a:avLst/>
          </a:prstGeom>
          <a:noFill/>
        </p:spPr>
      </p:pic>
      <p:pic>
        <p:nvPicPr>
          <p:cNvPr id="6" name="Picture 10">
            <a:extLst>
              <a:ext uri="{FF2B5EF4-FFF2-40B4-BE49-F238E27FC236}">
                <a16:creationId xmlns:a16="http://schemas.microsoft.com/office/drawing/2014/main" id="{53A696E6-4C0B-4FAA-8FB3-EBF6E58B9F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352800" y="4295775"/>
            <a:ext cx="2368550" cy="1471613"/>
          </a:xfrm>
          <a:prstGeom prst="rect">
            <a:avLst/>
          </a:prstGeom>
          <a:noFill/>
        </p:spPr>
      </p:pic>
    </p:spTree>
    <p:extLst>
      <p:ext uri="{BB962C8B-B14F-4D97-AF65-F5344CB8AC3E}">
        <p14:creationId xmlns:p14="http://schemas.microsoft.com/office/powerpoint/2010/main" val="2165133730"/>
      </p:ext>
    </p:extLst>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59632" y="1071546"/>
            <a:ext cx="5328592" cy="5572164"/>
          </a:xfrm>
        </p:spPr>
        <p:txBody>
          <a:bodyPr>
            <a:normAutofit/>
          </a:bodyPr>
          <a:lstStyle/>
          <a:p>
            <a:pPr algn="l"/>
            <a:r>
              <a:rPr lang="en-US" altLang="en-US" sz="2800" dirty="0">
                <a:solidFill>
                  <a:srgbClr val="7030A0"/>
                </a:solidFill>
                <a:latin typeface="Arial Black" panose="020B0A04020102020204" pitchFamily="34" charset="0"/>
              </a:rPr>
              <a:t>Floatation Method:-</a:t>
            </a:r>
            <a:endParaRPr lang="en-US" altLang="en-US" sz="4000" b="1" dirty="0">
              <a:solidFill>
                <a:srgbClr val="7030A0"/>
              </a:solidFill>
              <a:latin typeface="Arial Rounded MT Bold" panose="020F0704030504030204"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pic>
        <p:nvPicPr>
          <p:cNvPr id="3" name="Picture 2">
            <a:extLst>
              <a:ext uri="{FF2B5EF4-FFF2-40B4-BE49-F238E27FC236}">
                <a16:creationId xmlns:a16="http://schemas.microsoft.com/office/drawing/2014/main" id="{10BF83DB-A3E5-41FE-A1C6-3FE2B170D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564904"/>
            <a:ext cx="3744416" cy="2105123"/>
          </a:xfrm>
          <a:prstGeom prst="rect">
            <a:avLst/>
          </a:prstGeom>
        </p:spPr>
      </p:pic>
      <p:sp>
        <p:nvSpPr>
          <p:cNvPr id="2" name="Rectangle 4">
            <a:extLst>
              <a:ext uri="{FF2B5EF4-FFF2-40B4-BE49-F238E27FC236}">
                <a16:creationId xmlns:a16="http://schemas.microsoft.com/office/drawing/2014/main" id="{78F4388E-E9C2-4BAD-A691-625679D5BB9E}"/>
              </a:ext>
            </a:extLst>
          </p:cNvPr>
          <p:cNvSpPr>
            <a:spLocks noChangeArrowheads="1"/>
          </p:cNvSpPr>
          <p:nvPr/>
        </p:nvSpPr>
        <p:spPr bwMode="auto">
          <a:xfrm>
            <a:off x="7086600" y="6525344"/>
            <a:ext cx="2057400" cy="332656"/>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649950525"/>
      </p:ext>
    </p:extLst>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043608" y="1071546"/>
            <a:ext cx="5904656" cy="5572164"/>
          </a:xfrm>
        </p:spPr>
        <p:txBody>
          <a:bodyPr>
            <a:normAutofit/>
          </a:bodyPr>
          <a:lstStyle/>
          <a:p>
            <a:pPr algn="l"/>
            <a:r>
              <a:rPr lang="en-US" altLang="en-US" sz="2800" dirty="0">
                <a:solidFill>
                  <a:srgbClr val="002060"/>
                </a:solidFill>
                <a:latin typeface="Arial Black" panose="020B0A04020102020204" pitchFamily="34" charset="0"/>
              </a:rPr>
              <a:t>Sedimentation Method:-</a:t>
            </a:r>
            <a:endParaRPr lang="en-US" altLang="en-US" sz="4000" b="1" dirty="0">
              <a:solidFill>
                <a:srgbClr val="002060"/>
              </a:solidFill>
              <a:latin typeface="Arial Rounded MT Bold" panose="020F0704030504030204" pitchFamily="34" charset="0"/>
            </a:endParaRPr>
          </a:p>
          <a:p>
            <a:pPr marL="457200" indent="-457200" algn="just" eaLnBrk="1" hangingPunct="1">
              <a:lnSpc>
                <a:spcPct val="80000"/>
              </a:lnSpc>
              <a:buFont typeface="Courier New" panose="02070309020205020404" pitchFamily="49" charset="0"/>
              <a:buChar char="o"/>
            </a:pPr>
            <a:r>
              <a:rPr lang="en-US" altLang="en-US" sz="2800" b="1" dirty="0">
                <a:solidFill>
                  <a:srgbClr val="7030A0"/>
                </a:solidFill>
                <a:latin typeface="Arial Rounded MT Bold" panose="020F0704030504030204" pitchFamily="34" charset="0"/>
              </a:rPr>
              <a:t>Light infections as well as heavy infection can be diagnosed.</a:t>
            </a:r>
          </a:p>
          <a:p>
            <a:pPr marL="457200" indent="-457200" algn="just" eaLnBrk="1" hangingPunct="1">
              <a:lnSpc>
                <a:spcPct val="80000"/>
              </a:lnSpc>
              <a:buFont typeface="Courier New" panose="02070309020205020404" pitchFamily="49" charset="0"/>
              <a:buChar char="o"/>
            </a:pPr>
            <a:r>
              <a:rPr lang="en-US" altLang="en-US" sz="2800" b="1" dirty="0">
                <a:solidFill>
                  <a:srgbClr val="7030A0"/>
                </a:solidFill>
                <a:latin typeface="Arial Rounded MT Bold" panose="020F0704030504030204" pitchFamily="34" charset="0"/>
              </a:rPr>
              <a:t>Low specific gravity of most </a:t>
            </a:r>
            <a:r>
              <a:rPr lang="en-US" altLang="en-US" sz="2800" b="1" dirty="0" err="1">
                <a:solidFill>
                  <a:srgbClr val="7030A0"/>
                </a:solidFill>
                <a:latin typeface="Arial Rounded MT Bold" panose="020F0704030504030204" pitchFamily="34" charset="0"/>
              </a:rPr>
              <a:t>helminthes</a:t>
            </a:r>
            <a:r>
              <a:rPr lang="en-US" altLang="en-US" sz="2800" b="1" dirty="0">
                <a:solidFill>
                  <a:srgbClr val="7030A0"/>
                </a:solidFill>
                <a:latin typeface="Arial Rounded MT Bold" panose="020F0704030504030204" pitchFamily="34" charset="0"/>
              </a:rPr>
              <a:t> eggs are separated from the </a:t>
            </a:r>
            <a:r>
              <a:rPr lang="en-US" altLang="en-US" sz="2800" b="1" dirty="0" err="1">
                <a:solidFill>
                  <a:srgbClr val="7030A0"/>
                </a:solidFill>
                <a:latin typeface="Arial Rounded MT Bold" panose="020F0704030504030204" pitchFamily="34" charset="0"/>
              </a:rPr>
              <a:t>faecal</a:t>
            </a:r>
            <a:r>
              <a:rPr lang="en-US" altLang="en-US" sz="2800" b="1" dirty="0">
                <a:solidFill>
                  <a:srgbClr val="7030A0"/>
                </a:solidFill>
                <a:latin typeface="Arial Rounded MT Bold" panose="020F0704030504030204" pitchFamily="34" charset="0"/>
              </a:rPr>
              <a:t> samples</a:t>
            </a:r>
            <a:r>
              <a:rPr lang="en-US" altLang="en-US" sz="2800" dirty="0">
                <a:solidFill>
                  <a:srgbClr val="7030A0"/>
                </a:solidFill>
                <a:latin typeface="Arial Rounded MT Bold" panose="020F0704030504030204" pitchFamily="34" charset="0"/>
              </a:rPr>
              <a:t>. </a:t>
            </a:r>
          </a:p>
          <a:p>
            <a:pPr lvl="0" algn="just"/>
            <a:endParaRPr lang="en-US" sz="2400" b="1" dirty="0">
              <a:solidFill>
                <a:srgbClr val="7030A0"/>
              </a:solidFill>
              <a:latin typeface="Arial Rounded MT Bold"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215061365"/>
      </p:ext>
    </p:extLst>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10" y="800218"/>
            <a:ext cx="7025434" cy="5843492"/>
          </a:xfrm>
        </p:spPr>
        <p:txBody>
          <a:bodyPr>
            <a:normAutofit/>
          </a:bodyPr>
          <a:lstStyle/>
          <a:p>
            <a:pPr algn="l"/>
            <a:r>
              <a:rPr lang="en-US" altLang="en-US" sz="2400" dirty="0">
                <a:solidFill>
                  <a:srgbClr val="7030A0"/>
                </a:solidFill>
                <a:latin typeface="Arial Black" panose="020B0A04020102020204" pitchFamily="34" charset="0"/>
              </a:rPr>
              <a:t>Sedimentation Method:-</a:t>
            </a:r>
            <a:endParaRPr lang="en-US" altLang="en-US" sz="2400" b="1" dirty="0">
              <a:solidFill>
                <a:srgbClr val="7030A0"/>
              </a:solidFill>
              <a:latin typeface="Arial Rounded MT Bold" panose="020F0704030504030204" pitchFamily="34" charset="0"/>
            </a:endParaRPr>
          </a:p>
          <a:p>
            <a:pPr lvl="0" algn="just"/>
            <a:endParaRPr lang="en-US" sz="2400" b="1" dirty="0">
              <a:solidFill>
                <a:srgbClr val="7030A0"/>
              </a:solidFill>
              <a:latin typeface="Arial Rounded MT Bold"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pic>
        <p:nvPicPr>
          <p:cNvPr id="3" name="Picture 2">
            <a:extLst>
              <a:ext uri="{FF2B5EF4-FFF2-40B4-BE49-F238E27FC236}">
                <a16:creationId xmlns:a16="http://schemas.microsoft.com/office/drawing/2014/main" id="{3B50A88C-97B7-4E86-AE25-23ADF7267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13457"/>
            <a:ext cx="8465594" cy="5644543"/>
          </a:xfrm>
          <a:prstGeom prst="rect">
            <a:avLst/>
          </a:prstGeom>
        </p:spPr>
      </p:pic>
      <p:sp>
        <p:nvSpPr>
          <p:cNvPr id="2" name="Rectangle 4">
            <a:extLst>
              <a:ext uri="{FF2B5EF4-FFF2-40B4-BE49-F238E27FC236}">
                <a16:creationId xmlns:a16="http://schemas.microsoft.com/office/drawing/2014/main" id="{A48DBF40-6FE5-4CF1-BA32-9329D4DCBD9A}"/>
              </a:ext>
            </a:extLst>
          </p:cNvPr>
          <p:cNvSpPr>
            <a:spLocks noChangeArrowheads="1"/>
          </p:cNvSpPr>
          <p:nvPr/>
        </p:nvSpPr>
        <p:spPr bwMode="auto">
          <a:xfrm>
            <a:off x="7086600" y="6643710"/>
            <a:ext cx="2057400" cy="214290"/>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1959080285"/>
      </p:ext>
    </p:extLst>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331640" y="908720"/>
            <a:ext cx="5904656" cy="5734990"/>
          </a:xfrm>
        </p:spPr>
        <p:txBody>
          <a:bodyPr>
            <a:normAutofit/>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400" dirty="0">
                <a:solidFill>
                  <a:srgbClr val="7030A0"/>
                </a:solidFill>
                <a:effectLst/>
                <a:latin typeface="Arial Rounded MT Bold" panose="020F0704030504030204" pitchFamily="34" charset="0"/>
                <a:ea typeface="Times New Roman" panose="02020603050405020304" pitchFamily="18" charset="0"/>
              </a:rPr>
              <a:t>For accurate information regarding to severity of infection egg count methods are very useful by estimating eggs per gram (EPG) of </a:t>
            </a:r>
            <a:r>
              <a:rPr lang="en-US" sz="2400" dirty="0" err="1">
                <a:solidFill>
                  <a:srgbClr val="7030A0"/>
                </a:solidFill>
                <a:latin typeface="Arial Rounded MT Bold" panose="020F0704030504030204" pitchFamily="34" charset="0"/>
                <a:ea typeface="Times New Roman" panose="02020603050405020304" pitchFamily="18" charset="0"/>
              </a:rPr>
              <a:t>f</a:t>
            </a:r>
            <a:r>
              <a:rPr lang="en-US" sz="2400" dirty="0" err="1">
                <a:solidFill>
                  <a:srgbClr val="7030A0"/>
                </a:solidFill>
                <a:effectLst/>
                <a:latin typeface="Arial Rounded MT Bold" panose="020F0704030504030204" pitchFamily="34" charset="0"/>
                <a:ea typeface="Times New Roman" panose="02020603050405020304" pitchFamily="18" charset="0"/>
              </a:rPr>
              <a:t>aeces</a:t>
            </a:r>
            <a:r>
              <a:rPr lang="en-US" sz="2400" dirty="0">
                <a:solidFill>
                  <a:srgbClr val="7030A0"/>
                </a:solidFill>
                <a:effectLst/>
                <a:latin typeface="Arial Rounded MT Bold" panose="020F0704030504030204" pitchFamily="34" charset="0"/>
                <a:ea typeface="Times New Roman" panose="02020603050405020304" pitchFamily="18" charset="0"/>
              </a:rPr>
              <a:t>. </a:t>
            </a:r>
          </a:p>
          <a:p>
            <a:pPr marL="342900" indent="-342900" algn="just">
              <a:lnSpc>
                <a:spcPct val="150000"/>
              </a:lnSpc>
              <a:spcAft>
                <a:spcPts val="0"/>
              </a:spcAft>
              <a:buFont typeface="Courier New" panose="02070309020205020404" pitchFamily="49" charset="0"/>
              <a:buChar char="o"/>
            </a:pPr>
            <a:r>
              <a:rPr lang="en-US" sz="2400" dirty="0">
                <a:solidFill>
                  <a:srgbClr val="7030A0"/>
                </a:solidFill>
                <a:effectLst/>
                <a:latin typeface="Arial Rounded MT Bold" panose="020F0704030504030204" pitchFamily="34" charset="0"/>
                <a:ea typeface="Times New Roman" panose="02020603050405020304" pitchFamily="18" charset="0"/>
              </a:rPr>
              <a:t>It is quantitative method.</a:t>
            </a:r>
            <a:endParaRPr lang="en-IN" sz="2400" dirty="0">
              <a:solidFill>
                <a:srgbClr val="7030A0"/>
              </a:solidFill>
              <a:effectLst/>
              <a:latin typeface="Arial Rounded MT Bold" panose="020F0704030504030204" pitchFamily="34" charset="0"/>
              <a:ea typeface="Times New Roman" panose="02020603050405020304" pitchFamily="18" charset="0"/>
            </a:endParaRPr>
          </a:p>
          <a:p>
            <a:pPr lvl="0" algn="l"/>
            <a:endParaRPr lang="en-US" sz="2400" dirty="0">
              <a:solidFill>
                <a:srgbClr val="7030A0"/>
              </a:solidFill>
              <a:latin typeface="Arial Rounded MT Bold" panose="020F0704030504030204"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3876946756"/>
      </p:ext>
    </p:extLst>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395536" y="1071546"/>
            <a:ext cx="7176860" cy="5572164"/>
          </a:xfrm>
        </p:spPr>
        <p:txBody>
          <a:bodyPr>
            <a:normAutofit lnSpcReduction="10000"/>
          </a:bodyPr>
          <a:lstStyle/>
          <a:p>
            <a:pPr algn="l"/>
            <a:r>
              <a:rPr lang="en-US" altLang="en-US" sz="2800" dirty="0">
                <a:solidFill>
                  <a:srgbClr val="002060"/>
                </a:solidFill>
                <a:latin typeface="Arial Black" panose="020B0A04020102020204" pitchFamily="34" charset="0"/>
              </a:rPr>
              <a:t>Sedimentation Method:-</a:t>
            </a:r>
            <a:endParaRPr lang="en-US" altLang="en-US" sz="4000" b="1" dirty="0">
              <a:solidFill>
                <a:srgbClr val="002060"/>
              </a:solidFill>
              <a:latin typeface="Arial Rounded MT Bold" panose="020F0704030504030204" pitchFamily="34" charset="0"/>
            </a:endParaRPr>
          </a:p>
          <a:p>
            <a:pPr marL="457200" indent="-457200" algn="just" eaLnBrk="1" hangingPunct="1">
              <a:lnSpc>
                <a:spcPct val="150000"/>
              </a:lnSpc>
              <a:buFont typeface="Courier New" panose="02070309020205020404" pitchFamily="49" charset="0"/>
              <a:buChar char="o"/>
            </a:pPr>
            <a:r>
              <a:rPr lang="en-US" altLang="en-US" sz="2400" b="1" dirty="0">
                <a:solidFill>
                  <a:srgbClr val="7030A0"/>
                </a:solidFill>
                <a:latin typeface="Arial Rounded MT Bold" panose="020F0704030504030204" pitchFamily="34" charset="0"/>
              </a:rPr>
              <a:t>About 02 g of </a:t>
            </a:r>
            <a:r>
              <a:rPr lang="en-US" altLang="en-US" sz="2400" b="1" dirty="0" err="1">
                <a:solidFill>
                  <a:srgbClr val="7030A0"/>
                </a:solidFill>
                <a:latin typeface="Arial Rounded MT Bold" panose="020F0704030504030204" pitchFamily="34" charset="0"/>
              </a:rPr>
              <a:t>faeces</a:t>
            </a:r>
            <a:r>
              <a:rPr lang="en-US" altLang="en-US" sz="2400" b="1" dirty="0">
                <a:solidFill>
                  <a:srgbClr val="7030A0"/>
                </a:solidFill>
                <a:latin typeface="Arial Rounded MT Bold" panose="020F0704030504030204" pitchFamily="34" charset="0"/>
              </a:rPr>
              <a:t> are mixed with  15 ml of water in a pestle and mortar.</a:t>
            </a:r>
          </a:p>
          <a:p>
            <a:pPr marL="457200" indent="-457200" algn="just" eaLnBrk="1" hangingPunct="1">
              <a:lnSpc>
                <a:spcPct val="150000"/>
              </a:lnSpc>
              <a:buFont typeface="Courier New" panose="02070309020205020404" pitchFamily="49" charset="0"/>
              <a:buChar char="o"/>
            </a:pPr>
            <a:r>
              <a:rPr lang="en-US" altLang="en-US" sz="2400" b="1" dirty="0">
                <a:solidFill>
                  <a:srgbClr val="7030A0"/>
                </a:solidFill>
                <a:latin typeface="Arial Rounded MT Bold" panose="020F0704030504030204" pitchFamily="34" charset="0"/>
              </a:rPr>
              <a:t> Emulsifies strained </a:t>
            </a:r>
            <a:r>
              <a:rPr lang="en-US" altLang="en-US" sz="2400" b="1" dirty="0" err="1">
                <a:solidFill>
                  <a:srgbClr val="7030A0"/>
                </a:solidFill>
                <a:latin typeface="Arial Rounded MT Bold" panose="020F0704030504030204" pitchFamily="34" charset="0"/>
              </a:rPr>
              <a:t>faeces</a:t>
            </a:r>
            <a:r>
              <a:rPr lang="en-US" altLang="en-US" sz="2400" b="1" dirty="0">
                <a:solidFill>
                  <a:srgbClr val="7030A0"/>
                </a:solidFill>
                <a:latin typeface="Arial Rounded MT Bold" panose="020F0704030504030204" pitchFamily="34" charset="0"/>
              </a:rPr>
              <a:t> is poured into a centrifuge tube water and centrifuged for 1-2 minute at 1500-2000 RPM.</a:t>
            </a:r>
          </a:p>
          <a:p>
            <a:pPr marL="457200" indent="-457200" algn="just" eaLnBrk="1" hangingPunct="1">
              <a:lnSpc>
                <a:spcPct val="150000"/>
              </a:lnSpc>
              <a:buFont typeface="Courier New" panose="02070309020205020404" pitchFamily="49" charset="0"/>
              <a:buChar char="o"/>
            </a:pPr>
            <a:r>
              <a:rPr lang="en-US" altLang="en-US" sz="2400" b="1" dirty="0">
                <a:solidFill>
                  <a:srgbClr val="7030A0"/>
                </a:solidFill>
                <a:latin typeface="Arial Rounded MT Bold" panose="020F0704030504030204" pitchFamily="34" charset="0"/>
              </a:rPr>
              <a:t>Discard the supernatant fluid and  a few drop of sediment is taken on a slide covered with cover slip and examine under low power objective of microscope.</a:t>
            </a:r>
          </a:p>
          <a:p>
            <a:pPr lvl="0" algn="just"/>
            <a:endParaRPr lang="en-US" sz="2400" b="1" dirty="0">
              <a:solidFill>
                <a:srgbClr val="7030A0"/>
              </a:solidFill>
              <a:latin typeface="Arial Rounded MT Bold"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3916832600"/>
      </p:ext>
    </p:extLst>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331640" y="908720"/>
            <a:ext cx="5904656" cy="5734990"/>
          </a:xfrm>
        </p:spPr>
        <p:txBody>
          <a:bodyPr>
            <a:normAutofit/>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1800" b="1" dirty="0">
                <a:solidFill>
                  <a:srgbClr val="0070C0"/>
                </a:solidFill>
                <a:effectLst/>
                <a:latin typeface="Arial Rounded MT Bold" panose="020F0704030504030204" pitchFamily="34" charset="0"/>
                <a:ea typeface="Times New Roman" panose="02020603050405020304" pitchFamily="18" charset="0"/>
              </a:rPr>
              <a:t> </a:t>
            </a:r>
            <a:r>
              <a:rPr lang="en-US" sz="2000" b="1" i="1" dirty="0">
                <a:solidFill>
                  <a:srgbClr val="0070C0"/>
                </a:solidFill>
                <a:effectLst/>
                <a:latin typeface="Arial Rounded MT Bold" panose="020F0704030504030204" pitchFamily="34" charset="0"/>
                <a:ea typeface="Times New Roman" panose="02020603050405020304" pitchFamily="18" charset="0"/>
              </a:rPr>
              <a:t>Stoll’s Dilution Method:-</a:t>
            </a:r>
          </a:p>
          <a:p>
            <a:pPr algn="l">
              <a:lnSpc>
                <a:spcPct val="150000"/>
              </a:lnSpc>
              <a:spcAft>
                <a:spcPts val="0"/>
              </a:spcAft>
            </a:pPr>
            <a:r>
              <a:rPr lang="en-IN" sz="2000" b="1" i="1" dirty="0">
                <a:solidFill>
                  <a:srgbClr val="002060"/>
                </a:solidFill>
                <a:effectLst/>
                <a:latin typeface="Arial Rounded MT Bold" panose="020F0704030504030204" pitchFamily="34" charset="0"/>
                <a:ea typeface="Times New Roman" panose="02020603050405020304" pitchFamily="18" charset="0"/>
              </a:rPr>
              <a:t>                  Procedure -</a:t>
            </a:r>
          </a:p>
          <a:p>
            <a:pPr marL="342900" indent="-342900" algn="just">
              <a:lnSpc>
                <a:spcPct val="150000"/>
              </a:lnSpc>
              <a:spcAft>
                <a:spcPts val="0"/>
              </a:spcAft>
              <a:buFont typeface="Courier New" panose="02070309020205020404" pitchFamily="49" charset="0"/>
              <a:buChar char="o"/>
            </a:pPr>
            <a:r>
              <a:rPr lang="en-US" sz="2000" b="1" dirty="0">
                <a:solidFill>
                  <a:srgbClr val="7030A0"/>
                </a:solidFill>
                <a:effectLst/>
                <a:latin typeface="Arial Rounded MT Bold" panose="020F0704030504030204" pitchFamily="34" charset="0"/>
                <a:ea typeface="Times New Roman" panose="02020603050405020304" pitchFamily="18" charset="0"/>
              </a:rPr>
              <a:t>3 gram </a:t>
            </a:r>
            <a:r>
              <a:rPr lang="en-US" sz="2000" b="1" dirty="0" err="1">
                <a:solidFill>
                  <a:srgbClr val="7030A0"/>
                </a:solidFill>
                <a:effectLst/>
                <a:latin typeface="Arial Rounded MT Bold" panose="020F0704030504030204" pitchFamily="34" charset="0"/>
                <a:ea typeface="Times New Roman" panose="02020603050405020304" pitchFamily="18" charset="0"/>
              </a:rPr>
              <a:t>faeces</a:t>
            </a:r>
            <a:r>
              <a:rPr lang="en-US" sz="2000" b="1" dirty="0">
                <a:solidFill>
                  <a:srgbClr val="7030A0"/>
                </a:solidFill>
                <a:effectLst/>
                <a:latin typeface="Arial Rounded MT Bold" panose="020F0704030504030204" pitchFamily="34" charset="0"/>
                <a:ea typeface="Times New Roman" panose="02020603050405020304" pitchFamily="18" charset="0"/>
              </a:rPr>
              <a:t> are taken in a test tube graduated to 45 ml.</a:t>
            </a:r>
            <a:endParaRPr lang="en-IN" sz="2000" b="1" dirty="0">
              <a:solidFill>
                <a:srgbClr val="7030A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b="1" dirty="0">
                <a:solidFill>
                  <a:srgbClr val="7030A0"/>
                </a:solidFill>
                <a:effectLst/>
                <a:latin typeface="Arial Rounded MT Bold" panose="020F0704030504030204" pitchFamily="34" charset="0"/>
                <a:ea typeface="Times New Roman" panose="02020603050405020304" pitchFamily="18" charset="0"/>
              </a:rPr>
              <a:t>b. Fill the test tube up to the 45 ml mark with N/10 NaOH (4 g NaOH in 1 liter water) and add sever small glass beads and homogenize the </a:t>
            </a:r>
            <a:r>
              <a:rPr lang="en-US" sz="2000" b="1" dirty="0" err="1">
                <a:solidFill>
                  <a:srgbClr val="7030A0"/>
                </a:solidFill>
                <a:effectLst/>
                <a:latin typeface="Arial Rounded MT Bold" panose="020F0704030504030204" pitchFamily="34" charset="0"/>
                <a:ea typeface="Times New Roman" panose="02020603050405020304" pitchFamily="18" charset="0"/>
              </a:rPr>
              <a:t>faecal</a:t>
            </a:r>
            <a:r>
              <a:rPr lang="en-US" sz="2000" b="1" dirty="0">
                <a:solidFill>
                  <a:srgbClr val="7030A0"/>
                </a:solidFill>
                <a:effectLst/>
                <a:latin typeface="Arial Rounded MT Bold" panose="020F0704030504030204" pitchFamily="34" charset="0"/>
                <a:ea typeface="Times New Roman" panose="02020603050405020304" pitchFamily="18" charset="0"/>
              </a:rPr>
              <a:t> samples.</a:t>
            </a:r>
            <a:endParaRPr lang="en-IN" sz="2000" b="1" dirty="0">
              <a:solidFill>
                <a:srgbClr val="7030A0"/>
              </a:solidFill>
              <a:effectLst/>
              <a:latin typeface="Arial Rounded MT Bold" panose="020F0704030504030204" pitchFamily="34" charset="0"/>
              <a:ea typeface="Times New Roman" panose="02020603050405020304" pitchFamily="18" charset="0"/>
            </a:endParaRPr>
          </a:p>
          <a:p>
            <a:pPr marL="342900" lvl="0" indent="-342900" algn="l">
              <a:buFont typeface="Courier New" panose="02070309020205020404" pitchFamily="49" charset="0"/>
              <a:buChar char="o"/>
            </a:pPr>
            <a:endParaRPr lang="en-US" sz="2000" b="1" dirty="0">
              <a:solidFill>
                <a:srgbClr val="7030A0"/>
              </a:solidFill>
              <a:latin typeface="Arial Rounded MT Bold" panose="020F0704030504030204"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385223683"/>
      </p:ext>
    </p:extLst>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908720"/>
            <a:ext cx="6480720" cy="5734990"/>
          </a:xfrm>
        </p:spPr>
        <p:txBody>
          <a:bodyPr>
            <a:normAutofit fontScale="92500"/>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1800" b="1" dirty="0">
                <a:solidFill>
                  <a:srgbClr val="002060"/>
                </a:solidFill>
                <a:effectLst/>
                <a:latin typeface="Arial Rounded MT Bold" panose="020F0704030504030204" pitchFamily="34" charset="0"/>
                <a:ea typeface="Times New Roman" panose="02020603050405020304" pitchFamily="18" charset="0"/>
              </a:rPr>
              <a:t> </a:t>
            </a:r>
            <a:r>
              <a:rPr lang="en-US" sz="2000" b="1" i="1" dirty="0">
                <a:solidFill>
                  <a:srgbClr val="0070C0"/>
                </a:solidFill>
                <a:effectLst/>
                <a:latin typeface="Arial Rounded MT Bold" panose="020F0704030504030204" pitchFamily="34" charset="0"/>
                <a:ea typeface="Times New Roman" panose="02020603050405020304" pitchFamily="18" charset="0"/>
              </a:rPr>
              <a:t>Stoll’s Dilution Method:-</a:t>
            </a:r>
          </a:p>
          <a:p>
            <a:pPr algn="l">
              <a:lnSpc>
                <a:spcPct val="150000"/>
              </a:lnSpc>
              <a:spcAft>
                <a:spcPts val="0"/>
              </a:spcAft>
            </a:pPr>
            <a:r>
              <a:rPr lang="en-IN" sz="2000" b="1" i="1" dirty="0">
                <a:solidFill>
                  <a:srgbClr val="002060"/>
                </a:solidFill>
                <a:effectLst/>
                <a:latin typeface="Arial Rounded MT Bold" panose="020F0704030504030204" pitchFamily="34" charset="0"/>
                <a:ea typeface="Times New Roman" panose="02020603050405020304" pitchFamily="18" charset="0"/>
              </a:rPr>
              <a:t>                Procedure -</a:t>
            </a:r>
          </a:p>
          <a:p>
            <a:pPr marL="342900" indent="-342900" algn="just">
              <a:lnSpc>
                <a:spcPct val="150000"/>
              </a:lnSpc>
              <a:spcAft>
                <a:spcPts val="0"/>
              </a:spcAft>
              <a:buFont typeface="Courier New" panose="02070309020205020404" pitchFamily="49" charset="0"/>
              <a:buChar char="o"/>
            </a:pPr>
            <a:r>
              <a:rPr lang="en-US" sz="2000" b="1" dirty="0">
                <a:solidFill>
                  <a:srgbClr val="7030A0"/>
                </a:solidFill>
                <a:effectLst/>
                <a:latin typeface="Arial Rounded MT Bold" panose="020F0704030504030204" pitchFamily="34" charset="0"/>
                <a:ea typeface="Times New Roman" panose="02020603050405020304" pitchFamily="18" charset="0"/>
              </a:rPr>
              <a:t> 0.15 ml mixed suspension is drawn with a graduated pipette and placed on a slide and a cover slip applied on it.</a:t>
            </a:r>
          </a:p>
          <a:p>
            <a:pPr marL="342900" indent="-342900" algn="just">
              <a:lnSpc>
                <a:spcPct val="150000"/>
              </a:lnSpc>
              <a:spcAft>
                <a:spcPts val="0"/>
              </a:spcAft>
              <a:buFont typeface="Courier New" panose="02070309020205020404" pitchFamily="49" charset="0"/>
              <a:buChar char="o"/>
            </a:pPr>
            <a:r>
              <a:rPr lang="en-US" sz="2000" b="1" dirty="0">
                <a:solidFill>
                  <a:srgbClr val="7030A0"/>
                </a:solidFill>
                <a:effectLst/>
                <a:latin typeface="Arial Rounded MT Bold" panose="020F0704030504030204" pitchFamily="34" charset="0"/>
                <a:ea typeface="Times New Roman" panose="02020603050405020304" pitchFamily="18" charset="0"/>
              </a:rPr>
              <a:t>Count the total number of eggs and multiply by 100, which indicate the number of egg per gram of faces.</a:t>
            </a:r>
            <a:endParaRPr lang="en-IN" sz="2000" b="1" dirty="0">
              <a:solidFill>
                <a:srgbClr val="7030A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b="1" dirty="0">
                <a:solidFill>
                  <a:srgbClr val="7030A0"/>
                </a:solidFill>
                <a:effectLst/>
                <a:latin typeface="Arial Rounded MT Bold" panose="020F0704030504030204" pitchFamily="34" charset="0"/>
                <a:ea typeface="Times New Roman" panose="02020603050405020304" pitchFamily="18" charset="0"/>
              </a:rPr>
              <a:t>For counting trematode as well as nematode eggs.</a:t>
            </a:r>
            <a:endParaRPr lang="en-IN" sz="2000" b="1" dirty="0">
              <a:solidFill>
                <a:srgbClr val="7030A0"/>
              </a:solidFill>
              <a:effectLst/>
              <a:latin typeface="Arial Rounded MT Bold" panose="020F0704030504030204" pitchFamily="34" charset="0"/>
              <a:ea typeface="Times New Roman" panose="02020603050405020304" pitchFamily="18" charset="0"/>
            </a:endParaRPr>
          </a:p>
          <a:p>
            <a:pPr lvl="0" algn="l"/>
            <a:endParaRPr lang="en-US" sz="2400" dirty="0">
              <a:solidFill>
                <a:srgbClr val="7030A0"/>
              </a:solidFill>
              <a:latin typeface="Arial Rounded MT Bold" panose="020F0704030504030204"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4180129016"/>
      </p:ext>
    </p:extLst>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908720"/>
            <a:ext cx="7704856" cy="5949280"/>
          </a:xfrm>
        </p:spPr>
        <p:txBody>
          <a:bodyPr>
            <a:normAutofit fontScale="92500"/>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algn="l">
              <a:lnSpc>
                <a:spcPct val="150000"/>
              </a:lnSpc>
            </a:pPr>
            <a:r>
              <a:rPr lang="en-US" sz="2400" b="1" dirty="0">
                <a:solidFill>
                  <a:srgbClr val="002060"/>
                </a:solidFill>
                <a:effectLst/>
                <a:latin typeface="Arial" panose="020B0604020202020204" pitchFamily="34" charset="0"/>
                <a:ea typeface="Times New Roman" panose="02020603050405020304" pitchFamily="18" charset="0"/>
              </a:rPr>
              <a:t>            </a:t>
            </a:r>
            <a:r>
              <a:rPr lang="en-US" sz="2000" b="1" dirty="0">
                <a:solidFill>
                  <a:srgbClr val="7030A0"/>
                </a:solidFill>
                <a:effectLst/>
                <a:latin typeface="Arial" panose="020B0604020202020204" pitchFamily="34" charset="0"/>
                <a:ea typeface="Times New Roman" panose="02020603050405020304" pitchFamily="18" charset="0"/>
              </a:rPr>
              <a:t>Mc Master Method:-</a:t>
            </a:r>
            <a:endParaRPr lang="en-IN" sz="2000" b="1" dirty="0">
              <a:solidFill>
                <a:srgbClr val="7030A0"/>
              </a:solidFill>
              <a:effectLst/>
              <a:latin typeface="Arial" panose="020B0604020202020204" pitchFamily="34" charset="0"/>
              <a:ea typeface="Times New Roman" panose="02020603050405020304" pitchFamily="18" charset="0"/>
            </a:endParaRPr>
          </a:p>
          <a:p>
            <a:pPr algn="l">
              <a:lnSpc>
                <a:spcPct val="150000"/>
              </a:lnSpc>
              <a:spcAft>
                <a:spcPts val="0"/>
              </a:spcAft>
            </a:pPr>
            <a:r>
              <a:rPr lang="en-IN" sz="2000" b="1" i="1" dirty="0">
                <a:solidFill>
                  <a:srgbClr val="002060"/>
                </a:solidFill>
                <a:effectLst/>
                <a:latin typeface="Arial Rounded MT Bold" panose="020F0704030504030204" pitchFamily="34" charset="0"/>
                <a:ea typeface="Times New Roman" panose="02020603050405020304" pitchFamily="18" charset="0"/>
              </a:rPr>
              <a:t>Procedure -</a:t>
            </a:r>
          </a:p>
          <a:p>
            <a:pPr marL="285750" indent="-285750" algn="just">
              <a:lnSpc>
                <a:spcPct val="150000"/>
              </a:lnSpc>
              <a:spcAft>
                <a:spcPts val="0"/>
              </a:spcAft>
              <a:buFont typeface="Courier New" panose="02070309020205020404" pitchFamily="49" charset="0"/>
              <a:buChar char="o"/>
            </a:pPr>
            <a:r>
              <a:rPr lang="en-US" sz="1800" b="1" dirty="0">
                <a:solidFill>
                  <a:srgbClr val="0070C0"/>
                </a:solidFill>
                <a:effectLst/>
                <a:latin typeface="Arial Rounded MT Bold" panose="020F0704030504030204" pitchFamily="34" charset="0"/>
                <a:ea typeface="Times New Roman" panose="02020603050405020304" pitchFamily="18" charset="0"/>
              </a:rPr>
              <a:t>In this method a special counting is used for the estimation of no. of egg or larvae per gram of faces.</a:t>
            </a:r>
            <a:endParaRPr lang="en-IN" sz="1800" b="1" dirty="0">
              <a:solidFill>
                <a:srgbClr val="0070C0"/>
              </a:solidFill>
              <a:effectLst/>
              <a:latin typeface="Arial Rounded MT Bold" panose="020F0704030504030204" pitchFamily="34" charset="0"/>
              <a:ea typeface="Times New Roman" panose="02020603050405020304" pitchFamily="18" charset="0"/>
            </a:endParaRPr>
          </a:p>
          <a:p>
            <a:pPr marL="285750" indent="-285750" algn="just">
              <a:lnSpc>
                <a:spcPct val="150000"/>
              </a:lnSpc>
              <a:spcAft>
                <a:spcPts val="0"/>
              </a:spcAft>
              <a:buFont typeface="Courier New" panose="02070309020205020404" pitchFamily="49" charset="0"/>
              <a:buChar char="o"/>
            </a:pPr>
            <a:r>
              <a:rPr lang="en-US" sz="1800" b="1" dirty="0">
                <a:solidFill>
                  <a:srgbClr val="002060"/>
                </a:solidFill>
                <a:effectLst/>
                <a:latin typeface="Arial Rounded MT Bold" panose="020F0704030504030204" pitchFamily="34" charset="0"/>
                <a:ea typeface="Times New Roman" panose="02020603050405020304" pitchFamily="18" charset="0"/>
              </a:rPr>
              <a:t>Counting slide having two counting chamber is made of two glass slides separated by three or four narrow transversely placed strips of glass 1.5 mm thick, so that two or three spaces of 1.5 mm depth are obtained between the two slides. On the under surface of the upper slide an area of 1 cm</a:t>
            </a:r>
            <a:r>
              <a:rPr lang="en-US" sz="1800" b="1" baseline="30000" dirty="0">
                <a:solidFill>
                  <a:srgbClr val="002060"/>
                </a:solidFill>
                <a:effectLst/>
                <a:latin typeface="Arial Rounded MT Bold" panose="020F0704030504030204" pitchFamily="34" charset="0"/>
                <a:ea typeface="Times New Roman" panose="02020603050405020304" pitchFamily="18" charset="0"/>
              </a:rPr>
              <a:t>2</a:t>
            </a:r>
            <a:r>
              <a:rPr lang="en-US" sz="1800" b="1" dirty="0">
                <a:solidFill>
                  <a:srgbClr val="002060"/>
                </a:solidFill>
                <a:effectLst/>
                <a:latin typeface="Arial Rounded MT Bold" panose="020F0704030504030204" pitchFamily="34" charset="0"/>
                <a:ea typeface="Times New Roman" panose="02020603050405020304" pitchFamily="18" charset="0"/>
              </a:rPr>
              <a:t> is ruled over each space. </a:t>
            </a:r>
          </a:p>
          <a:p>
            <a:pPr marL="285750" indent="-285750" algn="just">
              <a:lnSpc>
                <a:spcPct val="150000"/>
              </a:lnSpc>
              <a:spcAft>
                <a:spcPts val="0"/>
              </a:spcAft>
              <a:buFont typeface="Courier New" panose="02070309020205020404" pitchFamily="49" charset="0"/>
              <a:buChar char="o"/>
            </a:pPr>
            <a:r>
              <a:rPr lang="en-US" sz="1800" b="1" dirty="0">
                <a:solidFill>
                  <a:srgbClr val="7030A0"/>
                </a:solidFill>
                <a:effectLst/>
                <a:latin typeface="Arial Rounded MT Bold" panose="020F0704030504030204" pitchFamily="34" charset="0"/>
                <a:ea typeface="Times New Roman" panose="02020603050405020304" pitchFamily="18" charset="0"/>
              </a:rPr>
              <a:t>The volume underneath this ruled area will therefore be 0.15 ml.</a:t>
            </a:r>
            <a:endParaRPr lang="en-IN" sz="1800" b="1" dirty="0">
              <a:solidFill>
                <a:srgbClr val="7030A0"/>
              </a:solidFill>
              <a:effectLst/>
              <a:latin typeface="Arial Rounded MT Bold" panose="020F0704030504030204" pitchFamily="34" charset="0"/>
              <a:ea typeface="Times New Roman" panose="02020603050405020304" pitchFamily="18" charset="0"/>
            </a:endParaRPr>
          </a:p>
          <a:p>
            <a:pPr lvl="0" algn="l"/>
            <a:endParaRPr lang="en-US" sz="2400" dirty="0">
              <a:solidFill>
                <a:srgbClr val="7030A0"/>
              </a:solidFill>
              <a:latin typeface="Arial Rounded MT Bold" panose="020F0704030504030204"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799221826"/>
      </p:ext>
    </p:extLst>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908720"/>
            <a:ext cx="7704856" cy="5949280"/>
          </a:xfrm>
        </p:spPr>
        <p:txBody>
          <a:bodyPr>
            <a:normAutofit/>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algn="l">
              <a:lnSpc>
                <a:spcPct val="150000"/>
              </a:lnSpc>
            </a:pPr>
            <a:r>
              <a:rPr lang="en-US" sz="2400" b="1" dirty="0">
                <a:solidFill>
                  <a:srgbClr val="002060"/>
                </a:solidFill>
                <a:effectLst/>
                <a:latin typeface="Arial" panose="020B0604020202020204" pitchFamily="34" charset="0"/>
                <a:ea typeface="Times New Roman" panose="02020603050405020304" pitchFamily="18" charset="0"/>
              </a:rPr>
              <a:t>            Mc Master Method:-</a:t>
            </a:r>
            <a:endParaRPr lang="en-IN" sz="2400" b="1" dirty="0">
              <a:solidFill>
                <a:srgbClr val="002060"/>
              </a:solidFill>
              <a:effectLst/>
              <a:latin typeface="Arial" panose="020B0604020202020204" pitchFamily="34" charset="0"/>
              <a:ea typeface="Times New Roman" panose="02020603050405020304" pitchFamily="18" charset="0"/>
            </a:endParaRPr>
          </a:p>
          <a:p>
            <a:pPr lvl="0" algn="l"/>
            <a:endParaRPr lang="en-US" sz="2400" dirty="0">
              <a:solidFill>
                <a:srgbClr val="7030A0"/>
              </a:solidFill>
              <a:latin typeface="Arial Rounded MT Bold" panose="020F0704030504030204" pitchFamily="34" charset="0"/>
            </a:endParaRPr>
          </a:p>
          <a:p>
            <a:pPr lvl="0" algn="l"/>
            <a:r>
              <a:rPr lang="en-US" sz="2400" dirty="0">
                <a:solidFill>
                  <a:srgbClr val="7030A0"/>
                </a:solidFill>
                <a:latin typeface="Arial Rounded MT Bold" panose="020F0704030504030204" pitchFamily="34" charset="0"/>
              </a:rPr>
              <a:t>                      </a:t>
            </a: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pic>
        <p:nvPicPr>
          <p:cNvPr id="6" name="Picture 5">
            <a:extLst>
              <a:ext uri="{FF2B5EF4-FFF2-40B4-BE49-F238E27FC236}">
                <a16:creationId xmlns:a16="http://schemas.microsoft.com/office/drawing/2014/main" id="{EE3B6255-23AD-4A5C-8E9D-222E160054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3706" y="4196662"/>
            <a:ext cx="6696744" cy="2769840"/>
          </a:xfrm>
          <a:prstGeom prst="rect">
            <a:avLst/>
          </a:prstGeom>
          <a:noFill/>
          <a:ln>
            <a:noFill/>
          </a:ln>
        </p:spPr>
      </p:pic>
      <p:sp>
        <p:nvSpPr>
          <p:cNvPr id="4" name="Rectangle 3">
            <a:extLst>
              <a:ext uri="{FF2B5EF4-FFF2-40B4-BE49-F238E27FC236}">
                <a16:creationId xmlns:a16="http://schemas.microsoft.com/office/drawing/2014/main" id="{B4922B08-0118-4304-8E49-80D5E0D96BD9}"/>
              </a:ext>
            </a:extLst>
          </p:cNvPr>
          <p:cNvSpPr/>
          <p:nvPr/>
        </p:nvSpPr>
        <p:spPr>
          <a:xfrm>
            <a:off x="2293886" y="6364978"/>
            <a:ext cx="34563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030A0"/>
                </a:solidFill>
                <a:latin typeface="Arial Rounded MT Bold" panose="020F0704030504030204" pitchFamily="34" charset="0"/>
              </a:rPr>
              <a:t>Mc Master Slide</a:t>
            </a:r>
            <a:endParaRPr lang="en-IN" sz="2400" dirty="0">
              <a:solidFill>
                <a:srgbClr val="7030A0"/>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BE7A6B0A-56B0-42E8-9F2B-6FFE385DD86F}"/>
              </a:ext>
            </a:extLst>
          </p:cNvPr>
          <p:cNvPicPr/>
          <p:nvPr/>
        </p:nvPicPr>
        <p:blipFill rotWithShape="1">
          <a:blip r:embed="rId4" cstate="print">
            <a:extLst>
              <a:ext uri="{28A0092B-C50C-407E-A947-70E740481C1C}">
                <a14:useLocalDpi xmlns:a14="http://schemas.microsoft.com/office/drawing/2010/main" val="0"/>
              </a:ext>
            </a:extLst>
          </a:blip>
          <a:srcRect l="21792" t="10045" r="5693" b="10880"/>
          <a:stretch/>
        </p:blipFill>
        <p:spPr bwMode="auto">
          <a:xfrm rot="5236886">
            <a:off x="3561085" y="1717195"/>
            <a:ext cx="1445370" cy="3557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761727"/>
      </p:ext>
    </p:extLst>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07504" y="800218"/>
            <a:ext cx="8385227" cy="6057782"/>
          </a:xfrm>
        </p:spPr>
        <p:txBody>
          <a:bodyPr>
            <a:normAutofit/>
          </a:bodyPr>
          <a:lstStyle/>
          <a:p>
            <a:pPr algn="l" eaLnBrk="1" hangingPunct="1">
              <a:lnSpc>
                <a:spcPct val="150000"/>
              </a:lnSpc>
            </a:pPr>
            <a:endParaRPr lang="en-US" altLang="en-US" sz="2400" b="1" dirty="0">
              <a:solidFill>
                <a:srgbClr val="002060"/>
              </a:solidFill>
              <a:latin typeface="Arial Rounded MT Bold" panose="020F0704030504030204"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
        <p:nvSpPr>
          <p:cNvPr id="2" name="Rectangle 1">
            <a:extLst>
              <a:ext uri="{FF2B5EF4-FFF2-40B4-BE49-F238E27FC236}">
                <a16:creationId xmlns:a16="http://schemas.microsoft.com/office/drawing/2014/main" id="{8EF087F0-9AB5-41B7-B36B-A24E2F4C1F96}"/>
              </a:ext>
            </a:extLst>
          </p:cNvPr>
          <p:cNvSpPr/>
          <p:nvPr/>
        </p:nvSpPr>
        <p:spPr>
          <a:xfrm>
            <a:off x="2843808" y="1124744"/>
            <a:ext cx="23762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7030A0"/>
                </a:solidFill>
              </a:rPr>
              <a:t>Faecal</a:t>
            </a:r>
            <a:r>
              <a:rPr lang="en-US" b="1" dirty="0">
                <a:solidFill>
                  <a:srgbClr val="7030A0"/>
                </a:solidFill>
              </a:rPr>
              <a:t> Examination</a:t>
            </a:r>
            <a:endParaRPr lang="en-IN" b="1" dirty="0">
              <a:solidFill>
                <a:srgbClr val="7030A0"/>
              </a:solidFill>
            </a:endParaRPr>
          </a:p>
        </p:txBody>
      </p:sp>
      <p:cxnSp>
        <p:nvCxnSpPr>
          <p:cNvPr id="4" name="Straight Connector 3">
            <a:extLst>
              <a:ext uri="{FF2B5EF4-FFF2-40B4-BE49-F238E27FC236}">
                <a16:creationId xmlns:a16="http://schemas.microsoft.com/office/drawing/2014/main" id="{CB75DCFF-C013-4D89-8CB7-32B07EFA559E}"/>
              </a:ext>
            </a:extLst>
          </p:cNvPr>
          <p:cNvCxnSpPr>
            <a:cxnSpLocks/>
          </p:cNvCxnSpPr>
          <p:nvPr/>
        </p:nvCxnSpPr>
        <p:spPr>
          <a:xfrm>
            <a:off x="3851920" y="141277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E24E0A-50C1-4EAF-A01D-75E559C7FF15}"/>
              </a:ext>
            </a:extLst>
          </p:cNvPr>
          <p:cNvCxnSpPr>
            <a:cxnSpLocks/>
          </p:cNvCxnSpPr>
          <p:nvPr/>
        </p:nvCxnSpPr>
        <p:spPr>
          <a:xfrm flipV="1">
            <a:off x="1169203" y="1701268"/>
            <a:ext cx="6120680" cy="7200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0F3D322-E20B-4089-8830-250E6DA22790}"/>
              </a:ext>
            </a:extLst>
          </p:cNvPr>
          <p:cNvCxnSpPr/>
          <p:nvPr/>
        </p:nvCxnSpPr>
        <p:spPr>
          <a:xfrm>
            <a:off x="1187624" y="1772816"/>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D1899D2-B41D-4254-AA6F-EF6734298602}"/>
              </a:ext>
            </a:extLst>
          </p:cNvPr>
          <p:cNvSpPr/>
          <p:nvPr/>
        </p:nvSpPr>
        <p:spPr>
          <a:xfrm>
            <a:off x="467543" y="2132856"/>
            <a:ext cx="2808303"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Qualitative method</a:t>
            </a:r>
            <a:endParaRPr lang="en-IN" b="1" dirty="0">
              <a:solidFill>
                <a:srgbClr val="7030A0"/>
              </a:solidFill>
            </a:endParaRPr>
          </a:p>
        </p:txBody>
      </p:sp>
      <p:cxnSp>
        <p:nvCxnSpPr>
          <p:cNvPr id="14" name="Straight Connector 13">
            <a:extLst>
              <a:ext uri="{FF2B5EF4-FFF2-40B4-BE49-F238E27FC236}">
                <a16:creationId xmlns:a16="http://schemas.microsoft.com/office/drawing/2014/main" id="{20FEAA22-FA7B-411E-8C56-060798218735}"/>
              </a:ext>
            </a:extLst>
          </p:cNvPr>
          <p:cNvCxnSpPr/>
          <p:nvPr/>
        </p:nvCxnSpPr>
        <p:spPr>
          <a:xfrm>
            <a:off x="7308304" y="1736812"/>
            <a:ext cx="0" cy="5231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B1DF43B-8D50-400D-9959-87B3CFB132AB}"/>
              </a:ext>
            </a:extLst>
          </p:cNvPr>
          <p:cNvSpPr/>
          <p:nvPr/>
        </p:nvSpPr>
        <p:spPr>
          <a:xfrm>
            <a:off x="5580113" y="2259962"/>
            <a:ext cx="2808305" cy="413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Quantitative Method</a:t>
            </a:r>
            <a:endParaRPr lang="en-IN" dirty="0">
              <a:solidFill>
                <a:srgbClr val="7030A0"/>
              </a:solidFill>
            </a:endParaRPr>
          </a:p>
        </p:txBody>
      </p:sp>
      <p:cxnSp>
        <p:nvCxnSpPr>
          <p:cNvPr id="17" name="Straight Connector 16">
            <a:extLst>
              <a:ext uri="{FF2B5EF4-FFF2-40B4-BE49-F238E27FC236}">
                <a16:creationId xmlns:a16="http://schemas.microsoft.com/office/drawing/2014/main" id="{50E00474-7644-4576-83C7-4341FCF9B10D}"/>
              </a:ext>
            </a:extLst>
          </p:cNvPr>
          <p:cNvCxnSpPr>
            <a:stCxn id="12" idx="2"/>
          </p:cNvCxnSpPr>
          <p:nvPr/>
        </p:nvCxnSpPr>
        <p:spPr>
          <a:xfrm flipH="1">
            <a:off x="1871694" y="2564904"/>
            <a:ext cx="1"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16DD08-55FD-40F7-8C96-63B4BF1BBB39}"/>
              </a:ext>
            </a:extLst>
          </p:cNvPr>
          <p:cNvCxnSpPr>
            <a:cxnSpLocks/>
          </p:cNvCxnSpPr>
          <p:nvPr/>
        </p:nvCxnSpPr>
        <p:spPr>
          <a:xfrm flipV="1">
            <a:off x="467543" y="3168077"/>
            <a:ext cx="3762000" cy="22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325D9F-FB0A-4969-A81E-0815BB33BED4}"/>
              </a:ext>
            </a:extLst>
          </p:cNvPr>
          <p:cNvCxnSpPr>
            <a:cxnSpLocks/>
          </p:cNvCxnSpPr>
          <p:nvPr/>
        </p:nvCxnSpPr>
        <p:spPr>
          <a:xfrm flipV="1">
            <a:off x="467543" y="3190772"/>
            <a:ext cx="0" cy="5262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E966291-061F-4D12-B44C-AF5F54BF328F}"/>
              </a:ext>
            </a:extLst>
          </p:cNvPr>
          <p:cNvSpPr/>
          <p:nvPr/>
        </p:nvSpPr>
        <p:spPr>
          <a:xfrm>
            <a:off x="107504" y="3717031"/>
            <a:ext cx="2016223" cy="1516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7030A0"/>
                </a:solidFill>
              </a:rPr>
              <a:t>Unconcentration</a:t>
            </a:r>
            <a:r>
              <a:rPr lang="en-US" b="1" dirty="0">
                <a:solidFill>
                  <a:srgbClr val="7030A0"/>
                </a:solidFill>
              </a:rPr>
              <a:t> method</a:t>
            </a:r>
          </a:p>
          <a:p>
            <a:pPr algn="ctr"/>
            <a:endParaRPr lang="en-US" dirty="0"/>
          </a:p>
          <a:p>
            <a:pPr algn="ctr"/>
            <a:r>
              <a:rPr lang="en-US" dirty="0"/>
              <a:t>Direct method </a:t>
            </a:r>
          </a:p>
          <a:p>
            <a:pPr algn="ctr"/>
            <a:endParaRPr lang="en-US" dirty="0"/>
          </a:p>
          <a:p>
            <a:pPr algn="ctr"/>
            <a:endParaRPr lang="en-IN" dirty="0"/>
          </a:p>
        </p:txBody>
      </p:sp>
      <p:cxnSp>
        <p:nvCxnSpPr>
          <p:cNvPr id="32" name="Straight Connector 31">
            <a:extLst>
              <a:ext uri="{FF2B5EF4-FFF2-40B4-BE49-F238E27FC236}">
                <a16:creationId xmlns:a16="http://schemas.microsoft.com/office/drawing/2014/main" id="{1E552C04-F63A-4A78-BBC8-F4B3680C31A7}"/>
              </a:ext>
            </a:extLst>
          </p:cNvPr>
          <p:cNvCxnSpPr>
            <a:cxnSpLocks/>
          </p:cNvCxnSpPr>
          <p:nvPr/>
        </p:nvCxnSpPr>
        <p:spPr>
          <a:xfrm>
            <a:off x="4229543" y="3168077"/>
            <a:ext cx="0" cy="476947"/>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45B0428-156A-407F-B4D1-F4042AEC889E}"/>
              </a:ext>
            </a:extLst>
          </p:cNvPr>
          <p:cNvSpPr/>
          <p:nvPr/>
        </p:nvSpPr>
        <p:spPr>
          <a:xfrm>
            <a:off x="3147989" y="3645388"/>
            <a:ext cx="2160239" cy="50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Concentration method</a:t>
            </a:r>
            <a:endParaRPr lang="en-IN" b="1" dirty="0">
              <a:solidFill>
                <a:srgbClr val="7030A0"/>
              </a:solidFill>
            </a:endParaRPr>
          </a:p>
        </p:txBody>
      </p:sp>
      <p:cxnSp>
        <p:nvCxnSpPr>
          <p:cNvPr id="36" name="Straight Connector 35">
            <a:extLst>
              <a:ext uri="{FF2B5EF4-FFF2-40B4-BE49-F238E27FC236}">
                <a16:creationId xmlns:a16="http://schemas.microsoft.com/office/drawing/2014/main" id="{1B871CD5-1107-44D0-8FFB-6DD87005C420}"/>
              </a:ext>
            </a:extLst>
          </p:cNvPr>
          <p:cNvCxnSpPr/>
          <p:nvPr/>
        </p:nvCxnSpPr>
        <p:spPr>
          <a:xfrm>
            <a:off x="4139952" y="3918058"/>
            <a:ext cx="0" cy="1565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5D83A0A-4EB0-4CBE-B4EF-38C0532A31C2}"/>
              </a:ext>
            </a:extLst>
          </p:cNvPr>
          <p:cNvCxnSpPr>
            <a:cxnSpLocks/>
          </p:cNvCxnSpPr>
          <p:nvPr/>
        </p:nvCxnSpPr>
        <p:spPr>
          <a:xfrm>
            <a:off x="1979712" y="5483070"/>
            <a:ext cx="46265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8DF26C-8877-4B49-ACB2-0CDD89C7F8DE}"/>
              </a:ext>
            </a:extLst>
          </p:cNvPr>
          <p:cNvCxnSpPr/>
          <p:nvPr/>
        </p:nvCxnSpPr>
        <p:spPr>
          <a:xfrm>
            <a:off x="1979712" y="5483070"/>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2E5964F-72C0-4392-99C6-93209F55598D}"/>
              </a:ext>
            </a:extLst>
          </p:cNvPr>
          <p:cNvSpPr/>
          <p:nvPr/>
        </p:nvSpPr>
        <p:spPr>
          <a:xfrm>
            <a:off x="1371355" y="5771102"/>
            <a:ext cx="2232242" cy="692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Floatation method</a:t>
            </a:r>
            <a:endParaRPr lang="en-IN" dirty="0"/>
          </a:p>
        </p:txBody>
      </p:sp>
      <p:cxnSp>
        <p:nvCxnSpPr>
          <p:cNvPr id="43" name="Straight Connector 42">
            <a:extLst>
              <a:ext uri="{FF2B5EF4-FFF2-40B4-BE49-F238E27FC236}">
                <a16:creationId xmlns:a16="http://schemas.microsoft.com/office/drawing/2014/main" id="{D3AB79A2-5D29-46D4-B0C0-0D0A4A2F50EF}"/>
              </a:ext>
            </a:extLst>
          </p:cNvPr>
          <p:cNvCxnSpPr>
            <a:cxnSpLocks/>
          </p:cNvCxnSpPr>
          <p:nvPr/>
        </p:nvCxnSpPr>
        <p:spPr>
          <a:xfrm>
            <a:off x="6590763" y="5467542"/>
            <a:ext cx="0" cy="44593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EB3E12B-2705-40A6-B268-A8C0AC44A3D5}"/>
              </a:ext>
            </a:extLst>
          </p:cNvPr>
          <p:cNvSpPr/>
          <p:nvPr/>
        </p:nvSpPr>
        <p:spPr>
          <a:xfrm>
            <a:off x="3995935" y="5771102"/>
            <a:ext cx="4496795" cy="1041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Simple sedimentation</a:t>
            </a:r>
          </a:p>
          <a:p>
            <a:pPr algn="ctr"/>
            <a:r>
              <a:rPr lang="en-US" dirty="0"/>
              <a:t>Centrifugal sedimentation</a:t>
            </a:r>
          </a:p>
          <a:p>
            <a:pPr algn="ctr"/>
            <a:r>
              <a:rPr lang="en-US" dirty="0"/>
              <a:t>Formalin-ether concentration technique</a:t>
            </a:r>
          </a:p>
          <a:p>
            <a:pPr algn="ctr"/>
            <a:endParaRPr lang="en-IN" dirty="0"/>
          </a:p>
        </p:txBody>
      </p:sp>
      <p:sp>
        <p:nvSpPr>
          <p:cNvPr id="48" name="Arrow: Right 47">
            <a:extLst>
              <a:ext uri="{FF2B5EF4-FFF2-40B4-BE49-F238E27FC236}">
                <a16:creationId xmlns:a16="http://schemas.microsoft.com/office/drawing/2014/main" id="{800884FE-B44B-48A3-B56F-81AD61CB1374}"/>
              </a:ext>
            </a:extLst>
          </p:cNvPr>
          <p:cNvSpPr/>
          <p:nvPr/>
        </p:nvSpPr>
        <p:spPr>
          <a:xfrm rot="5400000">
            <a:off x="1087723" y="4269494"/>
            <a:ext cx="399755" cy="199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1" name="Straight Connector 50">
            <a:extLst>
              <a:ext uri="{FF2B5EF4-FFF2-40B4-BE49-F238E27FC236}">
                <a16:creationId xmlns:a16="http://schemas.microsoft.com/office/drawing/2014/main" id="{C2D188BC-486D-4973-9011-3141B8E59BF6}"/>
              </a:ext>
            </a:extLst>
          </p:cNvPr>
          <p:cNvCxnSpPr>
            <a:cxnSpLocks/>
          </p:cNvCxnSpPr>
          <p:nvPr/>
        </p:nvCxnSpPr>
        <p:spPr>
          <a:xfrm>
            <a:off x="7020267" y="2713289"/>
            <a:ext cx="0" cy="51973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F8953C4-1BC9-47EB-BE20-FEBC7CA143F5}"/>
              </a:ext>
            </a:extLst>
          </p:cNvPr>
          <p:cNvSpPr/>
          <p:nvPr/>
        </p:nvSpPr>
        <p:spPr>
          <a:xfrm>
            <a:off x="5849724" y="3184699"/>
            <a:ext cx="2880318" cy="596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effectLst/>
                <a:latin typeface="Arial Rounded MT Bold" panose="020F0704030504030204" pitchFamily="34" charset="0"/>
                <a:ea typeface="Times New Roman" panose="02020603050405020304" pitchFamily="18" charset="0"/>
              </a:rPr>
              <a:t>Stoll’s Dilution Method</a:t>
            </a:r>
          </a:p>
          <a:p>
            <a:pPr algn="ctr"/>
            <a:r>
              <a:rPr lang="en-US" sz="1800" b="1" dirty="0">
                <a:solidFill>
                  <a:srgbClr val="7030A0"/>
                </a:solidFill>
                <a:effectLst/>
                <a:latin typeface="Arial" panose="020B0604020202020204" pitchFamily="34" charset="0"/>
                <a:ea typeface="Times New Roman" panose="02020603050405020304" pitchFamily="18" charset="0"/>
              </a:rPr>
              <a:t>Mc Master Method</a:t>
            </a:r>
            <a:endParaRPr lang="en-IN" dirty="0"/>
          </a:p>
        </p:txBody>
      </p:sp>
    </p:spTree>
    <p:extLst>
      <p:ext uri="{BB962C8B-B14F-4D97-AF65-F5344CB8AC3E}">
        <p14:creationId xmlns:p14="http://schemas.microsoft.com/office/powerpoint/2010/main" val="3574157886"/>
      </p:ext>
    </p:extLst>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908720"/>
            <a:ext cx="6929486" cy="5949280"/>
          </a:xfrm>
        </p:spPr>
        <p:txBody>
          <a:bodyPr>
            <a:normAutofit/>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algn="l">
              <a:lnSpc>
                <a:spcPct val="150000"/>
              </a:lnSpc>
            </a:pPr>
            <a:r>
              <a:rPr lang="en-US" sz="2400" b="1" dirty="0">
                <a:solidFill>
                  <a:srgbClr val="002060"/>
                </a:solidFill>
                <a:effectLst/>
                <a:latin typeface="Arial" panose="020B0604020202020204" pitchFamily="34" charset="0"/>
                <a:ea typeface="Times New Roman" panose="02020603050405020304" pitchFamily="18" charset="0"/>
              </a:rPr>
              <a:t>            </a:t>
            </a:r>
            <a:r>
              <a:rPr lang="en-US" sz="2000" b="1" dirty="0">
                <a:solidFill>
                  <a:srgbClr val="7030A0"/>
                </a:solidFill>
                <a:effectLst/>
                <a:latin typeface="Arial" panose="020B0604020202020204" pitchFamily="34" charset="0"/>
                <a:ea typeface="Times New Roman" panose="02020603050405020304" pitchFamily="18" charset="0"/>
              </a:rPr>
              <a:t>Mc Master Method:-</a:t>
            </a:r>
            <a:endParaRPr lang="en-IN" sz="2000" b="1" dirty="0">
              <a:solidFill>
                <a:srgbClr val="7030A0"/>
              </a:solidFill>
              <a:effectLst/>
              <a:latin typeface="Arial" panose="020B0604020202020204" pitchFamily="34" charset="0"/>
              <a:ea typeface="Times New Roman" panose="02020603050405020304" pitchFamily="18" charset="0"/>
            </a:endParaRPr>
          </a:p>
          <a:p>
            <a:pPr algn="l">
              <a:lnSpc>
                <a:spcPct val="150000"/>
              </a:lnSpc>
              <a:spcAft>
                <a:spcPts val="0"/>
              </a:spcAft>
            </a:pPr>
            <a:r>
              <a:rPr lang="en-IN" sz="2000" b="1" i="1" dirty="0">
                <a:solidFill>
                  <a:srgbClr val="002060"/>
                </a:solidFill>
                <a:effectLst/>
                <a:latin typeface="Arial Rounded MT Bold" panose="020F0704030504030204" pitchFamily="34" charset="0"/>
                <a:ea typeface="Times New Roman" panose="02020603050405020304" pitchFamily="18" charset="0"/>
              </a:rPr>
              <a:t>Procedure -</a:t>
            </a:r>
          </a:p>
          <a:p>
            <a:pPr marL="342900" indent="-342900" algn="just">
              <a:lnSpc>
                <a:spcPct val="150000"/>
              </a:lnSpc>
              <a:spcAft>
                <a:spcPts val="0"/>
              </a:spcAft>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 Weigh 3 g of faces and add 42 ml water in a container.</a:t>
            </a:r>
            <a:endParaRPr lang="en-IN" sz="2000" dirty="0">
              <a:solidFill>
                <a:srgbClr val="7030A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Homogenize and pour the suspension through a tea strainer.</a:t>
            </a:r>
            <a:endParaRPr lang="en-IN" sz="2000" dirty="0">
              <a:solidFill>
                <a:srgbClr val="7030A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Take 15 ml of the filtrate in to a centrifuge tube and centrifuge at 2000 rpm for 2 minutes.</a:t>
            </a:r>
            <a:endParaRPr lang="en-IN" sz="2000" dirty="0">
              <a:solidFill>
                <a:srgbClr val="7030A0"/>
              </a:solidFill>
              <a:effectLst/>
              <a:latin typeface="Arial Rounded MT Bold" panose="020F0704030504030204" pitchFamily="34" charset="0"/>
              <a:ea typeface="Times New Roman" panose="02020603050405020304" pitchFamily="18" charset="0"/>
            </a:endParaRPr>
          </a:p>
          <a:p>
            <a:pPr lvl="0" algn="l"/>
            <a:endParaRPr lang="en-US" sz="2400" dirty="0">
              <a:solidFill>
                <a:srgbClr val="7030A0"/>
              </a:solidFill>
              <a:latin typeface="Arial Rounded MT Bold" panose="020F0704030504030204"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563827335"/>
      </p:ext>
    </p:extLst>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908720"/>
            <a:ext cx="7704856" cy="5949280"/>
          </a:xfrm>
        </p:spPr>
        <p:txBody>
          <a:bodyPr>
            <a:normAutofit fontScale="92500" lnSpcReduction="10000"/>
          </a:bodyPr>
          <a:lstStyle/>
          <a:p>
            <a:pPr algn="ctr">
              <a:spcAft>
                <a:spcPts val="0"/>
              </a:spcAft>
            </a:pPr>
            <a:r>
              <a:rPr lang="en-US" sz="2400" u="sng" dirty="0">
                <a:solidFill>
                  <a:srgbClr val="7030A0"/>
                </a:solidFill>
                <a:effectLst/>
                <a:latin typeface="Arial Rounded MT Bold" panose="020F0704030504030204" pitchFamily="34" charset="0"/>
                <a:ea typeface="Times New Roman" panose="02020603050405020304" pitchFamily="18" charset="0"/>
              </a:rPr>
              <a:t>Quantitative Examination of </a:t>
            </a:r>
            <a:r>
              <a:rPr lang="en-US" sz="2400" u="sng" dirty="0" err="1">
                <a:solidFill>
                  <a:srgbClr val="7030A0"/>
                </a:solidFill>
                <a:effectLst/>
                <a:latin typeface="Arial Rounded MT Bold" panose="020F0704030504030204" pitchFamily="34" charset="0"/>
                <a:ea typeface="Times New Roman" panose="02020603050405020304" pitchFamily="18" charset="0"/>
              </a:rPr>
              <a:t>Faeces</a:t>
            </a:r>
            <a:endParaRPr lang="en-IN" sz="2400" u="sng" dirty="0">
              <a:solidFill>
                <a:srgbClr val="7030A0"/>
              </a:solidFill>
              <a:effectLst/>
              <a:latin typeface="Arial Rounded MT Bold" panose="020F0704030504030204" pitchFamily="34" charset="0"/>
              <a:ea typeface="Times New Roman" panose="02020603050405020304" pitchFamily="18" charset="0"/>
            </a:endParaRPr>
          </a:p>
          <a:p>
            <a:pPr algn="l">
              <a:lnSpc>
                <a:spcPct val="150000"/>
              </a:lnSpc>
              <a:spcAft>
                <a:spcPts val="0"/>
              </a:spcAft>
            </a:pPr>
            <a:r>
              <a:rPr lang="en-US" sz="2400" dirty="0">
                <a:solidFill>
                  <a:srgbClr val="002060"/>
                </a:solidFill>
                <a:effectLst/>
                <a:latin typeface="Arial Rounded MT Bold" panose="020F0704030504030204" pitchFamily="34" charset="0"/>
                <a:ea typeface="Times New Roman" panose="02020603050405020304" pitchFamily="18" charset="0"/>
              </a:rPr>
              <a:t>Egg Counting Methods:</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algn="l">
              <a:lnSpc>
                <a:spcPct val="150000"/>
              </a:lnSpc>
            </a:pPr>
            <a:r>
              <a:rPr lang="en-US" sz="2400" b="1" dirty="0">
                <a:solidFill>
                  <a:srgbClr val="002060"/>
                </a:solidFill>
                <a:effectLst/>
                <a:latin typeface="Arial" panose="020B0604020202020204" pitchFamily="34" charset="0"/>
                <a:ea typeface="Times New Roman" panose="02020603050405020304" pitchFamily="18" charset="0"/>
              </a:rPr>
              <a:t>            </a:t>
            </a:r>
            <a:r>
              <a:rPr lang="en-US" sz="2000" b="1" dirty="0">
                <a:solidFill>
                  <a:srgbClr val="7030A0"/>
                </a:solidFill>
                <a:effectLst/>
                <a:latin typeface="Arial" panose="020B0604020202020204" pitchFamily="34" charset="0"/>
                <a:ea typeface="Times New Roman" panose="02020603050405020304" pitchFamily="18" charset="0"/>
              </a:rPr>
              <a:t>Mc Master Method:-</a:t>
            </a:r>
            <a:endParaRPr lang="en-IN" sz="2000" b="1" dirty="0">
              <a:solidFill>
                <a:srgbClr val="7030A0"/>
              </a:solidFill>
              <a:effectLst/>
              <a:latin typeface="Arial" panose="020B0604020202020204" pitchFamily="34" charset="0"/>
              <a:ea typeface="Times New Roman" panose="02020603050405020304" pitchFamily="18" charset="0"/>
            </a:endParaRPr>
          </a:p>
          <a:p>
            <a:pPr algn="l">
              <a:lnSpc>
                <a:spcPct val="150000"/>
              </a:lnSpc>
              <a:spcAft>
                <a:spcPts val="0"/>
              </a:spcAft>
            </a:pPr>
            <a:r>
              <a:rPr lang="en-IN" sz="2000" b="1" i="1" dirty="0">
                <a:solidFill>
                  <a:srgbClr val="002060"/>
                </a:solidFill>
                <a:effectLst/>
                <a:latin typeface="Arial Rounded MT Bold" panose="020F0704030504030204" pitchFamily="34" charset="0"/>
                <a:ea typeface="Times New Roman" panose="02020603050405020304" pitchFamily="18" charset="0"/>
              </a:rPr>
              <a:t>Procedure -</a:t>
            </a:r>
          </a:p>
          <a:p>
            <a:pPr marL="342900" indent="-342900" algn="just">
              <a:lnSpc>
                <a:spcPct val="150000"/>
              </a:lnSpc>
              <a:spcAft>
                <a:spcPts val="0"/>
              </a:spcAft>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Pour off the supernatant, agitate sediment and add saturated sodium chloride solution to 15 ml mark of centrifuge tube.</a:t>
            </a:r>
            <a:endParaRPr lang="en-IN" sz="2000" dirty="0">
              <a:solidFill>
                <a:srgbClr val="7030A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dirty="0">
                <a:solidFill>
                  <a:srgbClr val="0070C0"/>
                </a:solidFill>
                <a:effectLst/>
                <a:latin typeface="Arial Rounded MT Bold" panose="020F0704030504030204" pitchFamily="34" charset="0"/>
                <a:ea typeface="Times New Roman" panose="02020603050405020304" pitchFamily="18" charset="0"/>
              </a:rPr>
              <a:t>Mix the solution thoroughly and fill the chambers of Mc Master slide.</a:t>
            </a:r>
            <a:endParaRPr lang="en-IN" sz="2000" dirty="0">
              <a:solidFill>
                <a:srgbClr val="0070C0"/>
              </a:solidFill>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dirty="0">
                <a:solidFill>
                  <a:srgbClr val="002060"/>
                </a:solidFill>
                <a:effectLst/>
                <a:latin typeface="Arial Rounded MT Bold" panose="020F0704030504030204" pitchFamily="34" charset="0"/>
                <a:ea typeface="Times New Roman" panose="02020603050405020304" pitchFamily="18" charset="0"/>
              </a:rPr>
              <a:t>Examine one chamber under microscope and multiply number of eggs or larvae under one etched area by 100 or two chambers and multiply by 50 to arrive at the number of eggs per gram (</a:t>
            </a:r>
            <a:r>
              <a:rPr lang="en-US" sz="2000" dirty="0">
                <a:solidFill>
                  <a:srgbClr val="002060"/>
                </a:solidFill>
                <a:latin typeface="Arial Rounded MT Bold" panose="020F0704030504030204" pitchFamily="34" charset="0"/>
                <a:ea typeface="Times New Roman" panose="02020603050405020304" pitchFamily="18" charset="0"/>
              </a:rPr>
              <a:t>EPG</a:t>
            </a:r>
            <a:r>
              <a:rPr lang="en-US" sz="2000" dirty="0">
                <a:solidFill>
                  <a:srgbClr val="002060"/>
                </a:solidFill>
                <a:effectLst/>
                <a:latin typeface="Arial Rounded MT Bold" panose="020F0704030504030204" pitchFamily="34" charset="0"/>
                <a:ea typeface="Times New Roman" panose="02020603050405020304" pitchFamily="18" charset="0"/>
              </a:rPr>
              <a:t>) of </a:t>
            </a:r>
            <a:r>
              <a:rPr lang="en-US" sz="2000" dirty="0" err="1">
                <a:solidFill>
                  <a:srgbClr val="002060"/>
                </a:solidFill>
                <a:effectLst/>
                <a:latin typeface="Arial Rounded MT Bold" panose="020F0704030504030204" pitchFamily="34" charset="0"/>
                <a:ea typeface="Times New Roman" panose="02020603050405020304" pitchFamily="18" charset="0"/>
              </a:rPr>
              <a:t>faeces</a:t>
            </a:r>
            <a:r>
              <a:rPr lang="en-US" sz="2000" dirty="0">
                <a:solidFill>
                  <a:srgbClr val="002060"/>
                </a:solidFill>
                <a:effectLst/>
                <a:latin typeface="Arial Rounded MT Bold" panose="020F0704030504030204" pitchFamily="34" charset="0"/>
                <a:ea typeface="Times New Roman" panose="02020603050405020304" pitchFamily="18" charset="0"/>
              </a:rPr>
              <a:t>. </a:t>
            </a:r>
            <a:endParaRPr lang="en-IN" sz="2000" dirty="0">
              <a:solidFill>
                <a:srgbClr val="002060"/>
              </a:solidFill>
              <a:effectLst/>
              <a:latin typeface="Arial Rounded MT Bold" panose="020F0704030504030204" pitchFamily="34" charset="0"/>
              <a:ea typeface="Times New Roman" panose="02020603050405020304" pitchFamily="18" charset="0"/>
            </a:endParaRPr>
          </a:p>
          <a:p>
            <a:pPr lvl="0" algn="l"/>
            <a:endParaRPr lang="en-US" sz="2400" dirty="0">
              <a:solidFill>
                <a:srgbClr val="7030A0"/>
              </a:solidFill>
              <a:latin typeface="Arial Rounded MT Bold" panose="020F0704030504030204"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3945236687"/>
      </p:ext>
    </p:extLst>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755576" y="908720"/>
            <a:ext cx="6480720" cy="5949280"/>
          </a:xfrm>
        </p:spPr>
        <p:txBody>
          <a:bodyPr>
            <a:normAutofit/>
          </a:bodyPr>
          <a:lstStyle/>
          <a:p>
            <a:pPr lvl="0" algn="just"/>
            <a:r>
              <a:rPr lang="en-US" sz="2000" b="1" dirty="0">
                <a:solidFill>
                  <a:srgbClr val="002060"/>
                </a:solidFill>
                <a:latin typeface="Arial Rounded MT Bold" pitchFamily="34" charset="0"/>
              </a:rPr>
              <a:t>Eggs per gram (EPG) counts in different animals Vs levels of infection: -</a:t>
            </a:r>
          </a:p>
          <a:p>
            <a:pPr lvl="0" algn="just"/>
            <a:endParaRPr lang="en-US" sz="2000" b="1" dirty="0">
              <a:solidFill>
                <a:srgbClr val="00206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graphicFrame>
        <p:nvGraphicFramePr>
          <p:cNvPr id="2" name="Table 2">
            <a:extLst>
              <a:ext uri="{FF2B5EF4-FFF2-40B4-BE49-F238E27FC236}">
                <a16:creationId xmlns:a16="http://schemas.microsoft.com/office/drawing/2014/main" id="{5AE4682C-854B-4DC7-81AF-493ACA18E115}"/>
              </a:ext>
            </a:extLst>
          </p:cNvPr>
          <p:cNvGraphicFramePr>
            <a:graphicFrameLocks noGrp="1"/>
          </p:cNvGraphicFramePr>
          <p:nvPr>
            <p:extLst>
              <p:ext uri="{D42A27DB-BD31-4B8C-83A1-F6EECF244321}">
                <p14:modId xmlns:p14="http://schemas.microsoft.com/office/powerpoint/2010/main" val="2723570529"/>
              </p:ext>
            </p:extLst>
          </p:nvPr>
        </p:nvGraphicFramePr>
        <p:xfrm>
          <a:off x="755576" y="1772816"/>
          <a:ext cx="6696745" cy="4752529"/>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861087347"/>
                    </a:ext>
                  </a:extLst>
                </a:gridCol>
                <a:gridCol w="936104">
                  <a:extLst>
                    <a:ext uri="{9D8B030D-6E8A-4147-A177-3AD203B41FA5}">
                      <a16:colId xmlns:a16="http://schemas.microsoft.com/office/drawing/2014/main" val="3504408035"/>
                    </a:ext>
                  </a:extLst>
                </a:gridCol>
                <a:gridCol w="1271409">
                  <a:extLst>
                    <a:ext uri="{9D8B030D-6E8A-4147-A177-3AD203B41FA5}">
                      <a16:colId xmlns:a16="http://schemas.microsoft.com/office/drawing/2014/main" val="911765637"/>
                    </a:ext>
                  </a:extLst>
                </a:gridCol>
                <a:gridCol w="1404981">
                  <a:extLst>
                    <a:ext uri="{9D8B030D-6E8A-4147-A177-3AD203B41FA5}">
                      <a16:colId xmlns:a16="http://schemas.microsoft.com/office/drawing/2014/main" val="1909693155"/>
                    </a:ext>
                  </a:extLst>
                </a:gridCol>
                <a:gridCol w="1428067">
                  <a:extLst>
                    <a:ext uri="{9D8B030D-6E8A-4147-A177-3AD203B41FA5}">
                      <a16:colId xmlns:a16="http://schemas.microsoft.com/office/drawing/2014/main" val="2087272039"/>
                    </a:ext>
                  </a:extLst>
                </a:gridCol>
              </a:tblGrid>
              <a:tr h="513787">
                <a:tc rowSpan="2">
                  <a:txBody>
                    <a:bodyPr/>
                    <a:lstStyle/>
                    <a:p>
                      <a:endParaRPr lang="en-US" dirty="0">
                        <a:solidFill>
                          <a:srgbClr val="0070C0"/>
                        </a:solidFill>
                      </a:endParaRPr>
                    </a:p>
                    <a:p>
                      <a:r>
                        <a:rPr lang="en-US" dirty="0">
                          <a:solidFill>
                            <a:srgbClr val="0070C0"/>
                          </a:solidFill>
                        </a:rPr>
                        <a:t>Parasite</a:t>
                      </a:r>
                      <a:endParaRPr lang="en-IN" dirty="0">
                        <a:solidFill>
                          <a:srgbClr val="0070C0"/>
                        </a:solidFill>
                      </a:endParaRPr>
                    </a:p>
                  </a:txBody>
                  <a:tcPr>
                    <a:lnR w="12700" cap="flat" cmpd="sng" algn="ctr">
                      <a:solidFill>
                        <a:schemeClr val="tx1"/>
                      </a:solidFill>
                      <a:prstDash val="solid"/>
                      <a:round/>
                      <a:headEnd type="none" w="med" len="med"/>
                      <a:tailEnd type="none" w="med" len="med"/>
                    </a:lnR>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70C0"/>
                          </a:solidFill>
                        </a:rPr>
                        <a:t> Animal</a:t>
                      </a:r>
                      <a:endParaRPr lang="en-IN" dirty="0">
                        <a:solidFill>
                          <a:srgbClr val="0070C0"/>
                        </a:solidFill>
                      </a:endParaRPr>
                    </a:p>
                    <a:p>
                      <a:endParaRPr lang="en-IN" dirty="0">
                        <a:solidFill>
                          <a:srgbClr val="0070C0"/>
                        </a:solidFill>
                      </a:endParaRPr>
                    </a:p>
                  </a:txBody>
                  <a:tcPr>
                    <a:lnL w="12700" cap="flat" cmpd="sng" algn="ctr">
                      <a:solidFill>
                        <a:schemeClr val="tx1"/>
                      </a:solidFill>
                      <a:prstDash val="solid"/>
                      <a:round/>
                      <a:headEnd type="none" w="med" len="med"/>
                      <a:tailEnd type="none" w="med" len="med"/>
                    </a:lnL>
                  </a:tcPr>
                </a:tc>
                <a:tc gridSpan="3">
                  <a:txBody>
                    <a:bodyPr/>
                    <a:lstStyle/>
                    <a:p>
                      <a:r>
                        <a:rPr lang="en-US" dirty="0">
                          <a:solidFill>
                            <a:srgbClr val="0070C0"/>
                          </a:solidFill>
                        </a:rPr>
                        <a:t>          level of infection</a:t>
                      </a:r>
                      <a:endParaRPr lang="en-IN" dirty="0">
                        <a:solidFill>
                          <a:srgbClr val="0070C0"/>
                        </a:solidFill>
                      </a:endParaRPr>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lnB w="12700" cap="flat" cmpd="sng" algn="ctr">
                      <a:solidFill>
                        <a:schemeClr val="tx1"/>
                      </a:solidFill>
                      <a:prstDash val="solid"/>
                      <a:round/>
                      <a:headEnd type="none" w="med" len="med"/>
                      <a:tailEnd type="none" w="med" len="med"/>
                    </a:lnB>
                  </a:tcPr>
                </a:tc>
                <a:tc hMerge="1">
                  <a:txBody>
                    <a:bodyPr/>
                    <a:lstStyle/>
                    <a:p>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482251"/>
                  </a:ext>
                </a:extLst>
              </a:tr>
              <a:tr h="899127">
                <a:tc vMerge="1">
                  <a:txBody>
                    <a:bodyPr/>
                    <a:lstStyle/>
                    <a:p>
                      <a:endParaRPr lang="en-IN"/>
                    </a:p>
                  </a:txBody>
                  <a:tcPr/>
                </a:tc>
                <a:tc vMerge="1">
                  <a:txBody>
                    <a:bodyPr/>
                    <a:lstStyle/>
                    <a:p>
                      <a:endParaRPr lang="en-IN"/>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Mild</a:t>
                      </a:r>
                      <a:endParaRPr lang="en-IN" dirty="0"/>
                    </a:p>
                    <a:p>
                      <a:endParaRPr lang="en-IN" dirty="0"/>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Moderate</a:t>
                      </a:r>
                      <a:endParaRPr lang="en-IN" dirty="0"/>
                    </a:p>
                    <a:p>
                      <a:endParaRPr lang="en-IN" dirty="0"/>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Severe</a:t>
                      </a:r>
                      <a:endParaRPr lang="en-IN" dirty="0"/>
                    </a:p>
                    <a:p>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95207875"/>
                  </a:ext>
                </a:extLst>
              </a:tr>
              <a:tr h="513787">
                <a:tc rowSpan="3">
                  <a:txBody>
                    <a:bodyPr/>
                    <a:lstStyle/>
                    <a:p>
                      <a:r>
                        <a:rPr lang="en-US" dirty="0">
                          <a:solidFill>
                            <a:srgbClr val="002060"/>
                          </a:solidFill>
                          <a:latin typeface="Arial Rounded MT Bold" panose="020F0704030504030204" pitchFamily="34" charset="0"/>
                        </a:rPr>
                        <a:t>Nematodes</a:t>
                      </a:r>
                      <a:endParaRPr lang="en-IN" dirty="0">
                        <a:solidFill>
                          <a:srgbClr val="002060"/>
                        </a:solidFill>
                        <a:latin typeface="Arial Rounded MT Bold" panose="020F07040305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dirty="0">
                          <a:solidFill>
                            <a:srgbClr val="002060"/>
                          </a:solidFill>
                          <a:latin typeface="Arial Rounded MT Bold" panose="020F0704030504030204" pitchFamily="34" charset="0"/>
                        </a:rPr>
                        <a:t>Cattle </a:t>
                      </a:r>
                      <a:endParaRPr lang="en-IN" dirty="0">
                        <a:solidFill>
                          <a:srgbClr val="002060"/>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2060"/>
                          </a:solidFill>
                          <a:latin typeface="Arial Rounded MT Bold" panose="020F0704030504030204" pitchFamily="34" charset="0"/>
                        </a:rPr>
                        <a:t>50-300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300-600</a:t>
                      </a:r>
                      <a:endParaRPr lang="en-IN" dirty="0">
                        <a:solidFill>
                          <a:srgbClr val="002060"/>
                        </a:solidFill>
                        <a:latin typeface="Arial Rounded MT Bold" panose="020F0704030504030204" pitchFamily="34" charset="0"/>
                      </a:endParaRPr>
                    </a:p>
                  </a:txBody>
                  <a:tcPr/>
                </a:tc>
                <a:tc>
                  <a:txBody>
                    <a:bodyPr/>
                    <a:lstStyle/>
                    <a:p>
                      <a:r>
                        <a:rPr lang="en-IN" dirty="0">
                          <a:solidFill>
                            <a:srgbClr val="002060"/>
                          </a:solidFill>
                          <a:latin typeface="Arial Rounded MT Bold" panose="020F0704030504030204" pitchFamily="34" charset="0"/>
                        </a:rPr>
                        <a:t>&gt;600</a:t>
                      </a:r>
                    </a:p>
                  </a:txBody>
                  <a:tcPr/>
                </a:tc>
                <a:extLst>
                  <a:ext uri="{0D108BD9-81ED-4DB2-BD59-A6C34878D82A}">
                    <a16:rowId xmlns:a16="http://schemas.microsoft.com/office/drawing/2014/main" val="1192561129"/>
                  </a:ext>
                </a:extLst>
              </a:tr>
              <a:tr h="513787">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US" dirty="0">
                          <a:solidFill>
                            <a:srgbClr val="002060"/>
                          </a:solidFill>
                          <a:latin typeface="Arial Rounded MT Bold" panose="020F0704030504030204" pitchFamily="34" charset="0"/>
                        </a:rPr>
                        <a:t>Sheep</a:t>
                      </a:r>
                      <a:endParaRPr lang="en-IN" dirty="0">
                        <a:solidFill>
                          <a:srgbClr val="002060"/>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2060"/>
                          </a:solidFill>
                          <a:latin typeface="Arial Rounded MT Bold" panose="020F0704030504030204" pitchFamily="34" charset="0"/>
                        </a:rPr>
                        <a:t>100-500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500-2000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2000-6000</a:t>
                      </a:r>
                      <a:endParaRPr lang="en-IN" dirty="0">
                        <a:solidFill>
                          <a:srgbClr val="002060"/>
                        </a:solidFill>
                        <a:latin typeface="Arial Rounded MT Bold" panose="020F0704030504030204" pitchFamily="34" charset="0"/>
                      </a:endParaRPr>
                    </a:p>
                  </a:txBody>
                  <a:tcPr/>
                </a:tc>
                <a:extLst>
                  <a:ext uri="{0D108BD9-81ED-4DB2-BD59-A6C34878D82A}">
                    <a16:rowId xmlns:a16="http://schemas.microsoft.com/office/drawing/2014/main" val="1620095932"/>
                  </a:ext>
                </a:extLst>
              </a:tr>
              <a:tr h="513787">
                <a:tc vMerge="1">
                  <a:txBody>
                    <a:bodyPr/>
                    <a:lstStyle/>
                    <a:p>
                      <a:endParaRPr lang="en-IN" dirty="0"/>
                    </a:p>
                  </a:txBody>
                  <a:tcPr>
                    <a:lnR w="12700" cap="flat" cmpd="sng" algn="ctr">
                      <a:solidFill>
                        <a:schemeClr val="tx1"/>
                      </a:solidFill>
                      <a:prstDash val="solid"/>
                      <a:round/>
                      <a:headEnd type="none" w="med" len="med"/>
                      <a:tailEnd type="none" w="med" len="med"/>
                    </a:lnR>
                  </a:tcPr>
                </a:tc>
                <a:tc>
                  <a:txBody>
                    <a:bodyPr/>
                    <a:lstStyle/>
                    <a:p>
                      <a:r>
                        <a:rPr lang="en-US" dirty="0">
                          <a:solidFill>
                            <a:srgbClr val="002060"/>
                          </a:solidFill>
                          <a:latin typeface="Arial Rounded MT Bold" panose="020F0704030504030204" pitchFamily="34" charset="0"/>
                        </a:rPr>
                        <a:t>Horse</a:t>
                      </a:r>
                      <a:endParaRPr lang="en-IN" dirty="0">
                        <a:solidFill>
                          <a:srgbClr val="002060"/>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2060"/>
                          </a:solidFill>
                          <a:latin typeface="Arial Rounded MT Bold" panose="020F0704030504030204" pitchFamily="34" charset="0"/>
                        </a:rPr>
                        <a:t>500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800-1000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1500-2000</a:t>
                      </a:r>
                      <a:endParaRPr lang="en-IN" dirty="0">
                        <a:solidFill>
                          <a:srgbClr val="002060"/>
                        </a:solidFill>
                        <a:latin typeface="Arial Rounded MT Bold" panose="020F0704030504030204" pitchFamily="34" charset="0"/>
                      </a:endParaRPr>
                    </a:p>
                  </a:txBody>
                  <a:tcPr/>
                </a:tc>
                <a:extLst>
                  <a:ext uri="{0D108BD9-81ED-4DB2-BD59-A6C34878D82A}">
                    <a16:rowId xmlns:a16="http://schemas.microsoft.com/office/drawing/2014/main" val="3771004048"/>
                  </a:ext>
                </a:extLst>
              </a:tr>
              <a:tr h="899127">
                <a:tc>
                  <a:txBody>
                    <a:bodyPr/>
                    <a:lstStyle/>
                    <a:p>
                      <a:r>
                        <a:rPr lang="en-US" i="1" dirty="0">
                          <a:solidFill>
                            <a:srgbClr val="002060"/>
                          </a:solidFill>
                          <a:latin typeface="Arial Rounded MT Bold" panose="020F0704030504030204" pitchFamily="34" charset="0"/>
                        </a:rPr>
                        <a:t>Fasciola</a:t>
                      </a:r>
                      <a:r>
                        <a:rPr lang="en-US" dirty="0">
                          <a:solidFill>
                            <a:srgbClr val="002060"/>
                          </a:solidFill>
                          <a:latin typeface="Arial Rounded MT Bold" panose="020F0704030504030204" pitchFamily="34" charset="0"/>
                        </a:rPr>
                        <a:t> spp.</a:t>
                      </a:r>
                      <a:endParaRPr lang="en-IN" dirty="0">
                        <a:solidFill>
                          <a:srgbClr val="002060"/>
                        </a:solidFill>
                        <a:latin typeface="Arial Rounded MT Bold" panose="020F07040305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dirty="0">
                          <a:solidFill>
                            <a:srgbClr val="002060"/>
                          </a:solidFill>
                          <a:latin typeface="Arial Rounded MT Bold" panose="020F0704030504030204" pitchFamily="34" charset="0"/>
                        </a:rPr>
                        <a:t>cattle</a:t>
                      </a:r>
                      <a:endParaRPr lang="en-IN" dirty="0">
                        <a:solidFill>
                          <a:srgbClr val="002060"/>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2060"/>
                          </a:solidFill>
                          <a:latin typeface="Arial Rounded MT Bold" panose="020F0704030504030204" pitchFamily="34" charset="0"/>
                        </a:rPr>
                        <a:t>10-100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100-200</a:t>
                      </a:r>
                      <a:endParaRPr lang="en-IN" dirty="0">
                        <a:solidFill>
                          <a:srgbClr val="002060"/>
                        </a:solidFill>
                        <a:latin typeface="Arial Rounded MT Bold" panose="020F07040305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solidFill>
                            <a:srgbClr val="002060"/>
                          </a:solidFill>
                          <a:latin typeface="Arial Rounded MT Bold" panose="020F0704030504030204" pitchFamily="34" charset="0"/>
                        </a:rPr>
                        <a:t>&gt;200</a:t>
                      </a:r>
                    </a:p>
                    <a:p>
                      <a:endParaRPr lang="en-IN" dirty="0">
                        <a:solidFill>
                          <a:srgbClr val="002060"/>
                        </a:solidFill>
                        <a:latin typeface="Arial Rounded MT Bold" panose="020F0704030504030204" pitchFamily="34" charset="0"/>
                      </a:endParaRPr>
                    </a:p>
                  </a:txBody>
                  <a:tcPr/>
                </a:tc>
                <a:extLst>
                  <a:ext uri="{0D108BD9-81ED-4DB2-BD59-A6C34878D82A}">
                    <a16:rowId xmlns:a16="http://schemas.microsoft.com/office/drawing/2014/main" val="3832874467"/>
                  </a:ext>
                </a:extLst>
              </a:tr>
              <a:tr h="899127">
                <a:tc>
                  <a:txBody>
                    <a:bodyPr/>
                    <a:lstStyle/>
                    <a:p>
                      <a:endParaRPr lang="en-IN" dirty="0">
                        <a:solidFill>
                          <a:srgbClr val="002060"/>
                        </a:solidFill>
                        <a:latin typeface="Arial Rounded MT Bold" panose="020F0704030504030204"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dirty="0">
                          <a:solidFill>
                            <a:srgbClr val="002060"/>
                          </a:solidFill>
                          <a:latin typeface="Arial Rounded MT Bold" panose="020F0704030504030204" pitchFamily="34" charset="0"/>
                        </a:rPr>
                        <a:t>Sheep</a:t>
                      </a:r>
                      <a:endParaRPr lang="en-IN" dirty="0">
                        <a:solidFill>
                          <a:srgbClr val="002060"/>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2060"/>
                          </a:solidFill>
                          <a:latin typeface="Arial Rounded MT Bold" panose="020F0704030504030204" pitchFamily="34" charset="0"/>
                        </a:rPr>
                        <a:t>50-300</a:t>
                      </a:r>
                      <a:endParaRPr lang="en-IN" dirty="0">
                        <a:solidFill>
                          <a:srgbClr val="002060"/>
                        </a:solidFill>
                        <a:latin typeface="Arial Rounded MT Bold" panose="020F0704030504030204" pitchFamily="34" charset="0"/>
                      </a:endParaRPr>
                    </a:p>
                  </a:txBody>
                  <a:tcPr/>
                </a:tc>
                <a:tc>
                  <a:txBody>
                    <a:bodyPr/>
                    <a:lstStyle/>
                    <a:p>
                      <a:r>
                        <a:rPr lang="en-US" dirty="0">
                          <a:solidFill>
                            <a:srgbClr val="002060"/>
                          </a:solidFill>
                          <a:latin typeface="Arial Rounded MT Bold" panose="020F0704030504030204" pitchFamily="34" charset="0"/>
                        </a:rPr>
                        <a:t>300-600</a:t>
                      </a:r>
                      <a:endParaRPr lang="en-IN" dirty="0">
                        <a:solidFill>
                          <a:srgbClr val="002060"/>
                        </a:solidFill>
                        <a:latin typeface="Arial Rounded MT Bold" panose="020F07040305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a:solidFill>
                            <a:srgbClr val="002060"/>
                          </a:solidFill>
                          <a:latin typeface="Arial Rounded MT Bold" panose="020F0704030504030204" pitchFamily="34" charset="0"/>
                        </a:rPr>
                        <a:t>&gt;600</a:t>
                      </a:r>
                    </a:p>
                    <a:p>
                      <a:endParaRPr lang="en-IN" dirty="0">
                        <a:solidFill>
                          <a:srgbClr val="002060"/>
                        </a:solidFill>
                        <a:latin typeface="Arial Rounded MT Bold" panose="020F0704030504030204" pitchFamily="34" charset="0"/>
                      </a:endParaRPr>
                    </a:p>
                  </a:txBody>
                  <a:tcPr/>
                </a:tc>
                <a:extLst>
                  <a:ext uri="{0D108BD9-81ED-4DB2-BD59-A6C34878D82A}">
                    <a16:rowId xmlns:a16="http://schemas.microsoft.com/office/drawing/2014/main" val="2932057930"/>
                  </a:ext>
                </a:extLst>
              </a:tr>
            </a:tbl>
          </a:graphicData>
        </a:graphic>
      </p:graphicFrame>
    </p:spTree>
    <p:extLst>
      <p:ext uri="{BB962C8B-B14F-4D97-AF65-F5344CB8AC3E}">
        <p14:creationId xmlns:p14="http://schemas.microsoft.com/office/powerpoint/2010/main" val="2780368076"/>
      </p:ext>
    </p:extLst>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371600"/>
            <a:ext cx="6347713" cy="3505200"/>
          </a:xfrm>
        </p:spPr>
        <p:txBody>
          <a:bodyPr/>
          <a:lstStyle/>
          <a:p>
            <a:endParaRPr lang="en-IN" dirty="0"/>
          </a:p>
        </p:txBody>
      </p:sp>
      <p:sp>
        <p:nvSpPr>
          <p:cNvPr id="4" name="Rectangle 3"/>
          <p:cNvSpPr/>
          <p:nvPr/>
        </p:nvSpPr>
        <p:spPr>
          <a:xfrm>
            <a:off x="838200" y="2967335"/>
            <a:ext cx="6019800"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THANK U</a:t>
            </a:r>
          </a:p>
        </p:txBody>
      </p:sp>
    </p:spTree>
    <p:extLst>
      <p:ext uri="{BB962C8B-B14F-4D97-AF65-F5344CB8AC3E}">
        <p14:creationId xmlns:p14="http://schemas.microsoft.com/office/powerpoint/2010/main" val="375768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10" y="980728"/>
            <a:ext cx="5441258" cy="5688632"/>
          </a:xfrm>
        </p:spPr>
        <p:txBody>
          <a:bodyPr>
            <a:normAutofit/>
          </a:bodyPr>
          <a:lstStyle/>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4628" t="1520" r="6777" b="2872"/>
          <a:stretch/>
        </p:blipFill>
        <p:spPr bwMode="auto">
          <a:xfrm>
            <a:off x="755576" y="1340768"/>
            <a:ext cx="3737248" cy="395099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55576" y="5517232"/>
            <a:ext cx="3352077"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2060"/>
                </a:solidFill>
                <a:latin typeface="Arial Rounded MT Bold" panose="020F0704030504030204" pitchFamily="34" charset="0"/>
              </a:rPr>
              <a:t>Artifacts generally confused as parasite eggs and larvae</a:t>
            </a:r>
          </a:p>
          <a:p>
            <a:pPr algn="ctr"/>
            <a:endParaRPr lang="en-IN" dirty="0"/>
          </a:p>
        </p:txBody>
      </p:sp>
      <p:pic>
        <p:nvPicPr>
          <p:cNvPr id="11" name="Picture 10" descr="goatvet likes this Parasite Egg Identification chart | Goat health,  Veterinary, Goat care">
            <a:extLst>
              <a:ext uri="{FF2B5EF4-FFF2-40B4-BE49-F238E27FC236}">
                <a16:creationId xmlns:a16="http://schemas.microsoft.com/office/drawing/2014/main" id="{DC5D40C1-F46C-4C25-A9AB-320A1F7038D1}"/>
              </a:ext>
            </a:extLst>
          </p:cNvPr>
          <p:cNvPicPr/>
          <p:nvPr/>
        </p:nvPicPr>
        <p:blipFill rotWithShape="1">
          <a:blip r:embed="rId4">
            <a:extLst>
              <a:ext uri="{28A0092B-C50C-407E-A947-70E740481C1C}">
                <a14:useLocalDpi xmlns:a14="http://schemas.microsoft.com/office/drawing/2010/main" val="0"/>
              </a:ext>
            </a:extLst>
          </a:blip>
          <a:srcRect l="2051" t="16511" r="1646" b="4097"/>
          <a:stretch/>
        </p:blipFill>
        <p:spPr bwMode="auto">
          <a:xfrm>
            <a:off x="4910530" y="800218"/>
            <a:ext cx="4283968" cy="2880320"/>
          </a:xfrm>
          <a:prstGeom prst="rect">
            <a:avLst/>
          </a:prstGeom>
          <a:noFill/>
          <a:ln>
            <a:noFill/>
          </a:ln>
          <a:extLst>
            <a:ext uri="{53640926-AAD7-44D8-BBD7-CCE9431645EC}">
              <a14:shadowObscured xmlns:a14="http://schemas.microsoft.com/office/drawing/2010/main"/>
            </a:ext>
          </a:extLst>
        </p:spPr>
      </p:pic>
      <p:sp>
        <p:nvSpPr>
          <p:cNvPr id="7" name="Rounded Rectangle 6"/>
          <p:cNvSpPr/>
          <p:nvPr/>
        </p:nvSpPr>
        <p:spPr>
          <a:xfrm>
            <a:off x="5508104" y="3834098"/>
            <a:ext cx="23762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Eggs of Parasites</a:t>
            </a:r>
            <a:endParaRPr lang="en-IN" b="1" dirty="0">
              <a:solidFill>
                <a:srgbClr val="7030A0"/>
              </a:solidFill>
            </a:endParaRPr>
          </a:p>
        </p:txBody>
      </p:sp>
      <p:pic>
        <p:nvPicPr>
          <p:cNvPr id="13" name="Picture 12">
            <a:extLst>
              <a:ext uri="{FF2B5EF4-FFF2-40B4-BE49-F238E27FC236}">
                <a16:creationId xmlns:a16="http://schemas.microsoft.com/office/drawing/2014/main" id="{4C1F8450-8C16-4CA3-A4D6-2DB0E446D2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073" y="4489173"/>
            <a:ext cx="2808312" cy="2354988"/>
          </a:xfrm>
          <a:prstGeom prst="rect">
            <a:avLst/>
          </a:prstGeom>
        </p:spPr>
      </p:pic>
      <p:sp>
        <p:nvSpPr>
          <p:cNvPr id="8" name="Down Arrow 7"/>
          <p:cNvSpPr/>
          <p:nvPr/>
        </p:nvSpPr>
        <p:spPr>
          <a:xfrm rot="5400000" flipH="1">
            <a:off x="8037385" y="5220199"/>
            <a:ext cx="12601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8460432" y="5291758"/>
            <a:ext cx="590050" cy="43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Arial Rounded MT Bold" panose="020F0704030504030204" pitchFamily="34" charset="0"/>
              </a:rPr>
              <a:t>EGG</a:t>
            </a:r>
            <a:endParaRPr lang="en-IN" sz="1200" dirty="0">
              <a:solidFill>
                <a:srgbClr val="7030A0"/>
              </a:solidFill>
              <a:latin typeface="Arial Rounded MT Bold" panose="020F0704030504030204" pitchFamily="34" charset="0"/>
            </a:endParaRPr>
          </a:p>
        </p:txBody>
      </p:sp>
      <p:sp>
        <p:nvSpPr>
          <p:cNvPr id="10" name="Right Arrow 9"/>
          <p:cNvSpPr/>
          <p:nvPr/>
        </p:nvSpPr>
        <p:spPr>
          <a:xfrm flipV="1">
            <a:off x="4546906" y="5311876"/>
            <a:ext cx="7272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4">
            <a:extLst>
              <a:ext uri="{FF2B5EF4-FFF2-40B4-BE49-F238E27FC236}">
                <a16:creationId xmlns:a16="http://schemas.microsoft.com/office/drawing/2014/main" id="{A3C75EDF-6462-4753-923C-A735F8B34518}"/>
              </a:ext>
            </a:extLst>
          </p:cNvPr>
          <p:cNvSpPr>
            <a:spLocks noChangeArrowheads="1"/>
          </p:cNvSpPr>
          <p:nvPr/>
        </p:nvSpPr>
        <p:spPr bwMode="auto">
          <a:xfrm>
            <a:off x="19030" y="6633386"/>
            <a:ext cx="2104697" cy="224614"/>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3083211211"/>
      </p:ext>
    </p:extLst>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10" y="980728"/>
            <a:ext cx="5441258" cy="5688632"/>
          </a:xfrm>
        </p:spPr>
        <p:txBody>
          <a:bodyPr>
            <a:normAutofit/>
          </a:bodyPr>
          <a:lstStyle/>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
        <p:nvSpPr>
          <p:cNvPr id="5" name="Rectangle 4"/>
          <p:cNvSpPr/>
          <p:nvPr/>
        </p:nvSpPr>
        <p:spPr>
          <a:xfrm>
            <a:off x="755576" y="5517232"/>
            <a:ext cx="3352077"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2060"/>
                </a:solidFill>
                <a:latin typeface="Arial Rounded MT Bold" panose="020F0704030504030204" pitchFamily="34" charset="0"/>
              </a:rPr>
              <a:t>Artifacts generally confused as parasite eggs and larvae</a:t>
            </a:r>
          </a:p>
          <a:p>
            <a:pPr algn="ctr"/>
            <a:endParaRPr lang="en-IN" dirty="0"/>
          </a:p>
        </p:txBody>
      </p:sp>
      <p:pic>
        <p:nvPicPr>
          <p:cNvPr id="11" name="Picture 10" descr="goatvet likes this Parasite Egg Identification chart | Goat health,  Veterinary, Goat care">
            <a:extLst>
              <a:ext uri="{FF2B5EF4-FFF2-40B4-BE49-F238E27FC236}">
                <a16:creationId xmlns:a16="http://schemas.microsoft.com/office/drawing/2014/main" id="{DC5D40C1-F46C-4C25-A9AB-320A1F7038D1}"/>
              </a:ext>
            </a:extLst>
          </p:cNvPr>
          <p:cNvPicPr/>
          <p:nvPr/>
        </p:nvPicPr>
        <p:blipFill rotWithShape="1">
          <a:blip r:embed="rId3">
            <a:extLst>
              <a:ext uri="{28A0092B-C50C-407E-A947-70E740481C1C}">
                <a14:useLocalDpi xmlns:a14="http://schemas.microsoft.com/office/drawing/2010/main" val="0"/>
              </a:ext>
            </a:extLst>
          </a:blip>
          <a:srcRect l="2051" t="16511" r="1646" b="4097"/>
          <a:stretch/>
        </p:blipFill>
        <p:spPr bwMode="auto">
          <a:xfrm>
            <a:off x="4910530" y="800218"/>
            <a:ext cx="4283968" cy="2880320"/>
          </a:xfrm>
          <a:prstGeom prst="rect">
            <a:avLst/>
          </a:prstGeom>
          <a:noFill/>
          <a:ln>
            <a:noFill/>
          </a:ln>
          <a:extLst>
            <a:ext uri="{53640926-AAD7-44D8-BBD7-CCE9431645EC}">
              <a14:shadowObscured xmlns:a14="http://schemas.microsoft.com/office/drawing/2010/main"/>
            </a:ext>
          </a:extLst>
        </p:spPr>
      </p:pic>
      <p:sp>
        <p:nvSpPr>
          <p:cNvPr id="7" name="Rounded Rectangle 6"/>
          <p:cNvSpPr/>
          <p:nvPr/>
        </p:nvSpPr>
        <p:spPr>
          <a:xfrm>
            <a:off x="5508104" y="3834098"/>
            <a:ext cx="23762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Eggs of Parasites</a:t>
            </a:r>
            <a:endParaRPr lang="en-IN" b="1" dirty="0">
              <a:solidFill>
                <a:srgbClr val="7030A0"/>
              </a:solidFill>
            </a:endParaRPr>
          </a:p>
        </p:txBody>
      </p:sp>
      <p:pic>
        <p:nvPicPr>
          <p:cNvPr id="13" name="Picture 12">
            <a:extLst>
              <a:ext uri="{FF2B5EF4-FFF2-40B4-BE49-F238E27FC236}">
                <a16:creationId xmlns:a16="http://schemas.microsoft.com/office/drawing/2014/main" id="{4C1F8450-8C16-4CA3-A4D6-2DB0E446D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73" y="4489173"/>
            <a:ext cx="2808312" cy="2354988"/>
          </a:xfrm>
          <a:prstGeom prst="rect">
            <a:avLst/>
          </a:prstGeom>
        </p:spPr>
      </p:pic>
      <p:sp>
        <p:nvSpPr>
          <p:cNvPr id="8" name="Down Arrow 7"/>
          <p:cNvSpPr/>
          <p:nvPr/>
        </p:nvSpPr>
        <p:spPr>
          <a:xfrm rot="5400000" flipH="1">
            <a:off x="8037385" y="5220199"/>
            <a:ext cx="12601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8460432" y="5291758"/>
            <a:ext cx="590050" cy="43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Arial Rounded MT Bold" panose="020F0704030504030204" pitchFamily="34" charset="0"/>
              </a:rPr>
              <a:t>EGG</a:t>
            </a:r>
            <a:endParaRPr lang="en-IN" sz="1200" dirty="0">
              <a:solidFill>
                <a:srgbClr val="7030A0"/>
              </a:solidFill>
              <a:latin typeface="Arial Rounded MT Bold" panose="020F0704030504030204" pitchFamily="34" charset="0"/>
            </a:endParaRPr>
          </a:p>
        </p:txBody>
      </p:sp>
      <p:sp>
        <p:nvSpPr>
          <p:cNvPr id="10" name="Right Arrow 9"/>
          <p:cNvSpPr/>
          <p:nvPr/>
        </p:nvSpPr>
        <p:spPr>
          <a:xfrm flipV="1">
            <a:off x="4546906" y="5311876"/>
            <a:ext cx="7272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4">
            <a:extLst>
              <a:ext uri="{FF2B5EF4-FFF2-40B4-BE49-F238E27FC236}">
                <a16:creationId xmlns:a16="http://schemas.microsoft.com/office/drawing/2014/main" id="{A3C75EDF-6462-4753-923C-A735F8B34518}"/>
              </a:ext>
            </a:extLst>
          </p:cNvPr>
          <p:cNvSpPr>
            <a:spLocks noChangeArrowheads="1"/>
          </p:cNvSpPr>
          <p:nvPr/>
        </p:nvSpPr>
        <p:spPr bwMode="auto">
          <a:xfrm>
            <a:off x="19030" y="6633386"/>
            <a:ext cx="2104697" cy="224614"/>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spTree>
    <p:extLst>
      <p:ext uri="{BB962C8B-B14F-4D97-AF65-F5344CB8AC3E}">
        <p14:creationId xmlns:p14="http://schemas.microsoft.com/office/powerpoint/2010/main" val="179950596"/>
      </p:ext>
    </p:ext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10" y="980728"/>
            <a:ext cx="5441258" cy="5688632"/>
          </a:xfrm>
        </p:spPr>
        <p:txBody>
          <a:bodyPr>
            <a:normAutofit/>
          </a:bodyPr>
          <a:lstStyle/>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
        <p:nvSpPr>
          <p:cNvPr id="7" name="Rounded Rectangle 6"/>
          <p:cNvSpPr/>
          <p:nvPr/>
        </p:nvSpPr>
        <p:spPr>
          <a:xfrm>
            <a:off x="1239718" y="4006139"/>
            <a:ext cx="2376264" cy="523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Egg of Parasite</a:t>
            </a:r>
            <a:endParaRPr lang="en-IN" b="1" dirty="0">
              <a:solidFill>
                <a:srgbClr val="7030A0"/>
              </a:solidFill>
            </a:endParaRPr>
          </a:p>
        </p:txBody>
      </p:sp>
      <p:sp>
        <p:nvSpPr>
          <p:cNvPr id="2" name="Rectangle 4">
            <a:extLst>
              <a:ext uri="{FF2B5EF4-FFF2-40B4-BE49-F238E27FC236}">
                <a16:creationId xmlns:a16="http://schemas.microsoft.com/office/drawing/2014/main" id="{A3C75EDF-6462-4753-923C-A735F8B34518}"/>
              </a:ext>
            </a:extLst>
          </p:cNvPr>
          <p:cNvSpPr>
            <a:spLocks noChangeArrowheads="1"/>
          </p:cNvSpPr>
          <p:nvPr/>
        </p:nvSpPr>
        <p:spPr bwMode="auto">
          <a:xfrm>
            <a:off x="7039303" y="6632966"/>
            <a:ext cx="2104697" cy="224614"/>
          </a:xfrm>
          <a:prstGeom prst="rect">
            <a:avLst/>
          </a:prstGeom>
          <a:solidFill>
            <a:schemeClr val="accent1"/>
          </a:solidFill>
          <a:ln w="12700" cap="sq" algn="ctr">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1200" dirty="0"/>
              <a:t>Image source: Google image</a:t>
            </a:r>
          </a:p>
        </p:txBody>
      </p:sp>
      <p:pic>
        <p:nvPicPr>
          <p:cNvPr id="14" name="Picture 13">
            <a:extLst>
              <a:ext uri="{FF2B5EF4-FFF2-40B4-BE49-F238E27FC236}">
                <a16:creationId xmlns:a16="http://schemas.microsoft.com/office/drawing/2014/main" id="{584E462F-93A6-4BDD-B9FD-C8F38EE172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5969" y="868282"/>
            <a:ext cx="3804865" cy="3000594"/>
          </a:xfrm>
          <a:prstGeom prst="rect">
            <a:avLst/>
          </a:prstGeom>
          <a:noFill/>
          <a:ln>
            <a:noFill/>
          </a:ln>
        </p:spPr>
      </p:pic>
      <p:pic>
        <p:nvPicPr>
          <p:cNvPr id="15" name="Picture 14" descr="Isospora canis oocyst detected on a zinc sulfate centrifugal flotation... |  Download Scientific Diagram">
            <a:extLst>
              <a:ext uri="{FF2B5EF4-FFF2-40B4-BE49-F238E27FC236}">
                <a16:creationId xmlns:a16="http://schemas.microsoft.com/office/drawing/2014/main" id="{DDBEEF68-E132-4F4C-B8A1-FCA6D3D7758C}"/>
              </a:ext>
            </a:extLst>
          </p:cNvPr>
          <p:cNvPicPr/>
          <p:nvPr/>
        </p:nvPicPr>
        <p:blipFill rotWithShape="1">
          <a:blip r:embed="rId4">
            <a:extLst>
              <a:ext uri="{28A0092B-C50C-407E-A947-70E740481C1C}">
                <a14:useLocalDpi xmlns:a14="http://schemas.microsoft.com/office/drawing/2010/main" val="0"/>
              </a:ext>
            </a:extLst>
          </a:blip>
          <a:srcRect l="7001" t="13001" r="2499" b="23749"/>
          <a:stretch/>
        </p:blipFill>
        <p:spPr bwMode="auto">
          <a:xfrm>
            <a:off x="4539679" y="4432306"/>
            <a:ext cx="2186940" cy="1623060"/>
          </a:xfrm>
          <a:prstGeom prst="rect">
            <a:avLst/>
          </a:prstGeom>
          <a:noFill/>
          <a:ln>
            <a:noFill/>
          </a:ln>
          <a:extLst>
            <a:ext uri="{53640926-AAD7-44D8-BBD7-CCE9431645EC}">
              <a14:shadowObscured xmlns:a14="http://schemas.microsoft.com/office/drawing/2010/main"/>
            </a:ext>
          </a:extLst>
        </p:spPr>
      </p:pic>
      <p:sp>
        <p:nvSpPr>
          <p:cNvPr id="3" name="Arrow: Down 2">
            <a:extLst>
              <a:ext uri="{FF2B5EF4-FFF2-40B4-BE49-F238E27FC236}">
                <a16:creationId xmlns:a16="http://schemas.microsoft.com/office/drawing/2014/main" id="{88FFC3E3-242D-446A-A961-8A49FE35F311}"/>
              </a:ext>
            </a:extLst>
          </p:cNvPr>
          <p:cNvSpPr/>
          <p:nvPr/>
        </p:nvSpPr>
        <p:spPr>
          <a:xfrm rot="10627575" flipH="1">
            <a:off x="2360267" y="3190996"/>
            <a:ext cx="47069" cy="819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Right 3">
            <a:extLst>
              <a:ext uri="{FF2B5EF4-FFF2-40B4-BE49-F238E27FC236}">
                <a16:creationId xmlns:a16="http://schemas.microsoft.com/office/drawing/2014/main" id="{DAFEC371-0B6D-4F8B-83C3-DC1724413C75}"/>
              </a:ext>
            </a:extLst>
          </p:cNvPr>
          <p:cNvSpPr/>
          <p:nvPr/>
        </p:nvSpPr>
        <p:spPr>
          <a:xfrm rot="10624678" flipV="1">
            <a:off x="4397348" y="2154630"/>
            <a:ext cx="1009820" cy="91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70EB5B4B-5806-46BE-B74B-7D0A0C3620DE}"/>
              </a:ext>
            </a:extLst>
          </p:cNvPr>
          <p:cNvSpPr/>
          <p:nvPr/>
        </p:nvSpPr>
        <p:spPr>
          <a:xfrm>
            <a:off x="5430882" y="2044543"/>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 bubble</a:t>
            </a:r>
            <a:endParaRPr lang="en-IN" dirty="0"/>
          </a:p>
        </p:txBody>
      </p:sp>
      <p:sp>
        <p:nvSpPr>
          <p:cNvPr id="16" name="Rectangle 15">
            <a:extLst>
              <a:ext uri="{FF2B5EF4-FFF2-40B4-BE49-F238E27FC236}">
                <a16:creationId xmlns:a16="http://schemas.microsoft.com/office/drawing/2014/main" id="{9F595C19-C3B5-42DB-9F29-71D24FE63C85}"/>
              </a:ext>
            </a:extLst>
          </p:cNvPr>
          <p:cNvSpPr/>
          <p:nvPr/>
        </p:nvSpPr>
        <p:spPr>
          <a:xfrm>
            <a:off x="5000248" y="6040307"/>
            <a:ext cx="1675214" cy="844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Oocyst of Protozoa</a:t>
            </a:r>
            <a:endParaRPr lang="en-IN" dirty="0"/>
          </a:p>
        </p:txBody>
      </p:sp>
      <p:pic>
        <p:nvPicPr>
          <p:cNvPr id="19" name="Picture 18" descr="Pathology Outlines - Balantidiasis">
            <a:extLst>
              <a:ext uri="{FF2B5EF4-FFF2-40B4-BE49-F238E27FC236}">
                <a16:creationId xmlns:a16="http://schemas.microsoft.com/office/drawing/2014/main" id="{6814611C-C3A5-48E2-8B2A-D0FEC99197B2}"/>
              </a:ext>
            </a:extLst>
          </p:cNvPr>
          <p:cNvPicPr/>
          <p:nvPr/>
        </p:nvPicPr>
        <p:blipFill rotWithShape="1">
          <a:blip r:embed="rId5" cstate="print">
            <a:extLst>
              <a:ext uri="{28A0092B-C50C-407E-A947-70E740481C1C}">
                <a14:useLocalDpi xmlns:a14="http://schemas.microsoft.com/office/drawing/2010/main" val="0"/>
              </a:ext>
            </a:extLst>
          </a:blip>
          <a:srcRect l="23830" t="6391" r="24583" b="13965"/>
          <a:stretch/>
        </p:blipFill>
        <p:spPr bwMode="auto">
          <a:xfrm rot="5400000">
            <a:off x="484541" y="4640468"/>
            <a:ext cx="1737360" cy="1906415"/>
          </a:xfrm>
          <a:prstGeom prst="rect">
            <a:avLst/>
          </a:prstGeom>
          <a:noFill/>
          <a:ln>
            <a:noFill/>
          </a:ln>
          <a:extLst>
            <a:ext uri="{53640926-AAD7-44D8-BBD7-CCE9431645EC}">
              <a14:shadowObscured xmlns:a14="http://schemas.microsoft.com/office/drawing/2010/main"/>
            </a:ext>
          </a:extLst>
        </p:spPr>
      </p:pic>
      <p:sp>
        <p:nvSpPr>
          <p:cNvPr id="17" name="Rounded Rectangle 6">
            <a:extLst>
              <a:ext uri="{FF2B5EF4-FFF2-40B4-BE49-F238E27FC236}">
                <a16:creationId xmlns:a16="http://schemas.microsoft.com/office/drawing/2014/main" id="{0CEB6034-3CDE-451F-B2FA-1CF69400A614}"/>
              </a:ext>
            </a:extLst>
          </p:cNvPr>
          <p:cNvSpPr/>
          <p:nvPr/>
        </p:nvSpPr>
        <p:spPr>
          <a:xfrm>
            <a:off x="400013" y="6405227"/>
            <a:ext cx="2299779" cy="479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Cyst of </a:t>
            </a:r>
            <a:r>
              <a:rPr lang="en-US" b="1" i="1" dirty="0">
                <a:solidFill>
                  <a:srgbClr val="7030A0"/>
                </a:solidFill>
              </a:rPr>
              <a:t>Balantidium coli</a:t>
            </a:r>
            <a:endParaRPr lang="en-IN" b="1" i="1" dirty="0">
              <a:solidFill>
                <a:srgbClr val="7030A0"/>
              </a:solidFill>
            </a:endParaRPr>
          </a:p>
        </p:txBody>
      </p:sp>
    </p:spTree>
    <p:extLst>
      <p:ext uri="{BB962C8B-B14F-4D97-AF65-F5344CB8AC3E}">
        <p14:creationId xmlns:p14="http://schemas.microsoft.com/office/powerpoint/2010/main" val="4017735346"/>
      </p:ext>
    </p:extLst>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731389" y="1278060"/>
            <a:ext cx="4752528" cy="5302942"/>
          </a:xfrm>
        </p:spPr>
        <p:txBody>
          <a:bodyPr>
            <a:normAutofit/>
          </a:bodyPr>
          <a:lstStyle/>
          <a:p>
            <a:pPr algn="just" eaLnBrk="1" hangingPunct="1"/>
            <a:r>
              <a:rPr lang="en-US" altLang="en-US" sz="2800" dirty="0">
                <a:solidFill>
                  <a:srgbClr val="002060"/>
                </a:solidFill>
                <a:latin typeface="Arial Black" panose="020B0A04020102020204" pitchFamily="34" charset="0"/>
              </a:rPr>
              <a:t>Floatation Method:-</a:t>
            </a:r>
          </a:p>
          <a:p>
            <a:pPr algn="just" eaLnBrk="1" hangingPunct="1">
              <a:lnSpc>
                <a:spcPct val="150000"/>
              </a:lnSpc>
            </a:pPr>
            <a:r>
              <a:rPr lang="en-US" altLang="en-US" sz="2800" dirty="0">
                <a:solidFill>
                  <a:srgbClr val="FF0000"/>
                </a:solidFill>
                <a:latin typeface="Arial Black" panose="020B0A04020102020204" pitchFamily="34" charset="0"/>
              </a:rPr>
              <a:t> </a:t>
            </a:r>
            <a:r>
              <a:rPr lang="en-US" altLang="en-US" sz="2800" b="1" dirty="0">
                <a:solidFill>
                  <a:srgbClr val="7030A0"/>
                </a:solidFill>
                <a:latin typeface="Arial Rounded MT Bold" panose="020F0704030504030204" pitchFamily="34" charset="0"/>
              </a:rPr>
              <a:t>Principle-</a:t>
            </a:r>
            <a:r>
              <a:rPr lang="en-US" altLang="en-US" sz="4000" b="1" dirty="0">
                <a:solidFill>
                  <a:srgbClr val="002060"/>
                </a:solidFill>
                <a:latin typeface="Arial Rounded MT Bold" panose="020F0704030504030204" pitchFamily="34" charset="0"/>
              </a:rPr>
              <a:t> </a:t>
            </a:r>
            <a:r>
              <a:rPr lang="en-US" altLang="en-US" sz="2400" b="1" dirty="0">
                <a:solidFill>
                  <a:srgbClr val="002060"/>
                </a:solidFill>
                <a:latin typeface="Arial Rounded MT Bold" panose="020F0704030504030204" pitchFamily="34" charset="0"/>
              </a:rPr>
              <a:t>When worms eggs are suspended in a liquid with a specific gravity higher than that of eggs, the latter will float up to the surface.</a:t>
            </a:r>
          </a:p>
          <a:p>
            <a:pPr algn="l" eaLnBrk="1" hangingPunct="1">
              <a:lnSpc>
                <a:spcPct val="150000"/>
              </a:lnSpc>
            </a:pPr>
            <a:endParaRPr lang="en-US" altLang="en-US" sz="2400" b="1" dirty="0">
              <a:solidFill>
                <a:srgbClr val="002060"/>
              </a:solidFill>
              <a:latin typeface="Arial Rounded MT Bold" panose="020F0704030504030204"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1686929137"/>
      </p:ext>
    </p:extLst>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259632" y="1071546"/>
            <a:ext cx="5328592" cy="5572164"/>
          </a:xfrm>
        </p:spPr>
        <p:txBody>
          <a:bodyPr>
            <a:normAutofit fontScale="92500" lnSpcReduction="20000"/>
          </a:bodyPr>
          <a:lstStyle/>
          <a:p>
            <a:pPr algn="l"/>
            <a:r>
              <a:rPr lang="en-US" altLang="en-US" sz="2800" dirty="0">
                <a:solidFill>
                  <a:srgbClr val="002060"/>
                </a:solidFill>
                <a:latin typeface="Arial Black" panose="020B0A04020102020204" pitchFamily="34" charset="0"/>
              </a:rPr>
              <a:t>Floatation Method:-</a:t>
            </a:r>
            <a:endParaRPr lang="en-US" altLang="en-US" sz="4000" b="1" dirty="0">
              <a:solidFill>
                <a:srgbClr val="002060"/>
              </a:solidFill>
              <a:latin typeface="Arial Rounded MT Bold" panose="020F0704030504030204" pitchFamily="34" charset="0"/>
            </a:endParaRPr>
          </a:p>
          <a:p>
            <a:pPr algn="just" eaLnBrk="1" hangingPunct="1">
              <a:lnSpc>
                <a:spcPct val="200000"/>
              </a:lnSpc>
            </a:pPr>
            <a:r>
              <a:rPr lang="en-US" altLang="en-US" sz="2800" b="1" dirty="0">
                <a:solidFill>
                  <a:srgbClr val="002060"/>
                </a:solidFill>
                <a:latin typeface="Arial Rounded MT Bold" panose="020F0704030504030204" pitchFamily="34" charset="0"/>
              </a:rPr>
              <a:t>Common saturated solution </a:t>
            </a:r>
            <a:r>
              <a:rPr lang="en-US" altLang="en-US" sz="2800" b="1" dirty="0">
                <a:solidFill>
                  <a:srgbClr val="7030A0"/>
                </a:solidFill>
                <a:latin typeface="Arial Rounded MT Bold" panose="020F0704030504030204" pitchFamily="34" charset="0"/>
              </a:rPr>
              <a:t>used in floatation technique: Sodium chloride (specific gravity- 1.20), Sugar (specific gravity- 1.12-1.30), Zinc sulphate, Magnesium sulphate etc.</a:t>
            </a:r>
          </a:p>
          <a:p>
            <a:pPr lvl="0" algn="just"/>
            <a:endParaRPr lang="en-US" sz="2400" b="1" dirty="0">
              <a:solidFill>
                <a:srgbClr val="7030A0"/>
              </a:solidFill>
              <a:latin typeface="Arial Rounded MT Bold"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3808857696"/>
      </p:ext>
    </p:extLst>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10" y="908720"/>
            <a:ext cx="7169450" cy="5734990"/>
          </a:xfrm>
        </p:spPr>
        <p:txBody>
          <a:bodyPr>
            <a:normAutofit/>
          </a:bodyPr>
          <a:lstStyle/>
          <a:p>
            <a:pPr algn="l"/>
            <a:r>
              <a:rPr lang="en-US" altLang="en-US" sz="2800" dirty="0">
                <a:solidFill>
                  <a:srgbClr val="002060"/>
                </a:solidFill>
                <a:latin typeface="Arial Black" panose="020B0A04020102020204" pitchFamily="34" charset="0"/>
              </a:rPr>
              <a:t>Floatation Method:-</a:t>
            </a:r>
          </a:p>
          <a:p>
            <a:pPr algn="l"/>
            <a:r>
              <a:rPr lang="en-US" altLang="en-US" sz="2600" b="1" i="1" dirty="0">
                <a:solidFill>
                  <a:srgbClr val="002060"/>
                </a:solidFill>
                <a:latin typeface="Arial Rounded MT Bold" panose="020F0704030504030204" pitchFamily="34" charset="0"/>
              </a:rPr>
              <a:t>Procedure:-</a:t>
            </a:r>
          </a:p>
          <a:p>
            <a:pPr marL="342900" indent="-342900" algn="just">
              <a:lnSpc>
                <a:spcPct val="150000"/>
              </a:lnSpc>
              <a:spcAft>
                <a:spcPts val="0"/>
              </a:spcAft>
              <a:buFont typeface="Courier New" panose="02070309020205020404" pitchFamily="49" charset="0"/>
              <a:buChar char="o"/>
            </a:pPr>
            <a:r>
              <a:rPr lang="en-US" sz="2400" dirty="0">
                <a:solidFill>
                  <a:srgbClr val="7030A0"/>
                </a:solidFill>
                <a:effectLst/>
                <a:latin typeface="Arial Rounded MT Bold" panose="020F0704030504030204" pitchFamily="34" charset="0"/>
                <a:ea typeface="Times New Roman" panose="02020603050405020304" pitchFamily="18" charset="0"/>
              </a:rPr>
              <a:t>About 2.0 g of faces are mixed with 10 – 20 ml of saturated common salt solution ( brine) in a small floatation tube.</a:t>
            </a:r>
            <a:endParaRPr lang="en-IN" sz="2400" dirty="0">
              <a:solidFill>
                <a:srgbClr val="7030A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400" dirty="0">
                <a:solidFill>
                  <a:srgbClr val="002060"/>
                </a:solidFill>
                <a:effectLst/>
                <a:latin typeface="Arial Rounded MT Bold" panose="020F0704030504030204" pitchFamily="34" charset="0"/>
                <a:ea typeface="Times New Roman" panose="02020603050405020304" pitchFamily="18" charset="0"/>
              </a:rPr>
              <a:t>Fill the floatation tube up to the tip with solution.</a:t>
            </a:r>
            <a:endParaRPr lang="en-IN" sz="2400" dirty="0">
              <a:solidFill>
                <a:srgbClr val="002060"/>
              </a:solidFill>
              <a:effectLst/>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400" dirty="0">
                <a:solidFill>
                  <a:srgbClr val="7030A0"/>
                </a:solidFill>
                <a:effectLst/>
                <a:latin typeface="Arial Rounded MT Bold" panose="020F0704030504030204" pitchFamily="34" charset="0"/>
                <a:ea typeface="Times New Roman" panose="02020603050405020304" pitchFamily="18" charset="0"/>
              </a:rPr>
              <a:t>A clean coverslip or slide is slid sideways over the top of the tube.</a:t>
            </a:r>
            <a:endParaRPr lang="en-IN" sz="2400" dirty="0">
              <a:solidFill>
                <a:srgbClr val="7030A0"/>
              </a:solidFill>
              <a:effectLst/>
              <a:latin typeface="Arial Rounded MT Bold" panose="020F0704030504030204" pitchFamily="34" charset="0"/>
              <a:ea typeface="Times New Roman" panose="02020603050405020304" pitchFamily="18" charset="0"/>
            </a:endParaRPr>
          </a:p>
          <a:p>
            <a:pPr lvl="0" algn="just"/>
            <a:endParaRPr lang="en-US" sz="2400" b="1" dirty="0">
              <a:solidFill>
                <a:srgbClr val="7030A0"/>
              </a:solidFill>
              <a:latin typeface="Arial Rounded MT Bold"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954836582"/>
      </p:ext>
    </p:extLst>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642910" y="908720"/>
            <a:ext cx="7169450" cy="5734990"/>
          </a:xfrm>
        </p:spPr>
        <p:txBody>
          <a:bodyPr>
            <a:normAutofit/>
          </a:bodyPr>
          <a:lstStyle/>
          <a:p>
            <a:pPr algn="l"/>
            <a:r>
              <a:rPr lang="en-US" altLang="en-US" sz="2800" dirty="0">
                <a:solidFill>
                  <a:srgbClr val="002060"/>
                </a:solidFill>
                <a:latin typeface="Arial Black" panose="020B0A04020102020204" pitchFamily="34" charset="0"/>
              </a:rPr>
              <a:t>Floatation Method:-</a:t>
            </a:r>
          </a:p>
          <a:p>
            <a:pPr algn="l"/>
            <a:r>
              <a:rPr lang="en-US" altLang="en-US" sz="2600" b="1" i="1" dirty="0">
                <a:solidFill>
                  <a:srgbClr val="002060"/>
                </a:solidFill>
                <a:latin typeface="Arial Rounded MT Bold" panose="020F0704030504030204" pitchFamily="34" charset="0"/>
              </a:rPr>
              <a:t>Procedure:-</a:t>
            </a:r>
          </a:p>
          <a:p>
            <a:pPr marL="342900" indent="-342900" algn="just">
              <a:lnSpc>
                <a:spcPct val="150000"/>
              </a:lnSpc>
              <a:spcAft>
                <a:spcPts val="0"/>
              </a:spcAft>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Left about 30 minutes by which time all the eggs would have floated up and touches the coverslip.</a:t>
            </a:r>
            <a:endParaRPr lang="en-IN" sz="2000" dirty="0">
              <a:solidFill>
                <a:srgbClr val="7030A0"/>
              </a:solidFill>
              <a:latin typeface="Arial Rounded MT Bold" panose="020F0704030504030204" pitchFamily="34" charset="0"/>
              <a:ea typeface="Times New Roman" panose="02020603050405020304" pitchFamily="18" charset="0"/>
            </a:endParaRPr>
          </a:p>
          <a:p>
            <a:pPr marL="342900" indent="-342900" algn="just">
              <a:lnSpc>
                <a:spcPct val="150000"/>
              </a:lnSpc>
              <a:spcAft>
                <a:spcPts val="0"/>
              </a:spcAft>
              <a:buFont typeface="Courier New" panose="02070309020205020404" pitchFamily="49" charset="0"/>
              <a:buChar char="o"/>
            </a:pPr>
            <a:r>
              <a:rPr lang="en-US" sz="2000" dirty="0">
                <a:solidFill>
                  <a:srgbClr val="002060"/>
                </a:solidFill>
                <a:effectLst/>
                <a:latin typeface="Arial Rounded MT Bold" panose="020F0704030504030204" pitchFamily="34" charset="0"/>
                <a:ea typeface="Times New Roman" panose="02020603050405020304" pitchFamily="18" charset="0"/>
              </a:rPr>
              <a:t>Then coverslip or slide is gently lifted, inverted and examined the fluid film under low power of the microscope.</a:t>
            </a:r>
          </a:p>
          <a:p>
            <a:pPr marL="342900" indent="-342900" algn="just">
              <a:lnSpc>
                <a:spcPct val="150000"/>
              </a:lnSpc>
              <a:spcAft>
                <a:spcPts val="0"/>
              </a:spcAft>
              <a:buFont typeface="Courier New" panose="02070309020205020404" pitchFamily="49" charset="0"/>
              <a:buChar char="o"/>
            </a:pPr>
            <a:r>
              <a:rPr lang="en-US" sz="2000" dirty="0">
                <a:solidFill>
                  <a:srgbClr val="7030A0"/>
                </a:solidFill>
                <a:effectLst/>
                <a:latin typeface="Arial Rounded MT Bold" panose="020F0704030504030204" pitchFamily="34" charset="0"/>
                <a:ea typeface="Times New Roman" panose="02020603050405020304" pitchFamily="18" charset="0"/>
              </a:rPr>
              <a:t> This method is not suitable for eggs of trematodes or most cestodes but is useful for the majority of nematode eggs.</a:t>
            </a:r>
            <a:endParaRPr lang="en-IN" sz="2000" dirty="0">
              <a:solidFill>
                <a:srgbClr val="7030A0"/>
              </a:solidFill>
              <a:effectLst/>
              <a:latin typeface="Arial Rounded MT Bold" panose="020F0704030504030204" pitchFamily="34" charset="0"/>
              <a:ea typeface="Times New Roman" panose="02020603050405020304" pitchFamily="18" charset="0"/>
            </a:endParaRPr>
          </a:p>
          <a:p>
            <a:pPr lvl="0" algn="just"/>
            <a:endParaRPr lang="en-US" sz="2400" b="1" dirty="0">
              <a:solidFill>
                <a:srgbClr val="7030A0"/>
              </a:solidFill>
              <a:latin typeface="Arial Rounded MT Bold" pitchFamily="34" charset="0"/>
            </a:endParaRPr>
          </a:p>
          <a:p>
            <a:pPr lvl="0" algn="just"/>
            <a:endParaRPr lang="en-US" sz="2400" b="1" dirty="0">
              <a:solidFill>
                <a:srgbClr val="7030A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FF0000"/>
              </a:solidFill>
              <a:latin typeface="Arial Rounded MT Bold" pitchFamily="34" charset="0"/>
            </a:endParaRPr>
          </a:p>
          <a:p>
            <a:pPr lvl="0" algn="just"/>
            <a:endParaRPr lang="en-US" sz="2000" b="1" dirty="0">
              <a:solidFill>
                <a:srgbClr val="7030A0"/>
              </a:solidFill>
              <a:latin typeface="Arial Rounded MT Bold" pitchFamily="34" charset="0"/>
            </a:endParaRPr>
          </a:p>
        </p:txBody>
      </p:sp>
      <p:sp>
        <p:nvSpPr>
          <p:cNvPr id="2051" name="Rectangle 6"/>
          <p:cNvSpPr>
            <a:spLocks noChangeArrowheads="1"/>
          </p:cNvSpPr>
          <p:nvPr/>
        </p:nvSpPr>
        <p:spPr bwMode="auto">
          <a:xfrm>
            <a:off x="642910" y="276998"/>
            <a:ext cx="692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US" sz="2800" b="1" dirty="0" err="1">
                <a:solidFill>
                  <a:srgbClr val="FF0000"/>
                </a:solidFill>
                <a:latin typeface="Arial Black" panose="020B0A04020102020204" pitchFamily="34" charset="0"/>
              </a:rPr>
              <a:t>Faecal</a:t>
            </a:r>
            <a:r>
              <a:rPr lang="en-US" sz="2800" b="1" dirty="0">
                <a:solidFill>
                  <a:srgbClr val="FF0000"/>
                </a:solidFill>
                <a:latin typeface="Arial Black" panose="020B0A04020102020204" pitchFamily="34" charset="0"/>
              </a:rPr>
              <a:t> Examination Techniques</a:t>
            </a:r>
          </a:p>
        </p:txBody>
      </p:sp>
    </p:spTree>
    <p:extLst>
      <p:ext uri="{BB962C8B-B14F-4D97-AF65-F5344CB8AC3E}">
        <p14:creationId xmlns:p14="http://schemas.microsoft.com/office/powerpoint/2010/main" val="3777450252"/>
      </p:ext>
    </p:extLst>
  </p:cSld>
  <p:clrMapOvr>
    <a:masterClrMapping/>
  </p:clrMapOvr>
  <p:transition>
    <p:blinds dir="ver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2498</TotalTime>
  <Words>1007</Words>
  <Application>Microsoft Office PowerPoint</Application>
  <PresentationFormat>On-screen Show (4:3)</PresentationFormat>
  <Paragraphs>224</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Arial Rounded MT Bold</vt:lpstr>
      <vt:lpstr>Calibri</vt:lpstr>
      <vt:lpstr>Courier New</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VETERINARY PARASITOLOGY</dc:title>
  <dc:creator>Dr.Ajit</dc:creator>
  <cp:lastModifiedBy>Ajit Kumar</cp:lastModifiedBy>
  <cp:revision>304</cp:revision>
  <dcterms:created xsi:type="dcterms:W3CDTF">2006-08-16T00:00:00Z</dcterms:created>
  <dcterms:modified xsi:type="dcterms:W3CDTF">2020-11-18T15:20:57Z</dcterms:modified>
</cp:coreProperties>
</file>