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11/11/2020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11/11/2020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3048000"/>
            <a:ext cx="3313355" cy="1702160"/>
          </a:xfrm>
        </p:spPr>
        <p:txBody>
          <a:bodyPr>
            <a:noAutofit/>
          </a:bodyPr>
          <a:lstStyle/>
          <a:p>
            <a:r>
              <a:rPr lang="en-IN" sz="6000" b="1" dirty="0">
                <a:effectLst>
                  <a:outerShdw blurRad="38100" dist="38100" dir="2700000" algn="tl">
                    <a:srgbClr val="000000">
                      <a:alpha val="43137"/>
                    </a:srgbClr>
                  </a:outerShdw>
                </a:effectLst>
              </a:rPr>
              <a:t>Fisheries Finance</a:t>
            </a:r>
          </a:p>
        </p:txBody>
      </p:sp>
    </p:spTree>
    <p:extLst>
      <p:ext uri="{BB962C8B-B14F-4D97-AF65-F5344CB8AC3E}">
        <p14:creationId xmlns:p14="http://schemas.microsoft.com/office/powerpoint/2010/main" val="2835444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143000"/>
            <a:ext cx="7338508" cy="4689629"/>
          </a:xfrm>
        </p:spPr>
        <p:txBody>
          <a:bodyPr/>
          <a:lstStyle/>
          <a:p>
            <a:pPr lvl="0" algn="just">
              <a:buClr>
                <a:srgbClr val="94C600"/>
              </a:buClr>
            </a:pPr>
            <a:r>
              <a:rPr lang="en-IN" b="1" dirty="0">
                <a:solidFill>
                  <a:srgbClr val="3E3D2D"/>
                </a:solidFill>
              </a:rPr>
              <a:t>Medium – term loans: Here the repayment period varies from 18 months to 5 </a:t>
            </a:r>
            <a:r>
              <a:rPr lang="en-IN" dirty="0">
                <a:solidFill>
                  <a:srgbClr val="3E3D2D"/>
                </a:solidFill>
              </a:rPr>
              <a:t>years. These loans are required by the aqua-farmers for bringing about some improvements on his farm by way of purchasing implements, electric motors, etc. The relatively longer period of repayment of these loans is due to their partially-liquidating nature.</a:t>
            </a:r>
          </a:p>
          <a:p>
            <a:pPr algn="just"/>
            <a:endParaRPr lang="en-IN" dirty="0"/>
          </a:p>
        </p:txBody>
      </p:sp>
    </p:spTree>
    <p:extLst>
      <p:ext uri="{BB962C8B-B14F-4D97-AF65-F5344CB8AC3E}">
        <p14:creationId xmlns:p14="http://schemas.microsoft.com/office/powerpoint/2010/main" val="35856564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543800" cy="5257800"/>
          </a:xfrm>
        </p:spPr>
        <p:txBody>
          <a:bodyPr>
            <a:normAutofit/>
          </a:bodyPr>
          <a:lstStyle/>
          <a:p>
            <a:pPr lvl="0" algn="just">
              <a:buClr>
                <a:srgbClr val="94C600"/>
              </a:buClr>
            </a:pPr>
            <a:r>
              <a:rPr lang="en-IN" b="1" dirty="0">
                <a:solidFill>
                  <a:srgbClr val="3E3D2D"/>
                </a:solidFill>
              </a:rPr>
              <a:t>Long – term loans: These loans fall due for repayment over a long time ranging </a:t>
            </a:r>
            <a:r>
              <a:rPr lang="en-IN" dirty="0">
                <a:solidFill>
                  <a:srgbClr val="3E3D2D"/>
                </a:solidFill>
              </a:rPr>
              <a:t>from 5 years to more than 20 years or even more. These loans together with medium terms loans are called investment loans or term loans. These loans are meant for permanent improvements like levelling and reclamation of land, construction of farm buildings, purchase of tractors, raising of plantations ,etc. Since these activities require large capital, a longer period is required to repay these loans due to their non - liquidating nature</a:t>
            </a:r>
          </a:p>
          <a:p>
            <a:endParaRPr lang="en-IN" dirty="0"/>
          </a:p>
        </p:txBody>
      </p:sp>
    </p:spTree>
    <p:extLst>
      <p:ext uri="{BB962C8B-B14F-4D97-AF65-F5344CB8AC3E}">
        <p14:creationId xmlns:p14="http://schemas.microsoft.com/office/powerpoint/2010/main" val="55499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024744" cy="648736"/>
          </a:xfrm>
        </p:spPr>
        <p:txBody>
          <a:bodyPr/>
          <a:lstStyle/>
          <a:p>
            <a:r>
              <a:rPr lang="en-IN" sz="2900" b="1" i="1" dirty="0">
                <a:solidFill>
                  <a:srgbClr val="94C600"/>
                </a:solidFill>
              </a:rPr>
              <a:t>Based on Purpose: Based on purpose</a:t>
            </a:r>
            <a:endParaRPr lang="en-IN" dirty="0"/>
          </a:p>
        </p:txBody>
      </p:sp>
      <p:sp>
        <p:nvSpPr>
          <p:cNvPr id="3" name="Content Placeholder 2"/>
          <p:cNvSpPr>
            <a:spLocks noGrp="1"/>
          </p:cNvSpPr>
          <p:nvPr>
            <p:ph idx="1"/>
          </p:nvPr>
        </p:nvSpPr>
        <p:spPr>
          <a:xfrm>
            <a:off x="762000" y="1524000"/>
            <a:ext cx="7543800" cy="4724400"/>
          </a:xfrm>
        </p:spPr>
        <p:txBody>
          <a:bodyPr>
            <a:normAutofit/>
          </a:bodyPr>
          <a:lstStyle/>
          <a:p>
            <a:pPr marL="68580" lvl="0" indent="0" algn="just">
              <a:buClr>
                <a:srgbClr val="94C600"/>
              </a:buClr>
              <a:buNone/>
            </a:pPr>
            <a:r>
              <a:rPr lang="en-IN" b="1" dirty="0">
                <a:solidFill>
                  <a:srgbClr val="3E3D2D"/>
                </a:solidFill>
              </a:rPr>
              <a:t>Credit is sub-divided in to 4 types.</a:t>
            </a:r>
          </a:p>
          <a:p>
            <a:pPr lvl="0" algn="just">
              <a:buClr>
                <a:srgbClr val="94C600"/>
              </a:buClr>
            </a:pPr>
            <a:r>
              <a:rPr lang="en-IN" b="1" dirty="0">
                <a:solidFill>
                  <a:srgbClr val="3E3D2D"/>
                </a:solidFill>
              </a:rPr>
              <a:t>Production loans: These loans refer to the credit given to the aqua-farmers for crop </a:t>
            </a:r>
            <a:r>
              <a:rPr lang="en-IN" dirty="0">
                <a:solidFill>
                  <a:srgbClr val="3E3D2D"/>
                </a:solidFill>
              </a:rPr>
              <a:t>production and are intended to increase the production of crops. They are also called as seasonal aquaculture/ fisheries operations (SAO) loans or short – term loans or crop loans. These loans are repayable with in a period ranging from 6 to 18 months in </a:t>
            </a:r>
            <a:r>
              <a:rPr lang="en-IN" dirty="0" err="1">
                <a:solidFill>
                  <a:srgbClr val="3E3D2D"/>
                </a:solidFill>
              </a:rPr>
              <a:t>lumpsum</a:t>
            </a:r>
            <a:r>
              <a:rPr lang="en-IN" dirty="0">
                <a:solidFill>
                  <a:srgbClr val="3E3D2D"/>
                </a:solidFill>
              </a:rPr>
              <a:t>.</a:t>
            </a:r>
          </a:p>
          <a:p>
            <a:endParaRPr lang="en-IN" dirty="0"/>
          </a:p>
        </p:txBody>
      </p:sp>
    </p:spTree>
    <p:extLst>
      <p:ext uri="{BB962C8B-B14F-4D97-AF65-F5344CB8AC3E}">
        <p14:creationId xmlns:p14="http://schemas.microsoft.com/office/powerpoint/2010/main" val="2099485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7620000" cy="4918229"/>
          </a:xfrm>
        </p:spPr>
        <p:txBody>
          <a:bodyPr>
            <a:normAutofit/>
          </a:bodyPr>
          <a:lstStyle/>
          <a:p>
            <a:pPr lvl="0" algn="just">
              <a:buClr>
                <a:srgbClr val="94C600"/>
              </a:buClr>
            </a:pPr>
            <a:r>
              <a:rPr lang="en-IN" sz="2200" b="1" dirty="0">
                <a:solidFill>
                  <a:srgbClr val="3E3D2D"/>
                </a:solidFill>
              </a:rPr>
              <a:t>Investment loans: These are loans given for purchase of equipment the </a:t>
            </a:r>
            <a:r>
              <a:rPr lang="en-IN" sz="2200" dirty="0">
                <a:solidFill>
                  <a:srgbClr val="3E3D2D"/>
                </a:solidFill>
              </a:rPr>
              <a:t>productivity of which is distributed over more than one year. Loans given for aerators, </a:t>
            </a:r>
            <a:r>
              <a:rPr lang="en-IN" sz="2200" dirty="0" err="1">
                <a:solidFill>
                  <a:srgbClr val="3E3D2D"/>
                </a:solidFill>
              </a:rPr>
              <a:t>pumpsets</a:t>
            </a:r>
            <a:r>
              <a:rPr lang="en-IN" sz="2200" dirty="0">
                <a:solidFill>
                  <a:srgbClr val="3E3D2D"/>
                </a:solidFill>
              </a:rPr>
              <a:t>, tube wells, etc.</a:t>
            </a:r>
          </a:p>
          <a:p>
            <a:pPr lvl="0" algn="just">
              <a:buClr>
                <a:srgbClr val="94C600"/>
              </a:buClr>
            </a:pPr>
            <a:r>
              <a:rPr lang="en-IN" sz="2200" b="1" i="1" dirty="0">
                <a:solidFill>
                  <a:srgbClr val="3E3D2D"/>
                </a:solidFill>
              </a:rPr>
              <a:t>Marketing loans: These loans are meant to help the farmers in overcoming the  </a:t>
            </a:r>
            <a:r>
              <a:rPr lang="en-IN" sz="2200" i="1" dirty="0">
                <a:solidFill>
                  <a:srgbClr val="3E3D2D"/>
                </a:solidFill>
              </a:rPr>
              <a:t>distress sales and to market the produce in a better way. Regulated markets and commercial banks, based on the warehouse receipt are lending in the form of marketing loans by advancing 75 per cent of the value of the produce. These loans help the farmers to clear off their debts and dispose the produce at remunerative prices).</a:t>
            </a:r>
          </a:p>
          <a:p>
            <a:endParaRPr lang="en-IN" dirty="0"/>
          </a:p>
        </p:txBody>
      </p:sp>
    </p:spTree>
    <p:extLst>
      <p:ext uri="{BB962C8B-B14F-4D97-AF65-F5344CB8AC3E}">
        <p14:creationId xmlns:p14="http://schemas.microsoft.com/office/powerpoint/2010/main" val="727973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572536"/>
          </a:xfrm>
        </p:spPr>
        <p:txBody>
          <a:bodyPr>
            <a:normAutofit fontScale="90000"/>
          </a:bodyPr>
          <a:lstStyle/>
          <a:p>
            <a:r>
              <a:rPr lang="en-US" sz="3600" dirty="0">
                <a:solidFill>
                  <a:srgbClr val="94C600"/>
                </a:solidFill>
              </a:rPr>
              <a:t>Consumption loan</a:t>
            </a:r>
            <a:endParaRPr lang="en-IN" dirty="0"/>
          </a:p>
        </p:txBody>
      </p:sp>
      <p:sp>
        <p:nvSpPr>
          <p:cNvPr id="3" name="Content Placeholder 2"/>
          <p:cNvSpPr>
            <a:spLocks noGrp="1"/>
          </p:cNvSpPr>
          <p:nvPr>
            <p:ph idx="1"/>
          </p:nvPr>
        </p:nvSpPr>
        <p:spPr>
          <a:xfrm>
            <a:off x="533400" y="1524000"/>
            <a:ext cx="8001000" cy="4876800"/>
          </a:xfrm>
        </p:spPr>
        <p:txBody>
          <a:bodyPr>
            <a:normAutofit fontScale="92500" lnSpcReduction="10000"/>
          </a:bodyPr>
          <a:lstStyle/>
          <a:p>
            <a:pPr algn="just"/>
            <a:r>
              <a:rPr lang="en-IN" b="1" dirty="0"/>
              <a:t>Consumption loans</a:t>
            </a:r>
            <a:r>
              <a:rPr lang="en-IN" dirty="0"/>
              <a:t>: Any loan advanced for some purpose other than production is broadly categorized as consumption loan. These loans seem to be unproductive but indirectly assist in more productive use of the crop loans i.e. with out diverting then to other purposes. Consumption loans are not very widely advanced and restricted to the areas which are hit by natural calamities. These loans are extended based on group guarantee basis with a maximum of three members. The loan is to be repaid with in 5 crop seasons or 2.5 years whichever is less. The branch manager is vested with the discretionary power of sanctioning these loans up to </a:t>
            </a:r>
            <a:r>
              <a:rPr lang="en-IN" dirty="0" err="1"/>
              <a:t>Rs</a:t>
            </a:r>
            <a:r>
              <a:rPr lang="en-IN" dirty="0"/>
              <a:t>. 5000 in each individual case. The rate of interest is around 11 per cent.</a:t>
            </a:r>
          </a:p>
          <a:p>
            <a:endParaRPr lang="en-IN" dirty="0"/>
          </a:p>
        </p:txBody>
      </p:sp>
    </p:spTree>
    <p:extLst>
      <p:ext uri="{BB962C8B-B14F-4D97-AF65-F5344CB8AC3E}">
        <p14:creationId xmlns:p14="http://schemas.microsoft.com/office/powerpoint/2010/main" val="1751014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772400" cy="5410200"/>
          </a:xfrm>
        </p:spPr>
        <p:txBody>
          <a:bodyPr>
            <a:normAutofit/>
          </a:bodyPr>
          <a:lstStyle/>
          <a:p>
            <a:pPr lvl="0" algn="just">
              <a:buClr>
                <a:srgbClr val="94C600"/>
              </a:buClr>
            </a:pPr>
            <a:r>
              <a:rPr lang="en-IN" b="1" dirty="0">
                <a:solidFill>
                  <a:srgbClr val="3E3D2D"/>
                </a:solidFill>
              </a:rPr>
              <a:t>4. Based on security: The loan transactions between lender and borrower are governed </a:t>
            </a:r>
            <a:r>
              <a:rPr lang="en-IN" dirty="0">
                <a:solidFill>
                  <a:srgbClr val="3E3D2D"/>
                </a:solidFill>
              </a:rPr>
              <a:t>by confidence and this assumption is confined to private lending to some extent, but the institutional financial agencies do have their own procedural formalities on credit transactions. </a:t>
            </a:r>
          </a:p>
          <a:p>
            <a:pPr lvl="0" algn="just">
              <a:buClr>
                <a:srgbClr val="94C600"/>
              </a:buClr>
            </a:pPr>
            <a:r>
              <a:rPr lang="en-IN" dirty="0">
                <a:solidFill>
                  <a:srgbClr val="3E3D2D"/>
                </a:solidFill>
              </a:rPr>
              <a:t>Therefore it is essential to classify the loans under this category into two sub-categories viz., secured and unsecured loans.</a:t>
            </a:r>
          </a:p>
          <a:p>
            <a:pPr lvl="0" algn="just">
              <a:buClr>
                <a:srgbClr val="94C600"/>
              </a:buClr>
            </a:pPr>
            <a:r>
              <a:rPr lang="en-IN" b="1" dirty="0">
                <a:solidFill>
                  <a:srgbClr val="3E3D2D"/>
                </a:solidFill>
              </a:rPr>
              <a:t>Secured loans</a:t>
            </a:r>
            <a:r>
              <a:rPr lang="en-IN" dirty="0">
                <a:solidFill>
                  <a:srgbClr val="3E3D2D"/>
                </a:solidFill>
              </a:rPr>
              <a:t>: Loans advanced against some security by the borrower are termed as secured loans. Various forms of securities are offered in obtaining the loans and they are of following types</a:t>
            </a:r>
          </a:p>
          <a:p>
            <a:endParaRPr lang="en-IN" dirty="0"/>
          </a:p>
        </p:txBody>
      </p:sp>
    </p:spTree>
    <p:extLst>
      <p:ext uri="{BB962C8B-B14F-4D97-AF65-F5344CB8AC3E}">
        <p14:creationId xmlns:p14="http://schemas.microsoft.com/office/powerpoint/2010/main" val="2045740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486400"/>
          </a:xfrm>
        </p:spPr>
        <p:txBody>
          <a:bodyPr>
            <a:normAutofit/>
          </a:bodyPr>
          <a:lstStyle/>
          <a:p>
            <a:pPr lvl="0" algn="just">
              <a:buClr>
                <a:srgbClr val="94C600"/>
              </a:buClr>
            </a:pPr>
            <a:r>
              <a:rPr lang="en-IN" b="1" dirty="0">
                <a:solidFill>
                  <a:srgbClr val="3E3D2D"/>
                </a:solidFill>
              </a:rPr>
              <a:t>I. Personal security: Under this, borrower himself stands as the guarantor. Loan is </a:t>
            </a:r>
            <a:r>
              <a:rPr lang="en-IN" dirty="0">
                <a:solidFill>
                  <a:srgbClr val="3E3D2D"/>
                </a:solidFill>
              </a:rPr>
              <a:t>advanced on the aqua-farmer’s promissory note. Third party guarantee may or may not be insisted upon (i.e. based on the understanding between the lender and the borrower)</a:t>
            </a:r>
          </a:p>
          <a:p>
            <a:pPr lvl="0" algn="just">
              <a:buClr>
                <a:srgbClr val="94C600"/>
              </a:buClr>
            </a:pPr>
            <a:r>
              <a:rPr lang="en-IN" b="1" dirty="0">
                <a:solidFill>
                  <a:srgbClr val="3E3D2D"/>
                </a:solidFill>
              </a:rPr>
              <a:t>II. Collateral Security: Here the property is pledged to secure a loan. The movable </a:t>
            </a:r>
            <a:r>
              <a:rPr lang="en-IN" dirty="0">
                <a:solidFill>
                  <a:srgbClr val="3E3D2D"/>
                </a:solidFill>
              </a:rPr>
              <a:t>properties of the individuals like LIC bonds, fixed deposit bonds, warehouse receipts, machinery, livestock </a:t>
            </a:r>
            <a:r>
              <a:rPr lang="en-IN" dirty="0" err="1">
                <a:solidFill>
                  <a:srgbClr val="3E3D2D"/>
                </a:solidFill>
              </a:rPr>
              <a:t>etc</a:t>
            </a:r>
            <a:r>
              <a:rPr lang="en-IN" dirty="0">
                <a:solidFill>
                  <a:srgbClr val="3E3D2D"/>
                </a:solidFill>
              </a:rPr>
              <a:t>, are offered as security.</a:t>
            </a:r>
          </a:p>
          <a:p>
            <a:endParaRPr lang="en-IN" dirty="0"/>
          </a:p>
        </p:txBody>
      </p:sp>
    </p:spTree>
    <p:extLst>
      <p:ext uri="{BB962C8B-B14F-4D97-AF65-F5344CB8AC3E}">
        <p14:creationId xmlns:p14="http://schemas.microsoft.com/office/powerpoint/2010/main" val="2641778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838200"/>
            <a:ext cx="7696200" cy="4994429"/>
          </a:xfrm>
        </p:spPr>
        <p:txBody>
          <a:bodyPr>
            <a:normAutofit/>
          </a:bodyPr>
          <a:lstStyle/>
          <a:p>
            <a:pPr lvl="0" algn="just">
              <a:buClr>
                <a:srgbClr val="94C600"/>
              </a:buClr>
            </a:pPr>
            <a:r>
              <a:rPr lang="en-IN" b="1" dirty="0">
                <a:solidFill>
                  <a:srgbClr val="3E3D2D"/>
                </a:solidFill>
              </a:rPr>
              <a:t>III. Chattel loans: Here credit is obtained from pawn-brokers by pledging movable </a:t>
            </a:r>
            <a:r>
              <a:rPr lang="en-IN" dirty="0">
                <a:solidFill>
                  <a:srgbClr val="3E3D2D"/>
                </a:solidFill>
              </a:rPr>
              <a:t>properties such as jewellery, utensils made of various metals, etc.</a:t>
            </a:r>
          </a:p>
          <a:p>
            <a:pPr lvl="0" algn="just">
              <a:buClr>
                <a:srgbClr val="94C600"/>
              </a:buClr>
            </a:pPr>
            <a:r>
              <a:rPr lang="en-IN" b="1" dirty="0">
                <a:solidFill>
                  <a:srgbClr val="3E3D2D"/>
                </a:solidFill>
              </a:rPr>
              <a:t>IV. Mortgage: As against to collateral security, immovable properties are presented for </a:t>
            </a:r>
            <a:r>
              <a:rPr lang="en-IN" dirty="0">
                <a:solidFill>
                  <a:srgbClr val="3E3D2D"/>
                </a:solidFill>
              </a:rPr>
              <a:t>security purpose For example, land, farm buildings, etc. The person who is creating the charge of mortgage is called mortgagor (borrower) and the person in whose favour it is created is known as the mortgagee (banker). Mortgages are of two types</a:t>
            </a:r>
          </a:p>
          <a:p>
            <a:endParaRPr lang="en-IN" dirty="0"/>
          </a:p>
        </p:txBody>
      </p:sp>
    </p:spTree>
    <p:extLst>
      <p:ext uri="{BB962C8B-B14F-4D97-AF65-F5344CB8AC3E}">
        <p14:creationId xmlns:p14="http://schemas.microsoft.com/office/powerpoint/2010/main" val="3722776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543800" cy="5257800"/>
          </a:xfrm>
        </p:spPr>
        <p:txBody>
          <a:bodyPr>
            <a:normAutofit lnSpcReduction="10000"/>
          </a:bodyPr>
          <a:lstStyle/>
          <a:p>
            <a:pPr lvl="0" algn="just">
              <a:buClr>
                <a:srgbClr val="94C600"/>
              </a:buClr>
            </a:pPr>
            <a:r>
              <a:rPr lang="en-IN" dirty="0">
                <a:solidFill>
                  <a:srgbClr val="3E3D2D"/>
                </a:solidFill>
              </a:rPr>
              <a:t>a) </a:t>
            </a:r>
            <a:r>
              <a:rPr lang="en-IN" b="1" dirty="0">
                <a:solidFill>
                  <a:srgbClr val="3E3D2D"/>
                </a:solidFill>
              </a:rPr>
              <a:t>Simple mortgage: When the mortgaged property is ancestrally inherited property </a:t>
            </a:r>
            <a:r>
              <a:rPr lang="en-IN" dirty="0">
                <a:solidFill>
                  <a:srgbClr val="3E3D2D"/>
                </a:solidFill>
              </a:rPr>
              <a:t>of borrower then simple mortgage holds good. Here, the farmer borrower has to register his property in the name of the banking institution as a security for the loan he obtains. The registration charges are to be borne by the borrower.</a:t>
            </a:r>
          </a:p>
          <a:p>
            <a:pPr lvl="0" algn="just">
              <a:buClr>
                <a:srgbClr val="94C600"/>
              </a:buClr>
            </a:pPr>
            <a:r>
              <a:rPr lang="en-IN" dirty="0">
                <a:solidFill>
                  <a:srgbClr val="3E3D2D"/>
                </a:solidFill>
              </a:rPr>
              <a:t>b) </a:t>
            </a:r>
            <a:r>
              <a:rPr lang="en-IN" b="1" dirty="0">
                <a:solidFill>
                  <a:srgbClr val="3E3D2D"/>
                </a:solidFill>
              </a:rPr>
              <a:t>Equitable mortgage: When the mortgaged property is self-acquired property of </a:t>
            </a:r>
            <a:r>
              <a:rPr lang="en-IN" dirty="0">
                <a:solidFill>
                  <a:srgbClr val="3E3D2D"/>
                </a:solidFill>
              </a:rPr>
              <a:t>the borrower, then equitable mortgage is applicable. In this no such registration is required, because the ownership rights are clearly specified in the title deeds in the name of farmer-borrower.</a:t>
            </a:r>
          </a:p>
          <a:p>
            <a:endParaRPr lang="en-IN" dirty="0"/>
          </a:p>
        </p:txBody>
      </p:sp>
    </p:spTree>
    <p:extLst>
      <p:ext uri="{BB962C8B-B14F-4D97-AF65-F5344CB8AC3E}">
        <p14:creationId xmlns:p14="http://schemas.microsoft.com/office/powerpoint/2010/main" val="197776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90600"/>
            <a:ext cx="7696200" cy="5181600"/>
          </a:xfrm>
        </p:spPr>
        <p:txBody>
          <a:bodyPr>
            <a:normAutofit/>
          </a:bodyPr>
          <a:lstStyle/>
          <a:p>
            <a:pPr lvl="0" algn="just">
              <a:buClr>
                <a:srgbClr val="94C600"/>
              </a:buClr>
            </a:pPr>
            <a:r>
              <a:rPr lang="en-IN" b="1" dirty="0">
                <a:solidFill>
                  <a:srgbClr val="3E3D2D"/>
                </a:solidFill>
              </a:rPr>
              <a:t>V. Hypothecated loans: Borrower has ownership right on his movable and the banker </a:t>
            </a:r>
            <a:r>
              <a:rPr lang="en-IN" dirty="0">
                <a:solidFill>
                  <a:srgbClr val="3E3D2D"/>
                </a:solidFill>
              </a:rPr>
              <a:t>has legal right to take a possession of property to sale on default (or) a right to sue the owner to bring the property to sale and for realization of the amount due. </a:t>
            </a:r>
          </a:p>
          <a:p>
            <a:pPr lvl="0" algn="just">
              <a:buClr>
                <a:srgbClr val="94C600"/>
              </a:buClr>
            </a:pPr>
            <a:r>
              <a:rPr lang="en-IN" dirty="0">
                <a:solidFill>
                  <a:srgbClr val="3E3D2D"/>
                </a:solidFill>
              </a:rPr>
              <a:t>The person who creates the charge of hypothecation is called as hypothecator (borrower) and the person in whose </a:t>
            </a:r>
            <a:r>
              <a:rPr lang="en-IN" dirty="0" err="1">
                <a:solidFill>
                  <a:srgbClr val="3E3D2D"/>
                </a:solidFill>
              </a:rPr>
              <a:t>favor</a:t>
            </a:r>
            <a:r>
              <a:rPr lang="en-IN" dirty="0">
                <a:solidFill>
                  <a:srgbClr val="3E3D2D"/>
                </a:solidFill>
              </a:rPr>
              <a:t> it is created is known as hypothecate (bank) and the property, which is denoted as hypothecated property.</a:t>
            </a:r>
          </a:p>
          <a:p>
            <a:endParaRPr lang="en-IN" dirty="0"/>
          </a:p>
        </p:txBody>
      </p:sp>
    </p:spTree>
    <p:extLst>
      <p:ext uri="{BB962C8B-B14F-4D97-AF65-F5344CB8AC3E}">
        <p14:creationId xmlns:p14="http://schemas.microsoft.com/office/powerpoint/2010/main" val="117627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IN" dirty="0"/>
              <a:t>Meaning</a:t>
            </a:r>
          </a:p>
        </p:txBody>
      </p:sp>
      <p:sp>
        <p:nvSpPr>
          <p:cNvPr id="3" name="Content Placeholder 2"/>
          <p:cNvSpPr>
            <a:spLocks noGrp="1"/>
          </p:cNvSpPr>
          <p:nvPr>
            <p:ph idx="1"/>
          </p:nvPr>
        </p:nvSpPr>
        <p:spPr>
          <a:xfrm>
            <a:off x="838200" y="1905000"/>
            <a:ext cx="7467600" cy="4191000"/>
          </a:xfrm>
        </p:spPr>
        <p:txBody>
          <a:bodyPr/>
          <a:lstStyle/>
          <a:p>
            <a:pPr lvl="0" algn="just">
              <a:buClr>
                <a:srgbClr val="94C600"/>
              </a:buClr>
            </a:pPr>
            <a:r>
              <a:rPr lang="en-IN" sz="2600" dirty="0">
                <a:solidFill>
                  <a:srgbClr val="3E3D2D"/>
                </a:solidFill>
              </a:rPr>
              <a:t>Fisheries finance generally means studying, examining and analysing the financial aspects pertaining to fishing/ aquaculture business, which is the core sector of India. </a:t>
            </a:r>
          </a:p>
          <a:p>
            <a:pPr lvl="0" algn="just">
              <a:buClr>
                <a:srgbClr val="94C600"/>
              </a:buClr>
            </a:pPr>
            <a:r>
              <a:rPr lang="en-IN" sz="2600" dirty="0">
                <a:solidFill>
                  <a:srgbClr val="3E3D2D"/>
                </a:solidFill>
              </a:rPr>
              <a:t>The financial aspects include money matters relating to production of fish and fishery products and their disposal.</a:t>
            </a:r>
            <a:endParaRPr lang="en-IN" sz="2600" dirty="0">
              <a:solidFill>
                <a:srgbClr val="3E3D2D"/>
              </a:solidFill>
            </a:endParaRPr>
          </a:p>
        </p:txBody>
      </p:sp>
    </p:spTree>
    <p:extLst>
      <p:ext uri="{BB962C8B-B14F-4D97-AF65-F5344CB8AC3E}">
        <p14:creationId xmlns:p14="http://schemas.microsoft.com/office/powerpoint/2010/main" val="21906169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66800"/>
            <a:ext cx="7620000" cy="4765829"/>
          </a:xfrm>
        </p:spPr>
        <p:txBody>
          <a:bodyPr>
            <a:normAutofit/>
          </a:bodyPr>
          <a:lstStyle/>
          <a:p>
            <a:pPr lvl="0" algn="just">
              <a:buClr>
                <a:srgbClr val="94C600"/>
              </a:buClr>
            </a:pPr>
            <a:r>
              <a:rPr lang="en-IN" dirty="0">
                <a:solidFill>
                  <a:srgbClr val="3E3D2D"/>
                </a:solidFill>
              </a:rPr>
              <a:t>This happens in the case of tractor loans, machinery loans etc. Under such loans the borrower will not have any right to sell the equipment until the loan is cleared off. The borrower is allowed to use the purchased machinery or equipment so as to enable him pay the loan </a:t>
            </a:r>
            <a:r>
              <a:rPr lang="en-IN" dirty="0" err="1">
                <a:solidFill>
                  <a:srgbClr val="3E3D2D"/>
                </a:solidFill>
              </a:rPr>
              <a:t>installment</a:t>
            </a:r>
            <a:r>
              <a:rPr lang="en-IN" dirty="0">
                <a:solidFill>
                  <a:srgbClr val="3E3D2D"/>
                </a:solidFill>
              </a:rPr>
              <a:t> regularly.</a:t>
            </a:r>
          </a:p>
          <a:p>
            <a:pPr lvl="0" algn="just">
              <a:buClr>
                <a:srgbClr val="94C600"/>
              </a:buClr>
            </a:pPr>
            <a:r>
              <a:rPr lang="en-IN" dirty="0">
                <a:solidFill>
                  <a:srgbClr val="3E3D2D"/>
                </a:solidFill>
              </a:rPr>
              <a:t>Hypothecated loans again are of two types viz., key loans and open loans.</a:t>
            </a:r>
          </a:p>
          <a:p>
            <a:endParaRPr lang="en-IN" dirty="0"/>
          </a:p>
        </p:txBody>
      </p:sp>
    </p:spTree>
    <p:extLst>
      <p:ext uri="{BB962C8B-B14F-4D97-AF65-F5344CB8AC3E}">
        <p14:creationId xmlns:p14="http://schemas.microsoft.com/office/powerpoint/2010/main" val="1557086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7543800" cy="5181600"/>
          </a:xfrm>
        </p:spPr>
        <p:txBody>
          <a:bodyPr>
            <a:normAutofit lnSpcReduction="10000"/>
          </a:bodyPr>
          <a:lstStyle/>
          <a:p>
            <a:pPr lvl="0" algn="just">
              <a:buClr>
                <a:srgbClr val="94C600"/>
              </a:buClr>
            </a:pPr>
            <a:r>
              <a:rPr lang="en-IN" dirty="0">
                <a:solidFill>
                  <a:srgbClr val="3E3D2D"/>
                </a:solidFill>
              </a:rPr>
              <a:t>a) </a:t>
            </a:r>
            <a:r>
              <a:rPr lang="en-IN" b="1" dirty="0">
                <a:solidFill>
                  <a:srgbClr val="3E3D2D"/>
                </a:solidFill>
              </a:rPr>
              <a:t>Key loans : The agricultural produce of the farmer - borrower will be kept under </a:t>
            </a:r>
            <a:r>
              <a:rPr lang="en-IN" dirty="0">
                <a:solidFill>
                  <a:srgbClr val="3E3D2D"/>
                </a:solidFill>
              </a:rPr>
              <a:t>the control of lending institutions and the loan is advanced to the farmer . This helps the farmer from not resorting to distress sales.</a:t>
            </a:r>
          </a:p>
          <a:p>
            <a:pPr lvl="0" algn="just">
              <a:buClr>
                <a:srgbClr val="94C600"/>
              </a:buClr>
            </a:pPr>
            <a:r>
              <a:rPr lang="en-IN" dirty="0">
                <a:solidFill>
                  <a:srgbClr val="3E3D2D"/>
                </a:solidFill>
              </a:rPr>
              <a:t>b) </a:t>
            </a:r>
            <a:r>
              <a:rPr lang="en-IN" b="1" dirty="0">
                <a:solidFill>
                  <a:srgbClr val="3E3D2D"/>
                </a:solidFill>
              </a:rPr>
              <a:t>Open loans: Here only the physical possession of the purchased machinery rests with </a:t>
            </a:r>
            <a:r>
              <a:rPr lang="en-IN" dirty="0">
                <a:solidFill>
                  <a:srgbClr val="3E3D2D"/>
                </a:solidFill>
              </a:rPr>
              <a:t>the borrower, but the legal ownership remains with the lending institution till the loan is repaid.</a:t>
            </a:r>
          </a:p>
          <a:p>
            <a:pPr lvl="0" algn="just">
              <a:buClr>
                <a:srgbClr val="94C600"/>
              </a:buClr>
            </a:pPr>
            <a:r>
              <a:rPr lang="en-IN" b="1" dirty="0">
                <a:solidFill>
                  <a:srgbClr val="3E3D2D"/>
                </a:solidFill>
              </a:rPr>
              <a:t>Unsecured loans: Just based on the confidence between the borrower and </a:t>
            </a:r>
            <a:r>
              <a:rPr lang="en-IN" dirty="0">
                <a:solidFill>
                  <a:srgbClr val="3E3D2D"/>
                </a:solidFill>
              </a:rPr>
              <a:t>lender, the loan transactions take place. No security is kept against the loan amount</a:t>
            </a:r>
          </a:p>
          <a:p>
            <a:endParaRPr lang="en-IN" dirty="0"/>
          </a:p>
        </p:txBody>
      </p:sp>
    </p:spTree>
    <p:extLst>
      <p:ext uri="{BB962C8B-B14F-4D97-AF65-F5344CB8AC3E}">
        <p14:creationId xmlns:p14="http://schemas.microsoft.com/office/powerpoint/2010/main" val="1193394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024744" cy="648736"/>
          </a:xfrm>
        </p:spPr>
        <p:txBody>
          <a:bodyPr>
            <a:normAutofit fontScale="90000"/>
          </a:bodyPr>
          <a:lstStyle/>
          <a:p>
            <a:r>
              <a:rPr lang="en-IN" b="1" dirty="0">
                <a:solidFill>
                  <a:srgbClr val="94C600"/>
                </a:solidFill>
              </a:rPr>
              <a:t>Lender’s classification:</a:t>
            </a:r>
            <a:endParaRPr lang="en-IN" dirty="0"/>
          </a:p>
        </p:txBody>
      </p:sp>
      <p:sp>
        <p:nvSpPr>
          <p:cNvPr id="3" name="Content Placeholder 2"/>
          <p:cNvSpPr>
            <a:spLocks noGrp="1"/>
          </p:cNvSpPr>
          <p:nvPr>
            <p:ph idx="1"/>
          </p:nvPr>
        </p:nvSpPr>
        <p:spPr>
          <a:xfrm>
            <a:off x="762000" y="1600200"/>
            <a:ext cx="7543800" cy="4232429"/>
          </a:xfrm>
        </p:spPr>
        <p:txBody>
          <a:bodyPr>
            <a:normAutofit/>
          </a:bodyPr>
          <a:lstStyle/>
          <a:p>
            <a:pPr lvl="0" algn="just">
              <a:buClr>
                <a:srgbClr val="94C600"/>
              </a:buClr>
            </a:pPr>
            <a:r>
              <a:rPr lang="en-US" b="1" dirty="0">
                <a:solidFill>
                  <a:srgbClr val="3E3D2D"/>
                </a:solidFill>
              </a:rPr>
              <a:t>Institutional credit: </a:t>
            </a:r>
            <a:r>
              <a:rPr lang="en-US" dirty="0">
                <a:solidFill>
                  <a:srgbClr val="3E3D2D"/>
                </a:solidFill>
              </a:rPr>
              <a:t>Here are loans are advanced by the institutional agencies like co-operatives, commercial banks. Ex: Co-operative loans and commercial bank loans.</a:t>
            </a:r>
          </a:p>
          <a:p>
            <a:pPr lvl="0" algn="just">
              <a:buClr>
                <a:srgbClr val="94C600"/>
              </a:buClr>
            </a:pPr>
            <a:r>
              <a:rPr lang="en-US" dirty="0">
                <a:solidFill>
                  <a:srgbClr val="3E3D2D"/>
                </a:solidFill>
              </a:rPr>
              <a:t> </a:t>
            </a:r>
            <a:r>
              <a:rPr lang="en-US" b="1" dirty="0">
                <a:solidFill>
                  <a:srgbClr val="3E3D2D"/>
                </a:solidFill>
              </a:rPr>
              <a:t>Non-institutional credit : </a:t>
            </a:r>
            <a:r>
              <a:rPr lang="en-US" dirty="0">
                <a:solidFill>
                  <a:srgbClr val="3E3D2D"/>
                </a:solidFill>
              </a:rPr>
              <a:t>Here the individual persons will lend the loans Ex: Loans given by professional and fisheries money lenders, traders, </a:t>
            </a:r>
            <a:r>
              <a:rPr lang="fr-FR" dirty="0">
                <a:solidFill>
                  <a:srgbClr val="3E3D2D"/>
                </a:solidFill>
              </a:rPr>
              <a:t>commission agents, relatives, </a:t>
            </a:r>
            <a:r>
              <a:rPr lang="fr-FR" dirty="0" err="1">
                <a:solidFill>
                  <a:srgbClr val="3E3D2D"/>
                </a:solidFill>
              </a:rPr>
              <a:t>friends</a:t>
            </a:r>
            <a:r>
              <a:rPr lang="fr-FR" dirty="0">
                <a:solidFill>
                  <a:srgbClr val="3E3D2D"/>
                </a:solidFill>
              </a:rPr>
              <a:t>, etc.</a:t>
            </a:r>
            <a:endParaRPr lang="en-IN" dirty="0">
              <a:solidFill>
                <a:srgbClr val="3E3D2D"/>
              </a:solidFill>
            </a:endParaRPr>
          </a:p>
          <a:p>
            <a:endParaRPr lang="en-IN" dirty="0"/>
          </a:p>
        </p:txBody>
      </p:sp>
    </p:spTree>
    <p:extLst>
      <p:ext uri="{BB962C8B-B14F-4D97-AF65-F5344CB8AC3E}">
        <p14:creationId xmlns:p14="http://schemas.microsoft.com/office/powerpoint/2010/main" val="3830854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838200"/>
            <a:ext cx="7024744" cy="572536"/>
          </a:xfrm>
        </p:spPr>
        <p:txBody>
          <a:bodyPr>
            <a:normAutofit fontScale="90000"/>
          </a:bodyPr>
          <a:lstStyle/>
          <a:p>
            <a:r>
              <a:rPr lang="en-US" sz="3600" b="1" dirty="0">
                <a:solidFill>
                  <a:srgbClr val="94C600"/>
                </a:solidFill>
              </a:rPr>
              <a:t>Borrower’s classification:</a:t>
            </a:r>
            <a:endParaRPr lang="en-IN" dirty="0"/>
          </a:p>
        </p:txBody>
      </p:sp>
      <p:sp>
        <p:nvSpPr>
          <p:cNvPr id="3" name="Content Placeholder 2"/>
          <p:cNvSpPr>
            <a:spLocks noGrp="1"/>
          </p:cNvSpPr>
          <p:nvPr>
            <p:ph idx="1"/>
          </p:nvPr>
        </p:nvSpPr>
        <p:spPr>
          <a:xfrm>
            <a:off x="762000" y="1600200"/>
            <a:ext cx="7543800" cy="4572000"/>
          </a:xfrm>
        </p:spPr>
        <p:txBody>
          <a:bodyPr>
            <a:normAutofit/>
          </a:bodyPr>
          <a:lstStyle/>
          <a:p>
            <a:pPr lvl="0" algn="just">
              <a:buClr>
                <a:srgbClr val="94C600"/>
              </a:buClr>
            </a:pPr>
            <a:r>
              <a:rPr lang="en-US" dirty="0">
                <a:solidFill>
                  <a:srgbClr val="3E3D2D"/>
                </a:solidFill>
              </a:rPr>
              <a:t>The credit is also classified on the basis of type of borrower. This classification has equity considerations.</a:t>
            </a:r>
          </a:p>
          <a:p>
            <a:pPr lvl="0" algn="just">
              <a:buClr>
                <a:srgbClr val="94C600"/>
              </a:buClr>
            </a:pPr>
            <a:r>
              <a:rPr lang="en-US" dirty="0">
                <a:solidFill>
                  <a:srgbClr val="3E3D2D"/>
                </a:solidFill>
              </a:rPr>
              <a:t> Based on the business activity like farmers, dairy farmers, poultry farmers, fish</a:t>
            </a:r>
            <a:r>
              <a:rPr lang="fr-FR" dirty="0">
                <a:solidFill>
                  <a:srgbClr val="3E3D2D"/>
                </a:solidFill>
              </a:rPr>
              <a:t> </a:t>
            </a:r>
            <a:r>
              <a:rPr lang="fr-FR" dirty="0" err="1">
                <a:solidFill>
                  <a:srgbClr val="3E3D2D"/>
                </a:solidFill>
              </a:rPr>
              <a:t>farmers</a:t>
            </a:r>
            <a:r>
              <a:rPr lang="fr-FR" dirty="0">
                <a:solidFill>
                  <a:srgbClr val="3E3D2D"/>
                </a:solidFill>
              </a:rPr>
              <a:t>, rural artisans etc.</a:t>
            </a:r>
          </a:p>
          <a:p>
            <a:pPr lvl="0" algn="just">
              <a:buClr>
                <a:srgbClr val="94C600"/>
              </a:buClr>
            </a:pPr>
            <a:r>
              <a:rPr lang="en-US" dirty="0">
                <a:solidFill>
                  <a:srgbClr val="3E3D2D"/>
                </a:solidFill>
              </a:rPr>
              <a:t> Based on size of the farm: fish culture </a:t>
            </a:r>
            <a:r>
              <a:rPr lang="en-US" dirty="0" err="1">
                <a:solidFill>
                  <a:srgbClr val="3E3D2D"/>
                </a:solidFill>
              </a:rPr>
              <a:t>labourers</a:t>
            </a:r>
            <a:r>
              <a:rPr lang="en-US" dirty="0">
                <a:solidFill>
                  <a:srgbClr val="3E3D2D"/>
                </a:solidFill>
              </a:rPr>
              <a:t>, marginal farmers, small farmers , medium farmers , large farmers ,</a:t>
            </a:r>
          </a:p>
          <a:p>
            <a:pPr lvl="0" algn="just">
              <a:buClr>
                <a:srgbClr val="94C600"/>
              </a:buClr>
            </a:pPr>
            <a:r>
              <a:rPr lang="en-US" dirty="0">
                <a:solidFill>
                  <a:srgbClr val="3E3D2D"/>
                </a:solidFill>
              </a:rPr>
              <a:t> Based on location hill farmers (or) tribal farmers.</a:t>
            </a:r>
          </a:p>
          <a:p>
            <a:endParaRPr lang="en-IN" dirty="0"/>
          </a:p>
        </p:txBody>
      </p:sp>
    </p:spTree>
    <p:extLst>
      <p:ext uri="{BB962C8B-B14F-4D97-AF65-F5344CB8AC3E}">
        <p14:creationId xmlns:p14="http://schemas.microsoft.com/office/powerpoint/2010/main" val="2622143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024744" cy="877336"/>
          </a:xfrm>
        </p:spPr>
        <p:txBody>
          <a:bodyPr/>
          <a:lstStyle/>
          <a:p>
            <a:r>
              <a:rPr lang="en-US" b="1" dirty="0">
                <a:solidFill>
                  <a:srgbClr val="94C600"/>
                </a:solidFill>
              </a:rPr>
              <a:t>Based on liquidity</a:t>
            </a:r>
            <a:endParaRPr lang="en-IN" dirty="0"/>
          </a:p>
        </p:txBody>
      </p:sp>
      <p:sp>
        <p:nvSpPr>
          <p:cNvPr id="3" name="Content Placeholder 2"/>
          <p:cNvSpPr>
            <a:spLocks noGrp="1"/>
          </p:cNvSpPr>
          <p:nvPr>
            <p:ph idx="1"/>
          </p:nvPr>
        </p:nvSpPr>
        <p:spPr>
          <a:xfrm>
            <a:off x="762000" y="1828800"/>
            <a:ext cx="7620000" cy="4003829"/>
          </a:xfrm>
        </p:spPr>
        <p:txBody>
          <a:bodyPr>
            <a:normAutofit/>
          </a:bodyPr>
          <a:lstStyle/>
          <a:p>
            <a:pPr lvl="0" algn="just">
              <a:buClr>
                <a:srgbClr val="94C600"/>
              </a:buClr>
            </a:pPr>
            <a:r>
              <a:rPr lang="en-US" dirty="0">
                <a:solidFill>
                  <a:srgbClr val="3E3D2D"/>
                </a:solidFill>
              </a:rPr>
              <a:t> </a:t>
            </a:r>
            <a:r>
              <a:rPr lang="en-US" b="1" i="1" dirty="0">
                <a:solidFill>
                  <a:srgbClr val="3E3D2D"/>
                </a:solidFill>
              </a:rPr>
              <a:t>Self-liquidating loans</a:t>
            </a:r>
            <a:r>
              <a:rPr lang="en-US" dirty="0">
                <a:solidFill>
                  <a:srgbClr val="3E3D2D"/>
                </a:solidFill>
              </a:rPr>
              <a:t>: They generate income immediately and are to be paid with in one year or after the completion of one crop season. Ex: crop loans.</a:t>
            </a:r>
          </a:p>
          <a:p>
            <a:pPr lvl="0" algn="just">
              <a:buClr>
                <a:srgbClr val="94C600"/>
              </a:buClr>
            </a:pPr>
            <a:r>
              <a:rPr lang="en-US" dirty="0">
                <a:solidFill>
                  <a:srgbClr val="3E3D2D"/>
                </a:solidFill>
              </a:rPr>
              <a:t> </a:t>
            </a:r>
            <a:r>
              <a:rPr lang="en-US" b="1" i="1" dirty="0">
                <a:solidFill>
                  <a:srgbClr val="3E3D2D"/>
                </a:solidFill>
              </a:rPr>
              <a:t>Partially -liquidating</a:t>
            </a:r>
            <a:r>
              <a:rPr lang="en-US" dirty="0">
                <a:solidFill>
                  <a:srgbClr val="3E3D2D"/>
                </a:solidFill>
              </a:rPr>
              <a:t>: They will take some time to generate income and can be repaid in 2-5 years or more, based on the economic activity for which the loan was taken. Ex: tractor loans, plantation loans etc.,</a:t>
            </a:r>
          </a:p>
          <a:p>
            <a:pPr algn="just"/>
            <a:endParaRPr lang="en-IN" dirty="0"/>
          </a:p>
        </p:txBody>
      </p:sp>
    </p:spTree>
    <p:extLst>
      <p:ext uri="{BB962C8B-B14F-4D97-AF65-F5344CB8AC3E}">
        <p14:creationId xmlns:p14="http://schemas.microsoft.com/office/powerpoint/2010/main" val="4136123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024744" cy="724936"/>
          </a:xfrm>
        </p:spPr>
        <p:txBody>
          <a:bodyPr/>
          <a:lstStyle/>
          <a:p>
            <a:r>
              <a:rPr lang="en-US" b="1" dirty="0">
                <a:solidFill>
                  <a:srgbClr val="94C600"/>
                </a:solidFill>
              </a:rPr>
              <a:t>Based on approach:</a:t>
            </a:r>
            <a:endParaRPr lang="en-IN" dirty="0"/>
          </a:p>
        </p:txBody>
      </p:sp>
      <p:sp>
        <p:nvSpPr>
          <p:cNvPr id="3" name="Content Placeholder 2"/>
          <p:cNvSpPr>
            <a:spLocks noGrp="1"/>
          </p:cNvSpPr>
          <p:nvPr>
            <p:ph idx="1"/>
          </p:nvPr>
        </p:nvSpPr>
        <p:spPr>
          <a:xfrm>
            <a:off x="914400" y="1752600"/>
            <a:ext cx="7543800" cy="4419600"/>
          </a:xfrm>
        </p:spPr>
        <p:txBody>
          <a:bodyPr>
            <a:normAutofit/>
          </a:bodyPr>
          <a:lstStyle/>
          <a:p>
            <a:pPr lvl="0" algn="just">
              <a:buClr>
                <a:srgbClr val="94C600"/>
              </a:buClr>
            </a:pPr>
            <a:r>
              <a:rPr lang="en-US" dirty="0">
                <a:solidFill>
                  <a:srgbClr val="3E3D2D"/>
                </a:solidFill>
              </a:rPr>
              <a:t> </a:t>
            </a:r>
            <a:r>
              <a:rPr lang="en-US" b="1" i="1" dirty="0">
                <a:solidFill>
                  <a:srgbClr val="3E3D2D"/>
                </a:solidFill>
              </a:rPr>
              <a:t>Individual approach</a:t>
            </a:r>
            <a:r>
              <a:rPr lang="en-US" dirty="0">
                <a:solidFill>
                  <a:srgbClr val="3E3D2D"/>
                </a:solidFill>
              </a:rPr>
              <a:t>: Loans advanced to individuals for different purposes will fall under this category</a:t>
            </a:r>
          </a:p>
          <a:p>
            <a:pPr lvl="0" algn="just">
              <a:buClr>
                <a:srgbClr val="94C600"/>
              </a:buClr>
            </a:pPr>
            <a:r>
              <a:rPr lang="en-US" dirty="0">
                <a:solidFill>
                  <a:srgbClr val="3E3D2D"/>
                </a:solidFill>
              </a:rPr>
              <a:t> </a:t>
            </a:r>
            <a:r>
              <a:rPr lang="en-US" b="1" i="1" dirty="0">
                <a:solidFill>
                  <a:srgbClr val="3E3D2D"/>
                </a:solidFill>
              </a:rPr>
              <a:t>Area based approach</a:t>
            </a:r>
            <a:r>
              <a:rPr lang="en-US" dirty="0">
                <a:solidFill>
                  <a:srgbClr val="3E3D2D"/>
                </a:solidFill>
              </a:rPr>
              <a:t>: Loans given to the persons falling under given area for specific purpose will be categorized under this. Ex: Drought Prone Area</a:t>
            </a:r>
          </a:p>
          <a:p>
            <a:pPr lvl="0" algn="just">
              <a:buClr>
                <a:srgbClr val="94C600"/>
              </a:buClr>
            </a:pPr>
            <a:r>
              <a:rPr lang="en-US" dirty="0" err="1">
                <a:solidFill>
                  <a:srgbClr val="3E3D2D"/>
                </a:solidFill>
              </a:rPr>
              <a:t>Programme</a:t>
            </a:r>
            <a:r>
              <a:rPr lang="en-US" dirty="0">
                <a:solidFill>
                  <a:srgbClr val="3E3D2D"/>
                </a:solidFill>
              </a:rPr>
              <a:t> (DPAP) loans, </a:t>
            </a:r>
            <a:r>
              <a:rPr lang="en-US" dirty="0" err="1">
                <a:solidFill>
                  <a:srgbClr val="3E3D2D"/>
                </a:solidFill>
              </a:rPr>
              <a:t>etc</a:t>
            </a:r>
            <a:endParaRPr lang="en-US" dirty="0">
              <a:solidFill>
                <a:srgbClr val="3E3D2D"/>
              </a:solidFill>
            </a:endParaRPr>
          </a:p>
          <a:p>
            <a:pPr lvl="0" algn="just">
              <a:buClr>
                <a:srgbClr val="94C600"/>
              </a:buClr>
            </a:pPr>
            <a:r>
              <a:rPr lang="en-US" dirty="0">
                <a:solidFill>
                  <a:srgbClr val="3E3D2D"/>
                </a:solidFill>
              </a:rPr>
              <a:t> </a:t>
            </a:r>
            <a:r>
              <a:rPr lang="en-US" b="1" i="1" dirty="0">
                <a:solidFill>
                  <a:srgbClr val="3E3D2D"/>
                </a:solidFill>
              </a:rPr>
              <a:t>Differential Interest Rate (DIR) approach</a:t>
            </a:r>
            <a:r>
              <a:rPr lang="en-US" dirty="0">
                <a:solidFill>
                  <a:srgbClr val="3E3D2D"/>
                </a:solidFill>
              </a:rPr>
              <a:t>: Under this approach loans will be given to the weaker sections @ 4 per cent per annum.</a:t>
            </a:r>
          </a:p>
          <a:p>
            <a:endParaRPr lang="en-IN" dirty="0"/>
          </a:p>
        </p:txBody>
      </p:sp>
    </p:spTree>
    <p:extLst>
      <p:ext uri="{BB962C8B-B14F-4D97-AF65-F5344CB8AC3E}">
        <p14:creationId xmlns:p14="http://schemas.microsoft.com/office/powerpoint/2010/main" val="4071064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801136"/>
          </a:xfrm>
        </p:spPr>
        <p:txBody>
          <a:bodyPr/>
          <a:lstStyle/>
          <a:p>
            <a:r>
              <a:rPr lang="en-US" sz="3600" b="1" dirty="0">
                <a:solidFill>
                  <a:srgbClr val="94C600"/>
                </a:solidFill>
              </a:rPr>
              <a:t>Based on contact</a:t>
            </a:r>
            <a:endParaRPr lang="en-IN" dirty="0"/>
          </a:p>
        </p:txBody>
      </p:sp>
      <p:sp>
        <p:nvSpPr>
          <p:cNvPr id="3" name="Content Placeholder 2"/>
          <p:cNvSpPr>
            <a:spLocks noGrp="1"/>
          </p:cNvSpPr>
          <p:nvPr>
            <p:ph idx="1"/>
          </p:nvPr>
        </p:nvSpPr>
        <p:spPr>
          <a:xfrm>
            <a:off x="914400" y="1676400"/>
            <a:ext cx="7391400" cy="4156229"/>
          </a:xfrm>
        </p:spPr>
        <p:txBody>
          <a:bodyPr/>
          <a:lstStyle/>
          <a:p>
            <a:pPr lvl="0">
              <a:buClr>
                <a:srgbClr val="94C600"/>
              </a:buClr>
            </a:pPr>
            <a:r>
              <a:rPr lang="en-US" dirty="0">
                <a:solidFill>
                  <a:srgbClr val="3E3D2D"/>
                </a:solidFill>
              </a:rPr>
              <a:t> </a:t>
            </a:r>
            <a:r>
              <a:rPr lang="en-US" b="1" i="1" dirty="0">
                <a:solidFill>
                  <a:srgbClr val="3E3D2D"/>
                </a:solidFill>
              </a:rPr>
              <a:t>Direct Loans</a:t>
            </a:r>
            <a:r>
              <a:rPr lang="en-US" dirty="0">
                <a:solidFill>
                  <a:srgbClr val="3E3D2D"/>
                </a:solidFill>
              </a:rPr>
              <a:t>: Loans extended to the farmers directly are called direct loans.</a:t>
            </a:r>
          </a:p>
          <a:p>
            <a:pPr marL="68580" lvl="0" indent="0">
              <a:buClr>
                <a:srgbClr val="94C600"/>
              </a:buClr>
              <a:buNone/>
            </a:pPr>
            <a:r>
              <a:rPr lang="en-US" dirty="0">
                <a:solidFill>
                  <a:srgbClr val="3E3D2D"/>
                </a:solidFill>
              </a:rPr>
              <a:t>    Ex: Crop loans.</a:t>
            </a:r>
          </a:p>
          <a:p>
            <a:pPr lvl="0">
              <a:buClr>
                <a:srgbClr val="94C600"/>
              </a:buClr>
            </a:pPr>
            <a:r>
              <a:rPr lang="en-US" dirty="0">
                <a:solidFill>
                  <a:srgbClr val="3E3D2D"/>
                </a:solidFill>
              </a:rPr>
              <a:t> </a:t>
            </a:r>
            <a:r>
              <a:rPr lang="en-US" b="1" i="1" dirty="0">
                <a:solidFill>
                  <a:srgbClr val="3E3D2D"/>
                </a:solidFill>
              </a:rPr>
              <a:t>Indirect loans</a:t>
            </a:r>
            <a:r>
              <a:rPr lang="en-US" dirty="0">
                <a:solidFill>
                  <a:srgbClr val="3E3D2D"/>
                </a:solidFill>
              </a:rPr>
              <a:t>: Loans given to the processing based companies/ firms which are indirectly beneficial to the farmers are called indirect loans.</a:t>
            </a:r>
          </a:p>
          <a:p>
            <a:endParaRPr lang="en-IN" dirty="0"/>
          </a:p>
        </p:txBody>
      </p:sp>
    </p:spTree>
    <p:extLst>
      <p:ext uri="{BB962C8B-B14F-4D97-AF65-F5344CB8AC3E}">
        <p14:creationId xmlns:p14="http://schemas.microsoft.com/office/powerpoint/2010/main" val="1290727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819400"/>
            <a:ext cx="7024744" cy="1143000"/>
          </a:xfrm>
        </p:spPr>
        <p:txBody>
          <a:bodyPr>
            <a:noAutofit/>
          </a:bodyPr>
          <a:lstStyle/>
          <a:p>
            <a:r>
              <a:rPr lang="en-IN" sz="9600" b="1" dirty="0" smtClean="0">
                <a:effectLst>
                  <a:outerShdw blurRad="38100" dist="38100" dir="2700000" algn="tl">
                    <a:srgbClr val="000000">
                      <a:alpha val="43137"/>
                    </a:srgbClr>
                  </a:outerShdw>
                </a:effectLst>
              </a:rPr>
              <a:t>Thank You</a:t>
            </a:r>
            <a:endParaRPr lang="en-IN" sz="9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798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7239000" cy="5279923"/>
          </a:xfrm>
        </p:spPr>
        <p:txBody>
          <a:bodyPr>
            <a:normAutofit/>
          </a:bodyPr>
          <a:lstStyle/>
          <a:p>
            <a:pPr marL="68580" lvl="0" indent="0">
              <a:buClr>
                <a:srgbClr val="94C600"/>
              </a:buClr>
              <a:buNone/>
            </a:pPr>
            <a:r>
              <a:rPr lang="en-IN" b="1" i="1" dirty="0">
                <a:solidFill>
                  <a:srgbClr val="3E3D2D"/>
                </a:solidFill>
              </a:rPr>
              <a:t>Nature and Scope:</a:t>
            </a:r>
          </a:p>
          <a:p>
            <a:pPr lvl="0" algn="just">
              <a:buClr>
                <a:srgbClr val="94C600"/>
              </a:buClr>
            </a:pPr>
            <a:r>
              <a:rPr lang="en-IN" dirty="0">
                <a:solidFill>
                  <a:srgbClr val="3E3D2D"/>
                </a:solidFill>
              </a:rPr>
              <a:t>Fisheries finance can be dealt at both micro level and macro level. </a:t>
            </a:r>
          </a:p>
          <a:p>
            <a:pPr lvl="0" algn="just">
              <a:buClr>
                <a:srgbClr val="94C600"/>
              </a:buClr>
            </a:pPr>
            <a:r>
              <a:rPr lang="en-IN" dirty="0" err="1">
                <a:solidFill>
                  <a:srgbClr val="3E3D2D"/>
                </a:solidFill>
              </a:rPr>
              <a:t>Macrofinance</a:t>
            </a:r>
            <a:r>
              <a:rPr lang="en-IN" dirty="0">
                <a:solidFill>
                  <a:srgbClr val="3E3D2D"/>
                </a:solidFill>
              </a:rPr>
              <a:t> deals with different sources of raising funds for fisheries as a whole in the economy. It is also concerned with the lending procedure, rules, regulations, monitoring and controlling of different agricultural credit institutions. Hence macro-finance is related to financing of fisheries at aggregate level.</a:t>
            </a:r>
          </a:p>
          <a:p>
            <a:endParaRPr lang="en-IN" dirty="0"/>
          </a:p>
        </p:txBody>
      </p:sp>
    </p:spTree>
    <p:extLst>
      <p:ext uri="{BB962C8B-B14F-4D97-AF65-F5344CB8AC3E}">
        <p14:creationId xmlns:p14="http://schemas.microsoft.com/office/powerpoint/2010/main" val="2859219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543800" cy="5105400"/>
          </a:xfrm>
        </p:spPr>
        <p:txBody>
          <a:bodyPr>
            <a:normAutofit/>
          </a:bodyPr>
          <a:lstStyle/>
          <a:p>
            <a:pPr lvl="0" algn="just">
              <a:buClr>
                <a:srgbClr val="94C600"/>
              </a:buClr>
            </a:pPr>
            <a:r>
              <a:rPr lang="en-IN" dirty="0">
                <a:solidFill>
                  <a:srgbClr val="3E3D2D"/>
                </a:solidFill>
              </a:rPr>
              <a:t>Micro-finance refers to financial management of the individual fishery enterprises units. And it is concerned with the study as to how the individual fishers/ aqua farmer considers various sources of credit, quantum of credit to be borrowed from each source and how he allocates the same among the alternative uses with in the farm. It is also concerned with the future use of funds.</a:t>
            </a:r>
            <a:endParaRPr lang="en-IN" dirty="0">
              <a:solidFill>
                <a:srgbClr val="3E3D2D"/>
              </a:solidFill>
            </a:endParaRPr>
          </a:p>
        </p:txBody>
      </p:sp>
    </p:spTree>
    <p:extLst>
      <p:ext uri="{BB962C8B-B14F-4D97-AF65-F5344CB8AC3E}">
        <p14:creationId xmlns:p14="http://schemas.microsoft.com/office/powerpoint/2010/main" val="155731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7696200" cy="4689629"/>
          </a:xfrm>
        </p:spPr>
        <p:txBody>
          <a:bodyPr/>
          <a:lstStyle/>
          <a:p>
            <a:pPr lvl="0" algn="just">
              <a:buClr>
                <a:srgbClr val="94C600"/>
              </a:buClr>
            </a:pPr>
            <a:r>
              <a:rPr lang="en-IN" dirty="0">
                <a:solidFill>
                  <a:srgbClr val="3E3D2D"/>
                </a:solidFill>
              </a:rPr>
              <a:t>Therefore, macro-finance deals with the aspects relating to total credit needs of the fisheries sector, the terms and conditions under which the credit is available and the method of use of total credit for the development of fisheries, while micro-finance refers to the financial management of individual fisheries enterprise.</a:t>
            </a:r>
          </a:p>
          <a:p>
            <a:endParaRPr lang="en-IN" dirty="0"/>
          </a:p>
        </p:txBody>
      </p:sp>
    </p:spTree>
    <p:extLst>
      <p:ext uri="{BB962C8B-B14F-4D97-AF65-F5344CB8AC3E}">
        <p14:creationId xmlns:p14="http://schemas.microsoft.com/office/powerpoint/2010/main" val="2141777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724936"/>
          </a:xfrm>
        </p:spPr>
        <p:txBody>
          <a:bodyPr/>
          <a:lstStyle/>
          <a:p>
            <a:r>
              <a:rPr lang="en-IN" dirty="0"/>
              <a:t>Credit</a:t>
            </a:r>
          </a:p>
        </p:txBody>
      </p:sp>
      <p:sp>
        <p:nvSpPr>
          <p:cNvPr id="3" name="Content Placeholder 2"/>
          <p:cNvSpPr>
            <a:spLocks noGrp="1"/>
          </p:cNvSpPr>
          <p:nvPr>
            <p:ph idx="1"/>
          </p:nvPr>
        </p:nvSpPr>
        <p:spPr>
          <a:xfrm>
            <a:off x="914400" y="1600200"/>
            <a:ext cx="7391400" cy="4232429"/>
          </a:xfrm>
        </p:spPr>
        <p:txBody>
          <a:bodyPr>
            <a:normAutofit lnSpcReduction="10000"/>
          </a:bodyPr>
          <a:lstStyle/>
          <a:p>
            <a:pPr lvl="0" algn="just">
              <a:buClr>
                <a:srgbClr val="94C600"/>
              </a:buClr>
            </a:pPr>
            <a:r>
              <a:rPr lang="en-IN" dirty="0">
                <a:solidFill>
                  <a:srgbClr val="3E3D2D"/>
                </a:solidFill>
              </a:rPr>
              <a:t>The word “credit” comes from the Latin word “</a:t>
            </a:r>
            <a:r>
              <a:rPr lang="en-IN" b="1" i="1" dirty="0">
                <a:solidFill>
                  <a:srgbClr val="3E3D2D"/>
                </a:solidFill>
              </a:rPr>
              <a:t>Credo” which means “I </a:t>
            </a:r>
            <a:r>
              <a:rPr lang="en-IN" dirty="0">
                <a:solidFill>
                  <a:srgbClr val="3E3D2D"/>
                </a:solidFill>
              </a:rPr>
              <a:t>believe”. Hence credit is based up on belief, confidence, trust and faith. Credit is other wise called as loan.</a:t>
            </a:r>
          </a:p>
          <a:p>
            <a:pPr lvl="0" algn="just">
              <a:buClr>
                <a:srgbClr val="94C600"/>
              </a:buClr>
            </a:pPr>
            <a:r>
              <a:rPr lang="en-IN" b="1" i="1" dirty="0">
                <a:solidFill>
                  <a:srgbClr val="3E3D2D"/>
                </a:solidFill>
              </a:rPr>
              <a:t>Definition: Credit / loan is certain amount of money provided for certain purpose on </a:t>
            </a:r>
            <a:r>
              <a:rPr lang="en-IN" dirty="0">
                <a:solidFill>
                  <a:srgbClr val="3E3D2D"/>
                </a:solidFill>
              </a:rPr>
              <a:t>certain conditions with some interest, which can be repaid sooner (or) later.</a:t>
            </a:r>
          </a:p>
          <a:p>
            <a:pPr lvl="0" algn="just">
              <a:buClr>
                <a:srgbClr val="94C600"/>
              </a:buClr>
            </a:pPr>
            <a:r>
              <a:rPr lang="en-IN" dirty="0">
                <a:solidFill>
                  <a:srgbClr val="3E3D2D"/>
                </a:solidFill>
              </a:rPr>
              <a:t>According to Professor </a:t>
            </a:r>
            <a:r>
              <a:rPr lang="en-IN" b="1" i="1" dirty="0">
                <a:solidFill>
                  <a:srgbClr val="3E3D2D"/>
                </a:solidFill>
              </a:rPr>
              <a:t>Galbraith credit is the “temporary transfer of asset </a:t>
            </a:r>
            <a:r>
              <a:rPr lang="en-IN" dirty="0">
                <a:solidFill>
                  <a:srgbClr val="3E3D2D"/>
                </a:solidFill>
              </a:rPr>
              <a:t>from one who has to other who has not”</a:t>
            </a:r>
          </a:p>
          <a:p>
            <a:endParaRPr lang="en-IN" dirty="0"/>
          </a:p>
        </p:txBody>
      </p:sp>
    </p:spTree>
    <p:extLst>
      <p:ext uri="{BB962C8B-B14F-4D97-AF65-F5344CB8AC3E}">
        <p14:creationId xmlns:p14="http://schemas.microsoft.com/office/powerpoint/2010/main" val="116410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801136"/>
          </a:xfrm>
        </p:spPr>
        <p:txBody>
          <a:bodyPr/>
          <a:lstStyle/>
          <a:p>
            <a:r>
              <a:rPr lang="en-IN" b="1" i="1" dirty="0">
                <a:solidFill>
                  <a:srgbClr val="94C600"/>
                </a:solidFill>
              </a:rPr>
              <a:t>Credit needs in Fisheries:</a:t>
            </a:r>
            <a:endParaRPr lang="en-IN" dirty="0"/>
          </a:p>
        </p:txBody>
      </p:sp>
      <p:sp>
        <p:nvSpPr>
          <p:cNvPr id="3" name="Content Placeholder 2"/>
          <p:cNvSpPr>
            <a:spLocks noGrp="1"/>
          </p:cNvSpPr>
          <p:nvPr>
            <p:ph idx="1"/>
          </p:nvPr>
        </p:nvSpPr>
        <p:spPr>
          <a:xfrm>
            <a:off x="1043492" y="1752600"/>
            <a:ext cx="7141863" cy="4495800"/>
          </a:xfrm>
        </p:spPr>
        <p:txBody>
          <a:bodyPr>
            <a:normAutofit lnSpcReduction="10000"/>
          </a:bodyPr>
          <a:lstStyle/>
          <a:p>
            <a:pPr algn="just"/>
            <a:r>
              <a:rPr lang="en-IN" dirty="0"/>
              <a:t>Fisheries credit is one of the most crucial inputs in all fisheries development programmes. For a long time, the major source of fisheries credit was private moneylenders. But this source of credit was inadequate, highly expensive and exploitative. </a:t>
            </a:r>
          </a:p>
          <a:p>
            <a:pPr algn="just"/>
            <a:r>
              <a:rPr lang="en-IN" dirty="0"/>
              <a:t>To curtail this, a multi-agency approach consisting of cooperatives, commercial banks ands regional rural banks credit has been adopted to provide cheaper, timely and adequate credit to fishers/ farmers.</a:t>
            </a:r>
          </a:p>
          <a:p>
            <a:pPr algn="just"/>
            <a:endParaRPr lang="en-IN" dirty="0"/>
          </a:p>
        </p:txBody>
      </p:sp>
    </p:spTree>
    <p:extLst>
      <p:ext uri="{BB962C8B-B14F-4D97-AF65-F5344CB8AC3E}">
        <p14:creationId xmlns:p14="http://schemas.microsoft.com/office/powerpoint/2010/main" val="322899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467600" cy="1143000"/>
          </a:xfrm>
        </p:spPr>
        <p:txBody>
          <a:bodyPr>
            <a:normAutofit fontScale="90000"/>
          </a:bodyPr>
          <a:lstStyle/>
          <a:p>
            <a:r>
              <a:rPr lang="en-IN" sz="3600" dirty="0">
                <a:solidFill>
                  <a:srgbClr val="94C600"/>
                </a:solidFill>
              </a:rPr>
              <a:t>The financial requirements of the Indian fishers/ farmers are for…</a:t>
            </a:r>
            <a:endParaRPr lang="en-IN" dirty="0"/>
          </a:p>
        </p:txBody>
      </p:sp>
      <p:sp>
        <p:nvSpPr>
          <p:cNvPr id="3" name="Content Placeholder 2"/>
          <p:cNvSpPr>
            <a:spLocks noGrp="1"/>
          </p:cNvSpPr>
          <p:nvPr>
            <p:ph idx="1"/>
          </p:nvPr>
        </p:nvSpPr>
        <p:spPr>
          <a:xfrm>
            <a:off x="685800" y="1981200"/>
            <a:ext cx="7772400" cy="4343400"/>
          </a:xfrm>
        </p:spPr>
        <p:txBody>
          <a:bodyPr>
            <a:normAutofit/>
          </a:bodyPr>
          <a:lstStyle/>
          <a:p>
            <a:pPr lvl="0" algn="just">
              <a:buClr>
                <a:srgbClr val="94C600"/>
              </a:buClr>
            </a:pPr>
            <a:r>
              <a:rPr lang="en-IN" dirty="0">
                <a:solidFill>
                  <a:srgbClr val="3E3D2D"/>
                </a:solidFill>
              </a:rPr>
              <a:t>1. Buying fisheries inputs like crafts, gears, implements, seeds, fertilizers, crop protection pro-biotics, feed etc.</a:t>
            </a:r>
          </a:p>
          <a:p>
            <a:pPr lvl="0" algn="just">
              <a:buClr>
                <a:srgbClr val="94C600"/>
              </a:buClr>
            </a:pPr>
            <a:r>
              <a:rPr lang="en-IN" dirty="0">
                <a:solidFill>
                  <a:srgbClr val="3E3D2D"/>
                </a:solidFill>
              </a:rPr>
              <a:t>2. Supporting their families in those years when the landings/ crops have not been good.</a:t>
            </a:r>
          </a:p>
          <a:p>
            <a:pPr lvl="0" algn="just">
              <a:buClr>
                <a:srgbClr val="94C600"/>
              </a:buClr>
            </a:pPr>
            <a:r>
              <a:rPr lang="en-IN" dirty="0">
                <a:solidFill>
                  <a:srgbClr val="3E3D2D"/>
                </a:solidFill>
              </a:rPr>
              <a:t>3. Buying additional crafts/land, to make improvements on the existing boats /land, to clear old debt and purchase costly machinery.</a:t>
            </a:r>
          </a:p>
          <a:p>
            <a:pPr lvl="0" algn="just">
              <a:buClr>
                <a:srgbClr val="94C600"/>
              </a:buClr>
            </a:pPr>
            <a:r>
              <a:rPr lang="en-IN" dirty="0">
                <a:solidFill>
                  <a:srgbClr val="3E3D2D"/>
                </a:solidFill>
              </a:rPr>
              <a:t>4. Increasing the fishing efficiency as against limiting resources i.e. hiring of skilled labour and machinery.</a:t>
            </a:r>
          </a:p>
          <a:p>
            <a:endParaRPr lang="en-IN" dirty="0"/>
          </a:p>
        </p:txBody>
      </p:sp>
    </p:spTree>
    <p:extLst>
      <p:ext uri="{BB962C8B-B14F-4D97-AF65-F5344CB8AC3E}">
        <p14:creationId xmlns:p14="http://schemas.microsoft.com/office/powerpoint/2010/main" val="667912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838200"/>
          </a:xfrm>
        </p:spPr>
        <p:txBody>
          <a:bodyPr>
            <a:normAutofit fontScale="90000"/>
          </a:bodyPr>
          <a:lstStyle/>
          <a:p>
            <a:pPr algn="ctr"/>
            <a:r>
              <a:rPr lang="en-IN" sz="3200" b="1" dirty="0"/>
              <a:t>Credit is broadly classified based on various criteria:</a:t>
            </a:r>
          </a:p>
        </p:txBody>
      </p:sp>
      <p:sp>
        <p:nvSpPr>
          <p:cNvPr id="3" name="Content Placeholder 2"/>
          <p:cNvSpPr>
            <a:spLocks noGrp="1"/>
          </p:cNvSpPr>
          <p:nvPr>
            <p:ph idx="1"/>
          </p:nvPr>
        </p:nvSpPr>
        <p:spPr>
          <a:xfrm>
            <a:off x="685800" y="1600200"/>
            <a:ext cx="7772400" cy="4724400"/>
          </a:xfrm>
        </p:spPr>
        <p:txBody>
          <a:bodyPr>
            <a:normAutofit lnSpcReduction="10000"/>
          </a:bodyPr>
          <a:lstStyle/>
          <a:p>
            <a:pPr lvl="0" algn="just">
              <a:buClr>
                <a:srgbClr val="94C600"/>
              </a:buClr>
            </a:pPr>
            <a:r>
              <a:rPr lang="en-IN" sz="2200" b="1" i="1" dirty="0">
                <a:solidFill>
                  <a:srgbClr val="3E3D2D"/>
                </a:solidFill>
              </a:rPr>
              <a:t>1. Based on time: This classification is based on the repayment period of the loan. It is</a:t>
            </a:r>
          </a:p>
          <a:p>
            <a:pPr lvl="0" algn="just">
              <a:buClr>
                <a:srgbClr val="94C600"/>
              </a:buClr>
            </a:pPr>
            <a:r>
              <a:rPr lang="en-IN" sz="2200" dirty="0">
                <a:solidFill>
                  <a:srgbClr val="3E3D2D"/>
                </a:solidFill>
              </a:rPr>
              <a:t>sub-divided in to 3 types</a:t>
            </a:r>
          </a:p>
          <a:p>
            <a:pPr lvl="0" algn="just">
              <a:buClr>
                <a:srgbClr val="94C600"/>
              </a:buClr>
            </a:pPr>
            <a:r>
              <a:rPr lang="en-IN" sz="2200" b="1" dirty="0">
                <a:solidFill>
                  <a:srgbClr val="3E3D2D"/>
                </a:solidFill>
              </a:rPr>
              <a:t>Short–term loans: These loans are to be repaid within a period of 6 to 18 </a:t>
            </a:r>
            <a:r>
              <a:rPr lang="en-IN" sz="2200" dirty="0">
                <a:solidFill>
                  <a:srgbClr val="3E3D2D"/>
                </a:solidFill>
              </a:rPr>
              <a:t>months. All aquaculture loans are said to be short–term loans, but the length of the repayment period varies according to the duration of crop. The aqua-farmers require this type of credit to meet the expenses of the ongoing culture operations on the farm like sowing, feed application, crop protection measures(probiotics), payment of wages to casual labourers etc. The borrower is supposed to repay the loan from the sale proceeds of the crops raised.</a:t>
            </a:r>
          </a:p>
          <a:p>
            <a:endParaRPr lang="en-IN" dirty="0"/>
          </a:p>
        </p:txBody>
      </p:sp>
    </p:spTree>
    <p:extLst>
      <p:ext uri="{BB962C8B-B14F-4D97-AF65-F5344CB8AC3E}">
        <p14:creationId xmlns:p14="http://schemas.microsoft.com/office/powerpoint/2010/main" val="4023150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TotalTime>
  <Words>2129</Words>
  <Application>Microsoft Office PowerPoint</Application>
  <PresentationFormat>On-screen Show (4:3)</PresentationFormat>
  <Paragraphs>71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Fisheries Finance</vt:lpstr>
      <vt:lpstr>Meaning</vt:lpstr>
      <vt:lpstr>PowerPoint Presentation</vt:lpstr>
      <vt:lpstr>PowerPoint Presentation</vt:lpstr>
      <vt:lpstr>PowerPoint Presentation</vt:lpstr>
      <vt:lpstr>Credit</vt:lpstr>
      <vt:lpstr>Credit needs in Fisheries:</vt:lpstr>
      <vt:lpstr>The financial requirements of the Indian fishers/ farmers are for…</vt:lpstr>
      <vt:lpstr>Credit is broadly classified based on various criteria:</vt:lpstr>
      <vt:lpstr>PowerPoint Presentation</vt:lpstr>
      <vt:lpstr>PowerPoint Presentation</vt:lpstr>
      <vt:lpstr>Based on Purpose: Based on purpose</vt:lpstr>
      <vt:lpstr>PowerPoint Presentation</vt:lpstr>
      <vt:lpstr>Consumption loan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Lender’s classification:</vt:lpstr>
      <vt:lpstr>Borrower’s classification:</vt:lpstr>
      <vt:lpstr>Based on liquidity</vt:lpstr>
      <vt:lpstr>Based on approach:</vt:lpstr>
      <vt:lpstr>Based on contact</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Fisheries Finance</dc:title>
  <dc:creator>Admin</dc:creator>
  <cp:lastModifiedBy>Admin</cp:lastModifiedBy>
  <cp:revision>4</cp:revision>
  <dcterms:created xsi:type="dcterms:W3CDTF">2006-08-16T00:00:00Z</dcterms:created>
  <dcterms:modified xsi:type="dcterms:W3CDTF">2020-11-11T05:45:33Z</dcterms:modified>
</cp:coreProperties>
</file>