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56" r:id="rId3"/>
    <p:sldId id="257" r:id="rId4"/>
    <p:sldId id="286" r:id="rId5"/>
    <p:sldId id="287" r:id="rId6"/>
    <p:sldId id="285" r:id="rId7"/>
    <p:sldId id="258" r:id="rId8"/>
    <p:sldId id="259" r:id="rId9"/>
    <p:sldId id="260" r:id="rId10"/>
    <p:sldId id="284" r:id="rId11"/>
    <p:sldId id="261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07" autoAdjust="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presentation1-1-161104135059/95/fluid-therapy-of-animals-17-638.jpg?cb=147826749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N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Fluid therapy in animals</a:t>
            </a:r>
            <a: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40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Bipin</a:t>
            </a:r>
            <a:r>
              <a:rPr lang="en-IN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Kumar, Assistant Professor</a:t>
            </a:r>
          </a:p>
          <a:p>
            <a:pPr algn="ctr">
              <a:buNone/>
            </a:pPr>
            <a:r>
              <a:rPr lang="en-US" alt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Veterinary Medicine</a:t>
            </a:r>
          </a:p>
          <a:p>
            <a:pPr algn="ctr">
              <a:buNone/>
            </a:pPr>
            <a:r>
              <a:rPr lang="en-US" alt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Bihar Veterinary College, Patna</a:t>
            </a:r>
          </a:p>
          <a:p>
            <a:pPr algn="ctr">
              <a:buNone/>
            </a:pPr>
            <a:r>
              <a:rPr lang="en-US" alt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33164" y="1935163"/>
            <a:ext cx="5677672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Fluid therapy Types: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Replacement therapy: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Therapy in which we infuse same type of fluid which is lost from body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Adjunctive Therapy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One type of fluid is given to remove other type of fluid e.g.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25% is given in case of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ascites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Supportive Therapy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Fluid is given to animal just to support him to cure quickly i.e. amino acids, minerals, multivitamins and carbohydrates etc.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Indications: </a:t>
            </a:r>
          </a:p>
          <a:p>
            <a:pPr algn="just"/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Fluids are administered to patients not only to replace fluid loss but also to correct electrolyte abnormalities, promote kidney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diuresis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and maintain the tissue or organ perfusion.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During shock.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Dehydration.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Diuresis</a:t>
            </a:r>
            <a:r>
              <a:rPr lang="en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(Toxicities , renal diseases).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surgical procedure i.e. to prevent hypotension as hypotension may be due to </a:t>
            </a:r>
            <a:r>
              <a:rPr lang="en-IN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vasodilation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decreased cardiovascular function etc.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Acid base abnormalities.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Electrolyte abnormalities.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Dehydration: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Dehydration or the loss of fluid from the interstitial space in the form of increased fluid loss from vomiting,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polyuria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is one of the main cause of water reduction in body.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Signs include decreased skin tenting, sunken eyes, depressed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mentation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and tacky/dry mucous membranes, CRT 2-3 sec in mild cases and &gt;3 sec in severe cases, Slight depression of eyes into sockets.</a:t>
            </a: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 of Dehydration: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Physical exam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Weight loss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PCV (HCT) increased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Albumin or total protein increased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BUN,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creatinine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Prerenal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azotemia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Degree</a:t>
                      </a:r>
                      <a:r>
                        <a:rPr lang="en-IN" baseline="0" dirty="0" smtClean="0"/>
                        <a:t> of dehydration(%)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Clinical signs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&lt;5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Not clinically detectable.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5-6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Subtle-loss of skin elasticity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6-8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Obvious delay in return of tented skin. Slightly ↑ CRT</a:t>
                      </a:r>
                    </a:p>
                    <a:p>
                      <a:r>
                        <a:rPr lang="en-IN" dirty="0" smtClean="0"/>
                        <a:t> Possible sunken &amp; dry mucous membrane of eye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10-12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Skin remain tented. Very prolonged CRT. Sunken eyes &amp; dry mucous membranes. Possibly signs of shock (tachycardia, cool extremities, rapid &amp; weak pulse)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12-15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Obvious signs of shock.</a:t>
                      </a:r>
                    </a:p>
                    <a:p>
                      <a:r>
                        <a:rPr lang="en-IN" dirty="0" smtClean="0"/>
                        <a:t> Death imminent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838200"/>
          <a:ext cx="6096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514600"/>
                <a:gridCol w="1752600"/>
              </a:tblGrid>
              <a:tr h="0">
                <a:tc>
                  <a:txBody>
                    <a:bodyPr/>
                    <a:lstStyle/>
                    <a:p>
                      <a:r>
                        <a:rPr lang="en-IN" dirty="0" smtClean="0"/>
                        <a:t>Clinical signs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Hypovolaemic</a:t>
                      </a:r>
                      <a:r>
                        <a:rPr lang="en-IN" dirty="0" smtClean="0"/>
                        <a:t> and </a:t>
                      </a:r>
                      <a:r>
                        <a:rPr lang="en-IN" dirty="0" err="1" smtClean="0"/>
                        <a:t>cardiogenic</a:t>
                      </a:r>
                      <a:r>
                        <a:rPr lang="en-IN" dirty="0" smtClean="0"/>
                        <a:t> shock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Vasodilatory</a:t>
                      </a:r>
                      <a:r>
                        <a:rPr lang="en-IN" dirty="0" smtClean="0"/>
                        <a:t> shock</a:t>
                      </a:r>
                      <a:endParaRPr lang="en-IN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IN" dirty="0" smtClean="0"/>
                        <a:t>Heart rate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Tachycardia and end stage </a:t>
                      </a:r>
                      <a:r>
                        <a:rPr lang="en-IN" dirty="0" err="1" smtClean="0"/>
                        <a:t>bradycardia</a:t>
                      </a:r>
                      <a:r>
                        <a:rPr lang="en-IN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Tachycardia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Pulse rate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Weak becoming absent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Bounding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Mucus</a:t>
                      </a:r>
                      <a:r>
                        <a:rPr lang="en-IN" baseline="0" dirty="0" smtClean="0"/>
                        <a:t> membrane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Pale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Bright red (</a:t>
                      </a:r>
                      <a:r>
                        <a:rPr lang="en-IN" dirty="0" err="1" smtClean="0"/>
                        <a:t>hyperemic</a:t>
                      </a:r>
                      <a:r>
                        <a:rPr lang="en-IN" dirty="0" smtClean="0"/>
                        <a:t>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Capillary refill </a:t>
                      </a:r>
                      <a:r>
                        <a:rPr lang="en-IN" dirty="0" err="1" smtClean="0"/>
                        <a:t>timeCRT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Prolonged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Rapid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Blood pressure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May initially be  normal due to sympathetic response then decline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Low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Temperature of extremities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Cool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Warm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Types of fluid:</a:t>
            </a:r>
          </a:p>
          <a:p>
            <a:pPr algn="just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(a) Crystalloids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Contain sodium as the main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osmotically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active particle.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Useful for volume expansion (mainly interstitial space).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For maintenance infusion.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IN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Correction of electrolyte abnormality.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crystalloids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Isotonic crystalloids Lactated Ringer’s, 0.9%NaCl(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Normosol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Only 25% remain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intravascularly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Hypertonic saline solutions 3%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0.9% normal saline with 5% dextrose &amp;10% dextrose in water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Hypotonic solutions D5W(dextrose 5 % in water) 0.45%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0.25%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NaCl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Less than 10% remain 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intravascularly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inadequate for fluid resuscitation.</a:t>
            </a:r>
            <a:endParaRPr lang="en-IN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Lactated Ringer’s Solution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Composition closely resembles ECF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Contains physiological concentrations of: sodium, chloride, potassium, and calcium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Also contains lactate, which is metabolized by the liver alkaline- forming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Because small animals that are sick or under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anesthesia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tend towards acidosis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Body Fluid overview;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Basics of body fluids and its composition.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balance in body.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Regulation of body fluids.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Fluid therapy &amp;its indication.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Types of fluids.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Routes of administration.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Fluid over load signs.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Ringer’s Solution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Same as LRS except no lactate added 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Commonly used in Large animals </a:t>
            </a:r>
          </a:p>
          <a:p>
            <a:r>
              <a:rPr lang="en-IN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Large animals who are sick tend towards alkalosis instead of acidosis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  <a:hlinkClick r:id="rId2" tooltip="Normal Saline:&#10;• 0.9% Sodium chloride = ISOTONIC&#10;• Lacking ..."/>
              </a:rPr>
              <a:t> 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Normal Saline: 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0.9% Sodium chloride = ISOTONIC </a:t>
            </a:r>
          </a:p>
          <a:p>
            <a:r>
              <a:rPr lang="en-I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Lacking in K+, Ca2+ 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Used for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600" dirty="0" err="1" smtClean="0">
                <a:latin typeface="Times New Roman" pitchFamily="18" charset="0"/>
                <a:cs typeface="Times New Roman" pitchFamily="18" charset="0"/>
              </a:rPr>
              <a:t>hypercalcemia</a:t>
            </a: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Used as a carrier for some drugs</a:t>
            </a: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Used if don’t want lactate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(b) Colloids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Contain high molecular weight substances which do not readily migrate across capillary walls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Preparations - Albumin: 5%, 25% -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Dextran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Gelifundol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Haes-steril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10%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Natural Colloids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Blood products: </a:t>
            </a: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Whole blood </a:t>
            </a: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Plasma</a:t>
            </a: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• Platelet-rich plasma</a:t>
            </a: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• Packed RBC’s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Synthetic Colloids;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Dextrans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Hetastarch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 when quantity of a crystalloid is too great to be able to infuse quickly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Stays within the vasculature maintain blood pressure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Duration of effect is determined by molecular size: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bigger = longer</a:t>
            </a:r>
          </a:p>
          <a:p>
            <a:pPr>
              <a:buNone/>
            </a:pP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• Small volumes produce immediate increases in blood pressure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Routes of administration:</a:t>
            </a:r>
          </a:p>
          <a:p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533400"/>
          <a:ext cx="7315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514600"/>
                <a:gridCol w="2819400"/>
              </a:tblGrid>
              <a:tr h="632460">
                <a:tc>
                  <a:txBody>
                    <a:bodyPr/>
                    <a:lstStyle/>
                    <a:p>
                      <a:r>
                        <a:rPr lang="en-IN" dirty="0" smtClean="0"/>
                        <a:t>Routes of administration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Advantage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Disadvantage</a:t>
                      </a:r>
                      <a:endParaRPr lang="en-IN" dirty="0"/>
                    </a:p>
                  </a:txBody>
                  <a:tcPr/>
                </a:tc>
              </a:tr>
              <a:tr h="1174569">
                <a:tc>
                  <a:txBody>
                    <a:bodyPr/>
                    <a:lstStyle/>
                    <a:p>
                      <a:r>
                        <a:rPr lang="en-IN" dirty="0" smtClean="0"/>
                        <a:t>Oral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Safe &amp;Easy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•Less rapid absorption •Possible aspiration •Cannot use for vomiting animals</a:t>
                      </a:r>
                      <a:endParaRPr lang="en-IN" dirty="0"/>
                    </a:p>
                  </a:txBody>
                  <a:tcPr/>
                </a:tc>
              </a:tr>
              <a:tr h="1174569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Subcutaneous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•Relatively easy to administer 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•Absorption distributed over time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•Possible infection 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•Must use isotonic fluids •Slower absorption</a:t>
                      </a:r>
                      <a:endParaRPr lang="en-IN" dirty="0"/>
                    </a:p>
                  </a:txBody>
                  <a:tcPr/>
                </a:tc>
              </a:tr>
              <a:tr h="144562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Intravenous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•Precise amount given is available rapidly •Various </a:t>
                      </a:r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tonicities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fluid can be used 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•Possible fluid overload and vessel damage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•Requires close monitoring •Must be sterile</a:t>
                      </a:r>
                      <a:endParaRPr lang="en-IN" dirty="0"/>
                    </a:p>
                  </a:txBody>
                  <a:tcPr/>
                </a:tc>
              </a:tr>
              <a:tr h="1174569">
                <a:tc>
                  <a:txBody>
                    <a:bodyPr/>
                    <a:lstStyle/>
                    <a:p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Intraperitoneal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•Relatively rapid absorption 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•Can be used when IV access is not available 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•Possible infection 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•Cannot use hypertonic solutions </a:t>
                      </a:r>
                      <a:endParaRPr lang="en-IN" dirty="0"/>
                    </a:p>
                  </a:txBody>
                  <a:tcPr/>
                </a:tc>
              </a:tr>
              <a:tr h="36140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6140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Intraosseous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•Useful for small animals, birds, and pocket pets •Can be used when vein inaccessible •Rapid absorption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•Lack of confidence in administering fluid via this route 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•Possible infection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Rectally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•Good absorption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Not frequently used</a:t>
                      </a:r>
                      <a:endParaRPr lang="en-IN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Fluids: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How Much to Give?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Correct dehydration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Weight in kg times percent dehydration equals the amount in litres that the animal is dehydrated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100 kg animal who is 8% dehydrated </a:t>
            </a:r>
          </a:p>
          <a:p>
            <a:pPr>
              <a:buNone/>
            </a:pP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100kg X 0.08 = 8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liters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• Patient is lacking 8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liters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or 8000 ml fluids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 How Is It Delivered?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Infusion pump (easy)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IV drip set: drops per ml written on package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Regular Drip sets have 10, 15, or 20 drops per ml -- Med &amp; large dogs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Micro drip sets have 60 drops per ml --Small dogs &amp; cats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 Drops Per Hour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Calculate ml/hr.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Calculate drops/hr by: ml/hr X drops/ml (from the package)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Gives you drops needed in an hour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Example: 100 ml X 10 drops per ml = 1000 drops in the first hour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Calculate Drops Per Minute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Divide drops per hour by 60 min/hr to get drops per minute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Ex: 1000 drops/ hr divided by 60 minutes per hour = 16.7 drops per minute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16.7 drops/min divided by 60 sec per min = 0.28 drops/sec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Principles of Rehydration: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Correct dehydration, electrolyte, and acid-base abnormalities prior to surgery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 not attempt to replace chronic fluid losses all at once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Severe dilution of plasma proteins, blood cells and electrolytes may result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Aim for 80% rehydration within 24 hours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Monitor pulmonary, renal and cardiac function closely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Basics of Body Fluid: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 adult animal contains about 60% fluid of its body weight. </a:t>
            </a:r>
          </a:p>
          <a:p>
            <a:pPr algn="just"/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Intracellular fluid (ICF) consists of about two-thirds of total body fluids.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 extracellular fluid (ECF) which constitutes about one-third of the total body fluids. It is divided into three sub compartments—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interstitial, intravascular, and trans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cellular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interstitial contains three-quarters of all the fluid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the extracellular space.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intravascular contains the fluid, mostly plasma, that is within the blood vessels. Total blood volume is roughly 8% of bodyweight and plasma roughly 5% of bodyweight</a:t>
            </a:r>
            <a:endParaRPr lang="en-IN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example.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An adult 18kg cat with 6% dehydration comes into the clinic. It is estimated that the cat vomited 150 ml of fluid overnight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Maintenance fluids can be dosed at 50 ml/kg/day in adults and 110 ml/kg/day in young animals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Calculate maintenance volume 18kg x 50 ml/kg/day = 900ml per day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Rehydration fluid is based on the estimated percent of dehydration % dehydration x weight in kg = deficit in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liters</a:t>
            </a: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 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Calculate replacement for dehydration 6% = 0.06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0.06 x 18 kg = 1.08 l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1.08 l x 1,000 ml/l = 1080 ml </a:t>
            </a:r>
          </a:p>
          <a:p>
            <a:pPr algn="just"/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1080ml x 0.8 (80% of dehydration value replaced in 24 hours) =840 ml to replace on first day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Take estimated volume lost in fluid and add to the other volumes </a:t>
            </a:r>
          </a:p>
          <a:p>
            <a:pPr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Final step: Take all values and add together 900ml + 840 ml + 150 ml = 1890ml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Fluid overload: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Serous nasal discharge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Increased respiratory rate (</a:t>
            </a:r>
            <a:r>
              <a:rPr lang="en-IN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Dyspnea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Crackles or muffled lung sounds on pulmonary auscultation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Late stage consequence = pulmonary </a:t>
            </a:r>
            <a:r>
              <a:rPr lang="en-IN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(or pleural effusion in cats)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Decreased PCV </a:t>
            </a:r>
          </a:p>
          <a:p>
            <a:pPr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Increased BP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pPr lvl="7">
              <a:buNone/>
            </a:pPr>
            <a:r>
              <a:rPr lang="en-IN" sz="9600" dirty="0">
                <a:solidFill>
                  <a:srgbClr val="C00000"/>
                </a:solidFill>
                <a:latin typeface="AdineKirnberg-Script" pitchFamily="2" charset="0"/>
              </a:rPr>
              <a:t>Thank you</a:t>
            </a:r>
          </a:p>
        </p:txBody>
      </p:sp>
    </p:spTree>
    <p:extLst>
      <p:ext uri="{BB962C8B-B14F-4D97-AF65-F5344CB8AC3E}">
        <p14:creationId xmlns="" xmlns:p14="http://schemas.microsoft.com/office/powerpoint/2010/main" val="1905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6961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70278" y="1935163"/>
            <a:ext cx="7803444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32131" y="1935163"/>
            <a:ext cx="70797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fluid in the </a:t>
            </a:r>
            <a:r>
              <a:rPr lang="en-IN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transcellular</a:t>
            </a:r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compartment is produced by specialized cells responsible for cerebrospinal fluid, gastrointestinal fluid, bile, glandular secretions, respiratory sections, and synovial fluids.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Daily water intake is about 10% of the body weight (can vary from animal to animal with respect of their age, environment, feed intake etc. ).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Daily water loss equals daily intake and this loss occurs through the skin, lung, kidney and gastrointestinal tract.</a:t>
            </a:r>
            <a:endParaRPr lang="en-IN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Body water contains solutes (substances that dissolve in solvent; particles).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Electrolytes are substances that split into ions when placed in water. </a:t>
            </a:r>
          </a:p>
          <a:p>
            <a:pPr algn="just"/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Primary ions in the body are sodium, potassium, chloride, phosphate, and bicarbonate.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Cations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are positively charged ions.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Anions are negatively charged ions. 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Body water is the solvent in biological systems </a:t>
            </a:r>
          </a:p>
          <a:p>
            <a:pPr algn="just"/>
            <a:r>
              <a:rPr lang="en-I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establish equilibrium, body water moves along its concentration gradient</a:t>
            </a:r>
            <a:endParaRPr lang="en-IN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0771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</TotalTime>
  <Words>1562</Words>
  <Application>Microsoft Office PowerPoint</Application>
  <PresentationFormat>On-screen Show (4:3)</PresentationFormat>
  <Paragraphs>210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Slide 1</vt:lpstr>
      <vt:lpstr>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therapy in animals </dc:title>
  <dc:creator>Dr. Bipin Kumar</dc:creator>
  <cp:lastModifiedBy>Dr. Bipin Kumar</cp:lastModifiedBy>
  <cp:revision>29</cp:revision>
  <dcterms:created xsi:type="dcterms:W3CDTF">2006-08-16T00:00:00Z</dcterms:created>
  <dcterms:modified xsi:type="dcterms:W3CDTF">2020-11-10T06:09:09Z</dcterms:modified>
</cp:coreProperties>
</file>