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00401"/>
            <a:ext cx="7772400" cy="914400"/>
          </a:xfrm>
        </p:spPr>
        <p:txBody>
          <a:bodyPr>
            <a:normAutofit fontScale="90000"/>
          </a:bodyPr>
          <a:lstStyle/>
          <a:p>
            <a:r>
              <a:rPr kumimoji="1"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/>
            </a:r>
            <a:br>
              <a:rPr kumimoji="1" lang="en-A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kumimoji="1" lang="en-A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Unit I: </a:t>
            </a:r>
            <a:r>
              <a:rPr kumimoji="1" lang="en-IN" sz="31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Formulation and development of common meat products</a:t>
            </a:r>
            <a:r>
              <a:rPr lang="en-AU" sz="3100" b="1" dirty="0">
                <a:solidFill>
                  <a:srgbClr val="FF0000"/>
                </a:solidFill>
              </a:rPr>
              <a:t/>
            </a:r>
            <a:br>
              <a:rPr lang="en-AU" sz="3100" b="1" dirty="0">
                <a:solidFill>
                  <a:srgbClr val="FF0000"/>
                </a:solidFill>
              </a:rPr>
            </a:br>
            <a:endParaRPr lang="en-IN" sz="40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1148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</a:t>
            </a:r>
            <a:r>
              <a:rPr lang="en-IN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R. K. </a:t>
            </a:r>
            <a:r>
              <a:rPr lang="en-IN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Jaiswal</a:t>
            </a:r>
            <a:endParaRPr lang="en-IN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Asstt</a:t>
            </a:r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Prof.-cum-Jr. Scientist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Dept. of LPT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Veterinary College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Bihar Animal Sciences University</a:t>
            </a:r>
          </a:p>
          <a:p>
            <a:r>
              <a:rPr lang="en-IN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Patna-800014 (Bihar)</a:t>
            </a:r>
          </a:p>
          <a:p>
            <a:endParaRPr lang="en-IN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9048"/>
            <a:ext cx="2857500" cy="150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0"/>
            <a:ext cx="1447800" cy="152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95350" y="2057400"/>
            <a:ext cx="73533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LPT </a:t>
            </a:r>
            <a:r>
              <a:rPr lang="en-AU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602: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MEAT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PROCESSING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, PACKAGING, QUALITY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CONTROL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IN" sz="32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IN" sz="32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MARKETING</a:t>
            </a:r>
            <a:endParaRPr lang="en-IN" sz="3200" b="1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943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 of meat soup preparation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Saute</a:t>
            </a:r>
            <a:r>
              <a:rPr lang="en-US" sz="2800" dirty="0" smtClean="0"/>
              <a:t> </a:t>
            </a:r>
            <a:r>
              <a:rPr lang="en-US" sz="2800" dirty="0"/>
              <a:t>onions, tomatoes, ginger, garlic and cumin seeds in a frying pan.</a:t>
            </a:r>
            <a:endParaRPr lang="en-IN" sz="2800" dirty="0"/>
          </a:p>
          <a:p>
            <a:pPr lvl="0" algn="just"/>
            <a:r>
              <a:rPr lang="en-US" sz="2800" dirty="0"/>
              <a:t>Transfer this to a tall vessel and add the bones in this.</a:t>
            </a:r>
            <a:endParaRPr lang="en-IN" sz="2800" dirty="0"/>
          </a:p>
          <a:p>
            <a:pPr lvl="0" algn="just"/>
            <a:r>
              <a:rPr lang="en-US" sz="2800" dirty="0"/>
              <a:t>Add four </a:t>
            </a:r>
            <a:r>
              <a:rPr lang="en-US" sz="2800" dirty="0" err="1"/>
              <a:t>litres</a:t>
            </a:r>
            <a:r>
              <a:rPr lang="en-US" sz="2800" dirty="0"/>
              <a:t> of water, salt, pepper and </a:t>
            </a:r>
            <a:r>
              <a:rPr lang="en-US" sz="2800" dirty="0" err="1"/>
              <a:t>chilli</a:t>
            </a:r>
            <a:r>
              <a:rPr lang="en-US" sz="2800" dirty="0"/>
              <a:t> powders and allow it to cook for an hour.</a:t>
            </a:r>
            <a:endParaRPr lang="en-IN" sz="2800" dirty="0"/>
          </a:p>
          <a:p>
            <a:pPr lvl="0" algn="just"/>
            <a:r>
              <a:rPr lang="en-US" sz="2800" dirty="0"/>
              <a:t>Garnish with coriander leaves before serving.</a:t>
            </a:r>
            <a:endParaRPr lang="en-IN" sz="2800" dirty="0"/>
          </a:p>
          <a:p>
            <a:pPr algn="just"/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801633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Kabab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 err="1"/>
              <a:t>Kabab</a:t>
            </a:r>
            <a:r>
              <a:rPr lang="en-US" sz="2400" dirty="0"/>
              <a:t> includes grilled, roasted, and stewed dishes of large or small cuts of meat, or even ground meat; it may be served on plates, in sandwiches, or in bowls.</a:t>
            </a:r>
            <a:endParaRPr lang="en-IN" sz="2400" dirty="0"/>
          </a:p>
          <a:p>
            <a:pPr marL="0" indent="0">
              <a:buNone/>
            </a:pPr>
            <a:r>
              <a:rPr lang="en-US" sz="2400" b="1" dirty="0"/>
              <a:t>Ingredients</a:t>
            </a:r>
            <a:endParaRPr lang="en-IN" sz="2400" dirty="0"/>
          </a:p>
          <a:p>
            <a:pPr lvl="0"/>
            <a:r>
              <a:rPr lang="en-US" sz="2400" dirty="0"/>
              <a:t>450 g (1 </a:t>
            </a:r>
            <a:r>
              <a:rPr lang="en-US" sz="2400" dirty="0" err="1"/>
              <a:t>lb</a:t>
            </a:r>
            <a:r>
              <a:rPr lang="en-US" sz="2400" dirty="0"/>
              <a:t>) Finely minced meat</a:t>
            </a:r>
            <a:endParaRPr lang="en-IN" sz="2400" dirty="0"/>
          </a:p>
          <a:p>
            <a:pPr lvl="0"/>
            <a:r>
              <a:rPr lang="en-US" sz="2400" dirty="0"/>
              <a:t>1 Egg lightly beaten</a:t>
            </a:r>
            <a:endParaRPr lang="en-IN" sz="2400" dirty="0"/>
          </a:p>
          <a:p>
            <a:pPr lvl="0"/>
            <a:r>
              <a:rPr lang="en-US" sz="2400" dirty="0"/>
              <a:t>5 g Coriander seeds, ground</a:t>
            </a:r>
            <a:endParaRPr lang="en-IN" sz="2400" dirty="0"/>
          </a:p>
          <a:p>
            <a:pPr lvl="0"/>
            <a:r>
              <a:rPr lang="en-US" sz="2400" dirty="0"/>
              <a:t>2.5 </a:t>
            </a:r>
            <a:r>
              <a:rPr lang="en-US" sz="2400" dirty="0" smtClean="0"/>
              <a:t>g </a:t>
            </a:r>
            <a:r>
              <a:rPr lang="en-US" sz="2400" dirty="0" err="1"/>
              <a:t>Chilli</a:t>
            </a:r>
            <a:r>
              <a:rPr lang="en-US" sz="2400" dirty="0"/>
              <a:t> powder</a:t>
            </a:r>
            <a:endParaRPr lang="en-IN" sz="2400" dirty="0"/>
          </a:p>
          <a:p>
            <a:pPr lvl="0"/>
            <a:r>
              <a:rPr lang="en-US" sz="2400" dirty="0"/>
              <a:t>2.5 g Cumin</a:t>
            </a:r>
            <a:endParaRPr lang="en-IN" sz="2400" dirty="0"/>
          </a:p>
          <a:p>
            <a:pPr lvl="0"/>
            <a:r>
              <a:rPr lang="en-US" sz="2400" dirty="0"/>
              <a:t>2.5 g </a:t>
            </a:r>
            <a:r>
              <a:rPr lang="en-US" sz="2400" dirty="0" err="1"/>
              <a:t>Garam</a:t>
            </a:r>
            <a:r>
              <a:rPr lang="en-US" sz="2400" dirty="0"/>
              <a:t> </a:t>
            </a:r>
            <a:r>
              <a:rPr lang="en-US" sz="2400" dirty="0" smtClean="0"/>
              <a:t>masala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506214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/>
              <a:t>2 Cloves garlic, crushed</a:t>
            </a:r>
            <a:endParaRPr lang="en-IN" sz="2400" dirty="0"/>
          </a:p>
          <a:p>
            <a:pPr lvl="0"/>
            <a:r>
              <a:rPr lang="en-US" sz="2400" dirty="0"/>
              <a:t>Salt to taste</a:t>
            </a:r>
            <a:endParaRPr lang="en-IN" sz="2400" dirty="0"/>
          </a:p>
          <a:p>
            <a:pPr lvl="0"/>
            <a:r>
              <a:rPr lang="en-US" sz="2400" dirty="0"/>
              <a:t>1 Onion, grated or liquidized</a:t>
            </a:r>
            <a:endParaRPr lang="en-IN" sz="2400" dirty="0"/>
          </a:p>
          <a:p>
            <a:pPr lvl="0"/>
            <a:r>
              <a:rPr lang="en-US" sz="2400" dirty="0"/>
              <a:t>Breadcrumbs (optional)</a:t>
            </a:r>
            <a:endParaRPr lang="en-IN" sz="2400" dirty="0"/>
          </a:p>
          <a:p>
            <a:pPr lvl="0"/>
            <a:r>
              <a:rPr lang="en-US" sz="2400" dirty="0"/>
              <a:t>30 ml Oil</a:t>
            </a:r>
            <a:endParaRPr lang="en-IN" sz="2400" dirty="0"/>
          </a:p>
          <a:p>
            <a:pPr lvl="0"/>
            <a:r>
              <a:rPr lang="en-US" sz="2400" b="1" i="1" dirty="0"/>
              <a:t>As accompaniment</a:t>
            </a:r>
            <a:endParaRPr lang="en-IN" sz="2400" dirty="0"/>
          </a:p>
          <a:p>
            <a:pPr lvl="1"/>
            <a:r>
              <a:rPr lang="en-US" sz="2400" dirty="0"/>
              <a:t>1 Lemon, sliced, pips removed</a:t>
            </a:r>
            <a:endParaRPr lang="en-IN" sz="2400" dirty="0"/>
          </a:p>
          <a:p>
            <a:pPr lvl="1"/>
            <a:r>
              <a:rPr lang="en-US" sz="2400" dirty="0"/>
              <a:t>1 Onion, sliced into rings</a:t>
            </a:r>
            <a:endParaRPr lang="en-IN" sz="2400" dirty="0"/>
          </a:p>
          <a:p>
            <a:pPr lvl="1"/>
            <a:r>
              <a:rPr lang="en-US" sz="2400" dirty="0"/>
              <a:t>1 tomato, skinned and sliced</a:t>
            </a:r>
            <a:endParaRPr lang="en-IN" sz="2400" dirty="0"/>
          </a:p>
          <a:p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283473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 of </a:t>
            </a:r>
            <a:r>
              <a:rPr lang="en-US" dirty="0" err="1" smtClean="0"/>
              <a:t>kabab</a:t>
            </a:r>
            <a:r>
              <a:rPr lang="en-US" dirty="0" smtClean="0"/>
              <a:t> preparation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 smtClean="0"/>
              <a:t>Mix </a:t>
            </a:r>
            <a:r>
              <a:rPr lang="en-US" dirty="0"/>
              <a:t>the lightly beaten egg and </a:t>
            </a:r>
            <a:r>
              <a:rPr lang="en-US" dirty="0" smtClean="0"/>
              <a:t>meat </a:t>
            </a:r>
            <a:r>
              <a:rPr lang="en-US" dirty="0"/>
              <a:t>in a bowl.</a:t>
            </a:r>
            <a:endParaRPr lang="en-IN" dirty="0"/>
          </a:p>
          <a:p>
            <a:pPr lvl="0"/>
            <a:r>
              <a:rPr lang="en-US" dirty="0"/>
              <a:t>Add the spices, salt and grated onion to the </a:t>
            </a:r>
            <a:r>
              <a:rPr lang="en-US" dirty="0" smtClean="0"/>
              <a:t>meat </a:t>
            </a:r>
            <a:r>
              <a:rPr lang="en-US" dirty="0"/>
              <a:t>and use breadcrumbs to stiffen and bind the mixture if necessary.</a:t>
            </a:r>
            <a:endParaRPr lang="en-IN" dirty="0"/>
          </a:p>
          <a:p>
            <a:pPr lvl="0"/>
            <a:r>
              <a:rPr lang="en-US" dirty="0"/>
              <a:t>Oil your fingers and the skewers.</a:t>
            </a:r>
            <a:endParaRPr lang="en-IN" dirty="0"/>
          </a:p>
          <a:p>
            <a:pPr lvl="0"/>
            <a:r>
              <a:rPr lang="en-US" dirty="0"/>
              <a:t>Wrap the meat around the skewers in cigar shapes.</a:t>
            </a:r>
            <a:endParaRPr lang="en-IN" dirty="0"/>
          </a:p>
          <a:p>
            <a:pPr lvl="0"/>
            <a:r>
              <a:rPr lang="en-US" dirty="0"/>
              <a:t>Brush the meat with oil and cook under a moderate grill until evenly browned.</a:t>
            </a:r>
            <a:endParaRPr lang="en-IN" dirty="0"/>
          </a:p>
          <a:p>
            <a:pPr lvl="0"/>
            <a:r>
              <a:rPr lang="en-US" dirty="0"/>
              <a:t>Serve garnished with lemon, onion and tomato slices.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3689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MEAT BALLS/ PATTIES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/>
              <a:t>Meat patty is one of the most popular products among the ground meat items and is generally used as filling for burger roll or sandwich. </a:t>
            </a:r>
            <a:endParaRPr lang="en-US" sz="2400" dirty="0" smtClean="0"/>
          </a:p>
          <a:p>
            <a:pPr lvl="0" algn="just"/>
            <a:r>
              <a:rPr lang="en-US" sz="2400" dirty="0" smtClean="0"/>
              <a:t>Some </a:t>
            </a:r>
            <a:r>
              <a:rPr lang="en-US" sz="2400" dirty="0"/>
              <a:t>people prefer to consume it separately with tomato sauce or chutney.</a:t>
            </a:r>
            <a:endParaRPr lang="en-IN" sz="2400" dirty="0"/>
          </a:p>
          <a:p>
            <a:pPr lvl="0" algn="just"/>
            <a:r>
              <a:rPr lang="en-US" sz="2400" dirty="0"/>
              <a:t>Meat balls is a traditional Indian product made from ground </a:t>
            </a:r>
            <a:r>
              <a:rPr lang="en-US" sz="2400" dirty="0" smtClean="0"/>
              <a:t>meat.</a:t>
            </a:r>
            <a:endParaRPr lang="en-IN" sz="2400" dirty="0"/>
          </a:p>
          <a:p>
            <a:pPr lvl="0" algn="just"/>
            <a:r>
              <a:rPr lang="en-US" sz="2400" dirty="0"/>
              <a:t>Meat patties have a very good demand in big towns and cities in India.</a:t>
            </a:r>
            <a:endParaRPr lang="en-IN" sz="2400" dirty="0"/>
          </a:p>
          <a:p>
            <a:pPr lvl="0" algn="just"/>
            <a:r>
              <a:rPr lang="en-US" sz="2400" dirty="0"/>
              <a:t>Meat balls are coarse ground products, contain less than 30% fat and are made into balls </a:t>
            </a:r>
            <a:r>
              <a:rPr lang="en-US" sz="2400" dirty="0" smtClean="0"/>
              <a:t>manually.</a:t>
            </a:r>
            <a:endParaRPr lang="en-IN" sz="2400" dirty="0"/>
          </a:p>
          <a:p>
            <a:pPr lvl="0" algn="just"/>
            <a:r>
              <a:rPr lang="en-US" sz="2400" dirty="0"/>
              <a:t>Patties are coarse ground products, contain less than 30% fat and are </a:t>
            </a:r>
            <a:r>
              <a:rPr lang="en-US" sz="2400" dirty="0" err="1"/>
              <a:t>moulded</a:t>
            </a:r>
            <a:r>
              <a:rPr lang="en-US" sz="2400" dirty="0"/>
              <a:t> manually or mechanically.</a:t>
            </a:r>
            <a:endParaRPr lang="en-IN" sz="2400" dirty="0"/>
          </a:p>
          <a:p>
            <a:pPr algn="just"/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2363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of meat balls/patties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Ratio </a:t>
            </a:r>
            <a:r>
              <a:rPr lang="en-US" dirty="0"/>
              <a:t>of Lean meat to Offal Meat 7: 3</a:t>
            </a:r>
            <a:endParaRPr lang="en-IN" sz="2400" dirty="0"/>
          </a:p>
          <a:p>
            <a:pPr lvl="1"/>
            <a:r>
              <a:rPr lang="en-US" dirty="0"/>
              <a:t>The other ingredients are to be added in terms of % </a:t>
            </a:r>
            <a:r>
              <a:rPr lang="en-US" dirty="0" err="1"/>
              <a:t>wt</a:t>
            </a:r>
            <a:r>
              <a:rPr lang="en-US" dirty="0"/>
              <a:t> of meat (</a:t>
            </a:r>
            <a:r>
              <a:rPr lang="en-US" dirty="0" err="1"/>
              <a:t>i.e</a:t>
            </a:r>
            <a:r>
              <a:rPr lang="en-US" dirty="0"/>
              <a:t> 2% means - 2% of the weight of meat added)</a:t>
            </a:r>
            <a:endParaRPr lang="en-IN" sz="2400" dirty="0"/>
          </a:p>
          <a:p>
            <a:pPr lvl="1"/>
            <a:r>
              <a:rPr lang="en-US" dirty="0"/>
              <a:t>Fat-10%</a:t>
            </a:r>
            <a:endParaRPr lang="en-IN" sz="2400" dirty="0"/>
          </a:p>
          <a:p>
            <a:pPr lvl="1"/>
            <a:r>
              <a:rPr lang="en-US" dirty="0"/>
              <a:t>Salt-2.5%</a:t>
            </a:r>
            <a:endParaRPr lang="en-IN" sz="2400" dirty="0"/>
          </a:p>
          <a:p>
            <a:pPr lvl="1"/>
            <a:r>
              <a:rPr lang="en-US" dirty="0"/>
              <a:t>Sodium or Potassium nitrite- 200 ppm</a:t>
            </a:r>
            <a:endParaRPr lang="en-IN" sz="2400" dirty="0"/>
          </a:p>
          <a:p>
            <a:pPr lvl="1"/>
            <a:r>
              <a:rPr lang="en-US" dirty="0"/>
              <a:t>Pyrophosphates -0.3%</a:t>
            </a:r>
            <a:endParaRPr lang="en-IN" sz="2400" dirty="0"/>
          </a:p>
          <a:p>
            <a:pPr lvl="1"/>
            <a:r>
              <a:rPr lang="en-US" dirty="0"/>
              <a:t>Spice mix -2%</a:t>
            </a:r>
            <a:endParaRPr lang="en-IN" sz="2400" dirty="0"/>
          </a:p>
          <a:p>
            <a:pPr lvl="1"/>
            <a:r>
              <a:rPr lang="en-US" dirty="0"/>
              <a:t>Condiments - 4% (3% onions and 1% garlic)</a:t>
            </a:r>
            <a:endParaRPr lang="en-IN" sz="2400" dirty="0"/>
          </a:p>
          <a:p>
            <a:pPr lvl="1"/>
            <a:r>
              <a:rPr lang="en-US" dirty="0"/>
              <a:t>Binder or extender - 10%</a:t>
            </a:r>
            <a:endParaRPr lang="en-IN" sz="2400" dirty="0"/>
          </a:p>
          <a:p>
            <a:pPr lvl="1"/>
            <a:r>
              <a:rPr lang="en-US" dirty="0"/>
              <a:t>Added water, preferably as crushed </a:t>
            </a:r>
            <a:r>
              <a:rPr lang="en-US" dirty="0" smtClean="0"/>
              <a:t>ice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/>
              <a:t>10%</a:t>
            </a:r>
            <a:endParaRPr lang="en-IN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646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Method of Meat ball/patties preparation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en-US" dirty="0"/>
              <a:t>Lean meat is minced twice through 6mm plate and </a:t>
            </a:r>
            <a:r>
              <a:rPr lang="en-US" dirty="0" smtClean="0"/>
              <a:t>fat through </a:t>
            </a:r>
            <a:r>
              <a:rPr lang="en-US" dirty="0"/>
              <a:t>4 mm plate of a meat grinder.</a:t>
            </a:r>
            <a:endParaRPr lang="en-IN" dirty="0"/>
          </a:p>
          <a:p>
            <a:pPr lvl="0" algn="just"/>
            <a:r>
              <a:rPr lang="en-US" dirty="0"/>
              <a:t>These are mixed thoroughly with all other ingredients manually</a:t>
            </a:r>
            <a:endParaRPr lang="en-IN" dirty="0"/>
          </a:p>
          <a:p>
            <a:pPr lvl="0" algn="just"/>
            <a:r>
              <a:rPr lang="en-US" dirty="0"/>
              <a:t>The batter may be made into balls manually to prepare meat balls</a:t>
            </a:r>
            <a:endParaRPr lang="en-IN" dirty="0"/>
          </a:p>
          <a:p>
            <a:pPr lvl="0" algn="just"/>
            <a:r>
              <a:rPr lang="en-US" dirty="0"/>
              <a:t>The batter weighing 80-100 g is </a:t>
            </a:r>
            <a:r>
              <a:rPr lang="en-US" dirty="0" err="1"/>
              <a:t>moulded</a:t>
            </a:r>
            <a:r>
              <a:rPr lang="en-US" dirty="0"/>
              <a:t> into 70-80 mm diameter and 15-20 mm thick patties.</a:t>
            </a:r>
            <a:endParaRPr lang="en-IN" dirty="0"/>
          </a:p>
          <a:p>
            <a:pPr lvl="0" algn="just"/>
            <a:r>
              <a:rPr lang="en-US" dirty="0"/>
              <a:t>Meat Balls or raw patties may be frozen for future use or broiled in a preheated oven at 190</a:t>
            </a:r>
            <a:r>
              <a:rPr lang="en-US" baseline="30000" dirty="0"/>
              <a:t>o</a:t>
            </a:r>
            <a:r>
              <a:rPr lang="en-US" dirty="0"/>
              <a:t>C for 20 minutes.</a:t>
            </a:r>
            <a:endParaRPr lang="en-IN" dirty="0"/>
          </a:p>
          <a:p>
            <a:pPr lvl="0" algn="just"/>
            <a:r>
              <a:rPr lang="en-US" dirty="0"/>
              <a:t>The internal temperature must reach 72</a:t>
            </a:r>
            <a:r>
              <a:rPr lang="en-US" baseline="30000" dirty="0"/>
              <a:t>o</a:t>
            </a:r>
            <a:r>
              <a:rPr lang="en-US" dirty="0"/>
              <a:t>C. These are deep fat fried in many commercial establishments.</a:t>
            </a:r>
            <a:endParaRPr lang="en-IN" dirty="0"/>
          </a:p>
          <a:p>
            <a:pPr lvl="0" algn="just"/>
            <a:r>
              <a:rPr lang="en-US" dirty="0"/>
              <a:t>The meat balls /patties are cooled and consumer packed.</a:t>
            </a:r>
            <a:endParaRPr lang="en-IN" dirty="0"/>
          </a:p>
          <a:p>
            <a:pPr algn="just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3524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FORMULATION OF MEAT PICKLE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lvl="0"/>
            <a:r>
              <a:rPr lang="en-US" sz="2400" dirty="0"/>
              <a:t>1 kg Meat pieces</a:t>
            </a:r>
            <a:endParaRPr lang="en-IN" sz="2400" dirty="0"/>
          </a:p>
          <a:p>
            <a:pPr lvl="0"/>
            <a:r>
              <a:rPr lang="en-US" sz="2400" dirty="0"/>
              <a:t>150g Ginger paste</a:t>
            </a:r>
            <a:endParaRPr lang="en-IN" sz="2400" dirty="0"/>
          </a:p>
          <a:p>
            <a:pPr lvl="0"/>
            <a:r>
              <a:rPr lang="en-US" sz="2400" dirty="0"/>
              <a:t>150g Garlic paste</a:t>
            </a:r>
            <a:endParaRPr lang="en-IN" sz="2400" dirty="0"/>
          </a:p>
          <a:p>
            <a:pPr lvl="0"/>
            <a:r>
              <a:rPr lang="en-US" sz="2400" dirty="0"/>
              <a:t>80g Green </a:t>
            </a:r>
            <a:r>
              <a:rPr lang="en-US" sz="2400" dirty="0" err="1"/>
              <a:t>chilli</a:t>
            </a:r>
            <a:endParaRPr lang="en-IN" sz="2400" dirty="0"/>
          </a:p>
          <a:p>
            <a:pPr lvl="0"/>
            <a:r>
              <a:rPr lang="en-US" sz="2400" dirty="0"/>
              <a:t>25g Cumin</a:t>
            </a:r>
            <a:endParaRPr lang="en-IN" sz="2400" dirty="0"/>
          </a:p>
          <a:p>
            <a:pPr lvl="0"/>
            <a:r>
              <a:rPr lang="en-US" sz="2400" dirty="0"/>
              <a:t>25g Mustard</a:t>
            </a:r>
            <a:endParaRPr lang="en-IN" sz="2400" dirty="0"/>
          </a:p>
          <a:p>
            <a:pPr lvl="0"/>
            <a:r>
              <a:rPr lang="en-US" sz="2400" dirty="0"/>
              <a:t>10g </a:t>
            </a:r>
            <a:r>
              <a:rPr lang="en-US" sz="2400" dirty="0" err="1"/>
              <a:t>Asafoetida</a:t>
            </a:r>
            <a:endParaRPr lang="en-IN" sz="2400" dirty="0"/>
          </a:p>
          <a:p>
            <a:pPr lvl="0"/>
            <a:r>
              <a:rPr lang="en-US" sz="2400" dirty="0"/>
              <a:t>5g Fenugreek </a:t>
            </a:r>
            <a:r>
              <a:rPr lang="en-US" sz="2400" dirty="0" smtClean="0"/>
              <a:t>seed</a:t>
            </a: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dirty="0"/>
              <a:t>100g Red </a:t>
            </a:r>
            <a:r>
              <a:rPr lang="en-US" sz="2400" dirty="0" err="1"/>
              <a:t>chilli</a:t>
            </a:r>
            <a:r>
              <a:rPr lang="en-US" sz="2400" dirty="0"/>
              <a:t> powder</a:t>
            </a:r>
            <a:endParaRPr lang="en-IN" sz="2400" dirty="0"/>
          </a:p>
          <a:p>
            <a:pPr lvl="0"/>
            <a:r>
              <a:rPr lang="en-US" sz="2400" dirty="0"/>
              <a:t>15g Turmeric powder</a:t>
            </a:r>
            <a:endParaRPr lang="en-IN" sz="2400" dirty="0"/>
          </a:p>
          <a:p>
            <a:pPr lvl="0"/>
            <a:r>
              <a:rPr lang="en-US" sz="2400" dirty="0"/>
              <a:t>70g Salt</a:t>
            </a:r>
            <a:endParaRPr lang="en-IN" sz="2400" dirty="0"/>
          </a:p>
          <a:p>
            <a:pPr lvl="0"/>
            <a:r>
              <a:rPr lang="en-US" sz="2400" dirty="0"/>
              <a:t>300ml Vinegar</a:t>
            </a:r>
            <a:endParaRPr lang="en-IN" sz="2400" dirty="0"/>
          </a:p>
          <a:p>
            <a:pPr lvl="0"/>
            <a:r>
              <a:rPr lang="en-US" sz="2400" dirty="0"/>
              <a:t>400 ml Sesame oil</a:t>
            </a:r>
            <a:endParaRPr lang="en-IN" sz="2400" dirty="0"/>
          </a:p>
          <a:p>
            <a:pPr lvl="0"/>
            <a:r>
              <a:rPr lang="en-US" sz="2400" dirty="0"/>
              <a:t>10g Spice mix</a:t>
            </a:r>
            <a:endParaRPr lang="en-IN" sz="2400" dirty="0"/>
          </a:p>
          <a:p>
            <a:pPr lvl="0"/>
            <a:r>
              <a:rPr lang="en-US" sz="2400" dirty="0"/>
              <a:t>10g Curry leaves</a:t>
            </a:r>
            <a:endParaRPr lang="en-IN" sz="2400" dirty="0"/>
          </a:p>
          <a:p>
            <a:pPr lvl="0"/>
            <a:r>
              <a:rPr lang="en-US" sz="2400" dirty="0"/>
              <a:t>10g Citric acid</a:t>
            </a:r>
            <a:endParaRPr lang="en-IN" sz="2400" dirty="0"/>
          </a:p>
          <a:p>
            <a:pPr lvl="0"/>
            <a:r>
              <a:rPr lang="en-US" sz="2400" dirty="0"/>
              <a:t>5g Sodium Benzoate</a:t>
            </a:r>
            <a:endParaRPr lang="en-IN" sz="2400" dirty="0"/>
          </a:p>
          <a:p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518467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Method of meat pickle preparation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/>
              <a:t>Dice the meat into medium sized pieces (about </a:t>
            </a:r>
            <a:r>
              <a:rPr lang="en-US" sz="2400" dirty="0" smtClean="0"/>
              <a:t>1 cm cubes</a:t>
            </a:r>
            <a:r>
              <a:rPr lang="en-US" sz="2400" dirty="0"/>
              <a:t>) and add to it 25g of red </a:t>
            </a:r>
            <a:r>
              <a:rPr lang="en-US" sz="2400" dirty="0" err="1"/>
              <a:t>chilli</a:t>
            </a:r>
            <a:r>
              <a:rPr lang="en-US" sz="2400" dirty="0"/>
              <a:t> powder, 20 g of salt and the entire turmeric powder and marinade for an hour.</a:t>
            </a:r>
            <a:endParaRPr lang="en-IN" sz="2400" dirty="0"/>
          </a:p>
          <a:p>
            <a:pPr lvl="0" algn="just"/>
            <a:r>
              <a:rPr lang="en-US" sz="2400" dirty="0"/>
              <a:t>Heat oil in a pan and fry meat pieces till golden brown.</a:t>
            </a:r>
            <a:endParaRPr lang="en-IN" sz="2400" dirty="0"/>
          </a:p>
          <a:p>
            <a:pPr lvl="0" algn="just"/>
            <a:r>
              <a:rPr lang="en-US" sz="2400" dirty="0"/>
              <a:t>Drain the meat and keep aside.</a:t>
            </a:r>
            <a:endParaRPr lang="en-IN" sz="2400" dirty="0"/>
          </a:p>
          <a:p>
            <a:pPr lvl="0" algn="just"/>
            <a:r>
              <a:rPr lang="en-US" sz="2400" dirty="0"/>
              <a:t>Put in the same oil all the green condiments (items 2-4) and cook well.</a:t>
            </a:r>
            <a:endParaRPr lang="en-IN" sz="2400" dirty="0"/>
          </a:p>
          <a:p>
            <a:pPr lvl="0" algn="just"/>
            <a:r>
              <a:rPr lang="en-US" sz="2400" dirty="0"/>
              <a:t>Add the cumin, mustard, </a:t>
            </a:r>
            <a:r>
              <a:rPr lang="en-US" sz="2400" dirty="0" err="1"/>
              <a:t>asafoetida</a:t>
            </a:r>
            <a:r>
              <a:rPr lang="en-US" sz="2400" dirty="0"/>
              <a:t> and fenugreek and stir it well.</a:t>
            </a:r>
            <a:endParaRPr lang="en-IN" sz="2400" dirty="0"/>
          </a:p>
          <a:p>
            <a:pPr lvl="0" algn="just"/>
            <a:r>
              <a:rPr lang="en-US" sz="2400" dirty="0"/>
              <a:t>Add the vinegar and continue to stir cook it</a:t>
            </a:r>
            <a:r>
              <a:rPr lang="en-US" sz="2400" dirty="0" smtClean="0"/>
              <a:t>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2152714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400" dirty="0"/>
              <a:t>Then add the remaining salt, </a:t>
            </a:r>
            <a:r>
              <a:rPr lang="en-US" sz="2400" dirty="0" err="1"/>
              <a:t>chilli</a:t>
            </a:r>
            <a:r>
              <a:rPr lang="en-US" sz="2400" dirty="0"/>
              <a:t> powder and the spice mix one after the other and simmer it.</a:t>
            </a:r>
            <a:endParaRPr lang="en-IN" sz="2400" dirty="0"/>
          </a:p>
          <a:p>
            <a:pPr lvl="0" algn="just"/>
            <a:r>
              <a:rPr lang="en-US" sz="2400" dirty="0"/>
              <a:t>Finally add citric acid and sodium benzoate and continue to cook.</a:t>
            </a:r>
            <a:endParaRPr lang="en-IN" sz="2400" dirty="0"/>
          </a:p>
          <a:p>
            <a:pPr lvl="0" algn="just"/>
            <a:r>
              <a:rPr lang="en-US" sz="2400" dirty="0"/>
              <a:t>Add the meat pieces again and simmer for 10 minutes.</a:t>
            </a:r>
            <a:endParaRPr lang="en-IN" sz="2400" dirty="0"/>
          </a:p>
          <a:p>
            <a:pPr lvl="0" algn="just"/>
            <a:r>
              <a:rPr lang="en-US" sz="2400" dirty="0"/>
              <a:t>Remove the pan from the fire.</a:t>
            </a:r>
            <a:endParaRPr lang="en-IN" sz="2400" dirty="0"/>
          </a:p>
          <a:p>
            <a:pPr lvl="0" algn="just"/>
            <a:r>
              <a:rPr lang="en-US" sz="2400" dirty="0"/>
              <a:t>Let it cool.</a:t>
            </a:r>
            <a:endParaRPr lang="en-IN" sz="2400" dirty="0"/>
          </a:p>
          <a:p>
            <a:pPr lvl="0" algn="just"/>
            <a:r>
              <a:rPr lang="en-US" sz="2400" dirty="0"/>
              <a:t>Put the pickle in the </a:t>
            </a:r>
            <a:r>
              <a:rPr lang="en-US" sz="2400" dirty="0" err="1"/>
              <a:t>sterilised</a:t>
            </a:r>
            <a:r>
              <a:rPr lang="en-US" sz="2400" dirty="0"/>
              <a:t> jar.</a:t>
            </a:r>
            <a:endParaRPr lang="en-IN" sz="2400" dirty="0"/>
          </a:p>
          <a:p>
            <a:pPr lvl="0" algn="just"/>
            <a:r>
              <a:rPr lang="en-US" sz="2400" dirty="0"/>
              <a:t>Top it with vinegar and mix it lightly.</a:t>
            </a:r>
            <a:endParaRPr lang="en-IN" sz="2400" dirty="0"/>
          </a:p>
          <a:p>
            <a:pPr lvl="0" algn="just"/>
            <a:r>
              <a:rPr lang="en-US" sz="2400" dirty="0"/>
              <a:t>Cover the lid and store in a cool place.</a:t>
            </a:r>
            <a:endParaRPr lang="en-IN" sz="2400" dirty="0"/>
          </a:p>
          <a:p>
            <a:pPr lvl="0" algn="just"/>
            <a:r>
              <a:rPr lang="en-US" sz="2400" dirty="0"/>
              <a:t>Consume meat pickle after a day of preparing.</a:t>
            </a:r>
            <a:endParaRPr lang="en-IN" sz="2400" dirty="0"/>
          </a:p>
          <a:p>
            <a:pPr algn="just"/>
            <a:endParaRPr lang="en-IN" sz="2400" dirty="0"/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207860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Meat Soup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just"/>
            <a:r>
              <a:rPr lang="en-US" sz="2800" dirty="0"/>
              <a:t>Soup is a food that is made by combining ingredients such as meat and vegetables with </a:t>
            </a:r>
            <a:r>
              <a:rPr lang="en-US" sz="2800" dirty="0" smtClean="0"/>
              <a:t>stock</a:t>
            </a:r>
            <a:endParaRPr lang="en-US" sz="2800" dirty="0"/>
          </a:p>
          <a:p>
            <a:pPr lvl="0" algn="just"/>
            <a:r>
              <a:rPr lang="en-US" sz="2800" dirty="0" smtClean="0"/>
              <a:t>(Stock </a:t>
            </a:r>
            <a:r>
              <a:rPr lang="en-US" sz="2800" dirty="0"/>
              <a:t>is made by simmering various ingredients such as leftover meat or bones) water or another liquid.</a:t>
            </a:r>
            <a:endParaRPr lang="en-IN" sz="2800" dirty="0"/>
          </a:p>
          <a:p>
            <a:pPr lvl="0" algn="just"/>
            <a:r>
              <a:rPr lang="en-US" sz="2800" dirty="0"/>
              <a:t>Hot soups are additionally characterized by boiling solid ingredients in liquids in a pot until the flavors are extracted, forming a broth</a:t>
            </a:r>
            <a:r>
              <a:rPr lang="en-US" sz="2800" dirty="0" smtClean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013333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Formulation of meat soup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endParaRPr lang="en-IN" dirty="0"/>
          </a:p>
          <a:p>
            <a:pPr lvl="0" algn="just"/>
            <a:r>
              <a:rPr lang="en-US" dirty="0"/>
              <a:t>1 kg Bones</a:t>
            </a:r>
            <a:endParaRPr lang="en-IN" dirty="0"/>
          </a:p>
          <a:p>
            <a:pPr lvl="0" algn="just"/>
            <a:r>
              <a:rPr lang="en-US" dirty="0" smtClean="0"/>
              <a:t>800g </a:t>
            </a:r>
            <a:r>
              <a:rPr lang="en-US" dirty="0"/>
              <a:t>Onions</a:t>
            </a:r>
            <a:endParaRPr lang="en-IN" dirty="0"/>
          </a:p>
          <a:p>
            <a:pPr lvl="0" algn="just"/>
            <a:r>
              <a:rPr lang="en-US" dirty="0"/>
              <a:t>200g Tomatoes</a:t>
            </a:r>
            <a:endParaRPr lang="en-IN" dirty="0"/>
          </a:p>
          <a:p>
            <a:pPr lvl="0" algn="just"/>
            <a:r>
              <a:rPr lang="en-US" dirty="0"/>
              <a:t>200g Finely ground pepper</a:t>
            </a:r>
            <a:endParaRPr lang="en-IN" dirty="0"/>
          </a:p>
          <a:p>
            <a:pPr lvl="0" algn="just"/>
            <a:r>
              <a:rPr lang="en-US" dirty="0"/>
              <a:t>100g Ginger</a:t>
            </a:r>
            <a:endParaRPr lang="en-IN" dirty="0"/>
          </a:p>
          <a:p>
            <a:pPr lvl="0" algn="just"/>
            <a:r>
              <a:rPr lang="en-US" dirty="0"/>
              <a:t>100g Garlic</a:t>
            </a:r>
            <a:endParaRPr lang="en-IN" dirty="0"/>
          </a:p>
          <a:p>
            <a:pPr lvl="0" algn="just"/>
            <a:r>
              <a:rPr lang="en-US" dirty="0"/>
              <a:t>100g Coriander leaves</a:t>
            </a:r>
            <a:endParaRPr lang="en-IN" dirty="0"/>
          </a:p>
          <a:p>
            <a:pPr lvl="0" algn="just"/>
            <a:r>
              <a:rPr lang="en-US" dirty="0"/>
              <a:t>60g Red </a:t>
            </a:r>
            <a:r>
              <a:rPr lang="en-US" dirty="0" err="1"/>
              <a:t>chilli</a:t>
            </a:r>
            <a:r>
              <a:rPr lang="en-US" dirty="0"/>
              <a:t> powder</a:t>
            </a:r>
            <a:endParaRPr lang="en-IN" dirty="0"/>
          </a:p>
          <a:p>
            <a:pPr lvl="0" algn="just"/>
            <a:r>
              <a:rPr lang="en-US" dirty="0"/>
              <a:t>40g Cumin seeds</a:t>
            </a:r>
            <a:endParaRPr lang="en-IN" dirty="0"/>
          </a:p>
          <a:p>
            <a:pPr lvl="0" algn="just"/>
            <a:r>
              <a:rPr lang="en-US" dirty="0"/>
              <a:t>15g Turmeric Powder</a:t>
            </a:r>
            <a:endParaRPr lang="en-IN" dirty="0"/>
          </a:p>
          <a:p>
            <a:pPr lvl="0" algn="just"/>
            <a:r>
              <a:rPr lang="en-US" dirty="0"/>
              <a:t>Salt to taste.</a:t>
            </a:r>
            <a:endParaRPr lang="en-IN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548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7482</TotalTime>
  <Words>921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Unit I: Formulation and development of common meat products </vt:lpstr>
      <vt:lpstr>MEAT BALLS/ PATTIES</vt:lpstr>
      <vt:lpstr>Formulation of meat balls/patties</vt:lpstr>
      <vt:lpstr>Method of Meat ball/patties preparation</vt:lpstr>
      <vt:lpstr>FORMULATION OF MEAT PICKLE</vt:lpstr>
      <vt:lpstr>Method of meat pickle preparation</vt:lpstr>
      <vt:lpstr>PowerPoint Presentation</vt:lpstr>
      <vt:lpstr>Meat Soup</vt:lpstr>
      <vt:lpstr>Formulation of meat soup</vt:lpstr>
      <vt:lpstr>Method of meat soup preparation</vt:lpstr>
      <vt:lpstr>Kabab</vt:lpstr>
      <vt:lpstr>PowerPoint Presentation</vt:lpstr>
      <vt:lpstr> Method of kabab preparation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Formulation and development of common meat products</dc:title>
  <dc:creator>ROHIT</dc:creator>
  <cp:lastModifiedBy>ROHIT</cp:lastModifiedBy>
  <cp:revision>5</cp:revision>
  <dcterms:created xsi:type="dcterms:W3CDTF">2006-08-16T00:00:00Z</dcterms:created>
  <dcterms:modified xsi:type="dcterms:W3CDTF">2020-11-01T08:17:36Z</dcterms:modified>
</cp:coreProperties>
</file>