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60" r:id="rId5"/>
    <p:sldId id="264" r:id="rId6"/>
    <p:sldId id="261" r:id="rId7"/>
    <p:sldId id="262" r:id="rId8"/>
    <p:sldId id="263" r:id="rId9"/>
    <p:sldId id="265" r:id="rId10"/>
    <p:sldId id="266" r:id="rId11"/>
    <p:sldId id="267" r:id="rId12"/>
    <p:sldId id="268" r:id="rId13"/>
    <p:sldId id="269" r:id="rId14"/>
    <p:sldId id="270" r:id="rId15"/>
    <p:sldId id="271" r:id="rId16"/>
    <p:sldId id="272" r:id="rId17"/>
    <p:sldId id="273" r:id="rId1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9143" autoAdjust="0"/>
    <p:restoredTop sz="94660"/>
  </p:normalViewPr>
  <p:slideViewPr>
    <p:cSldViewPr snapToGrid="0">
      <p:cViewPr varScale="1">
        <p:scale>
          <a:sx n="110" d="100"/>
          <a:sy n="110" d="100"/>
        </p:scale>
        <p:origin x="888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55A164-6C5E-465C-9CAE-96D0C27875D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0B1F04C-17A3-4920-96E8-64B5BDC2F90C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69BAF39-0C81-49D4-9EE7-18D22262958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3AC36ED-17B0-4360-9805-5B4A7D7F3FF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8A4738D-A696-4444-BB19-F5387116A5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1457019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17AAD84-2740-4C2C-99EE-5D773B7A14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9733B95-E9B0-4919-A86D-B4A53D699E7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C454166-A51F-4D7C-8178-32EFCA39D7A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1AD7EBF-2A8C-43C7-BE66-5E234E1485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21D9984-D3F6-48FF-A3A7-5C3E6DEEB64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22162620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346584-347D-4B82-9E6A-A825C8513AA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55666A1-BDB6-472C-A1DD-4B79FD3ABD5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82BF141-A5A1-456F-9ACE-48F6B6B855C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273F092-E03E-4B4D-86BE-E46A4A30A7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3DE81F4-C812-4EEB-B50B-319E4617A00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350603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BE6B9C-A2C0-4433-8F95-D789AC0595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DD932A2-B3F2-4868-A971-718C24775A98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54A3358-6111-4ADA-BF45-B3BABA86503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44306FC-DADD-4B6F-8577-0A7B77A4AF2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EC67E05-55CD-4431-9C8F-D0C7F4718D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EA021CF-7F2E-44E7-A929-6BDD8438200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2446746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E1FF5C-2EB3-426A-AE37-3A74C7CF829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82621F1-F808-4F3F-88B8-A8113049DBDA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7F1D9B0-1D8B-4FA6-984E-105D233F445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B25E8C4-A0B2-4096-BE2B-A7C9C92AA5F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1A28FBC-7833-4A9B-9610-BBDB17A9AC74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76CC4926-588C-4A61-B952-5CD4B829BE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6F30B249-A8AF-4828-8238-7B23EA6C8A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3D83C301-3B6F-4D5C-B7A1-33A9CA3A86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0980924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91B237-0A0D-4A84-9D39-E94C7C44232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D7FD9799-4D73-4F14-A356-50A251335C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DF2CEB26-2D78-4517-A322-2B2065BBFB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F76AD598-28E6-4B34-A141-7CBD0A00930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4857148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C52434EB-FA0F-4A6A-87E8-18D5E524284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7D701E7-C38E-45BD-8F05-81BD74C2DE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812DCC6-D991-48C8-B317-7C45787C602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3204766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C6DFD8-3CCD-4821-876B-403EBACD177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056628-BD4C-4858-95F2-4EF5D6FF46F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C38AA41E-E1AE-4EC4-837E-F4E807532BD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126C1A0-5971-48E7-8B73-09672B91A2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F3E3349-88CA-4EAF-85E9-528AD8D57D1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45E5AF2F-1CF9-4B2B-8DB6-E227C522C5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3318323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3BF718-3FAA-4D67-BD62-18493BA02B4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4E274B88-8666-4CD0-98A8-890900B39A0B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8161876-4A35-4877-A9D9-9FC668E8B71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21E9EEE-D0D2-4D2D-B7D1-A3FAF6E0E0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CC6B7A2-A38F-4FBC-B099-981A5DEF55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CEA3D3E-5BB5-40FD-8EA9-ACF769EEA50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5082166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2AB0EED-CBA6-4FEC-810D-DB44CB04697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36EB56B-6DA7-4DDA-B5C2-1F583B95E1D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6107CBA-BA8B-4D4E-BCD7-1EFA0F92E23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E7AEFF3-1A1A-42B7-A0B2-4A2944B178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89B4B53-D84F-4F5E-8C93-EB2DD554AC5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7201234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D972191D-D507-4041-8B79-7A6724DD5B1E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38B8644B-9910-465D-9B43-F8320E0F0EB7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FED8B68-8B46-4822-A045-941F3EDA92A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7D03617-285D-460B-89E9-315816B48A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C780D36-71C5-44C9-86A5-3A87744564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7778793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44EB4CC-8E2D-4F6E-BC2A-FD61A65B85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E7A3BCE4-9D07-4CC3-B14E-8483F71855E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37F5224-8B79-4D58-8797-83974B7A44DA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9396024-8029-434B-8A4D-973E3A61DEB8}" type="datetimeFigureOut">
              <a:rPr lang="en-IN" smtClean="0"/>
              <a:t>31-10-2020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2732503-CC42-48D5-A942-F0FD50C728AA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786E36A-F56B-4011-AF63-5931C2853F8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37AE2C1-C464-437D-ACCF-6DD7E9F8B02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6139044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picture containing rain&#10;&#10;Description automatically generated">
            <a:extLst>
              <a:ext uri="{FF2B5EF4-FFF2-40B4-BE49-F238E27FC236}">
                <a16:creationId xmlns:a16="http://schemas.microsoft.com/office/drawing/2014/main" id="{2C77F27F-E718-41CD-B760-67DE422C2C3A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5157" b="574"/>
          <a:stretch/>
        </p:blipFill>
        <p:spPr>
          <a:xfrm>
            <a:off x="-3047" y="10"/>
            <a:ext cx="12191999" cy="685799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44241E2-6139-4C84-9009-D6B3F7CD9D3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097280" y="325550"/>
            <a:ext cx="10058400" cy="3574778"/>
          </a:xfrm>
          <a:ln>
            <a:noFill/>
          </a:ln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>
            <a:normAutofit/>
          </a:bodyPr>
          <a:lstStyle/>
          <a:p>
            <a:r>
              <a:rPr lang="en-IN" sz="8000" b="1" dirty="0">
                <a:ln w="19050">
                  <a:solidFill>
                    <a:schemeClr val="accent5">
                      <a:lumMod val="50000"/>
                    </a:schemeClr>
                  </a:solidFill>
                </a:ln>
                <a:solidFill>
                  <a:schemeClr val="bg1"/>
                </a:solidFill>
              </a:rPr>
              <a:t>FUEL METABOLISM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A0D6D651-3ED5-4D1E-90DE-F2AC0358299E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100051" y="4072043"/>
            <a:ext cx="10058400" cy="1282707"/>
          </a:xfr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  <p:txBody>
          <a:bodyPr>
            <a:normAutofit/>
          </a:bodyPr>
          <a:lstStyle/>
          <a:p>
            <a:r>
              <a:rPr lang="en-IN" dirty="0">
                <a:solidFill>
                  <a:srgbClr val="FFFFFF"/>
                </a:solidFill>
              </a:rPr>
              <a:t>VBC-608</a:t>
            </a:r>
          </a:p>
          <a:p>
            <a:r>
              <a:rPr lang="en-IN" sz="2400" dirty="0">
                <a:solidFill>
                  <a:srgbClr val="FFFFFF"/>
                </a:solidFill>
              </a:rPr>
              <a:t>Unit-2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9CC85C5B-BE64-4189-A2A8-F8FB9C520B10}"/>
              </a:ext>
            </a:extLst>
          </p:cNvPr>
          <p:cNvSpPr txBox="1"/>
          <p:nvPr/>
        </p:nvSpPr>
        <p:spPr>
          <a:xfrm>
            <a:off x="10763794" y="310552"/>
            <a:ext cx="66185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dirty="0">
                <a:solidFill>
                  <a:schemeClr val="bg1"/>
                </a:solidFill>
              </a:rPr>
              <a:t>P.G.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DEC7AAE0-9ACA-4234-A8A7-E5B6682FB34B}"/>
              </a:ext>
            </a:extLst>
          </p:cNvPr>
          <p:cNvSpPr txBox="1"/>
          <p:nvPr/>
        </p:nvSpPr>
        <p:spPr>
          <a:xfrm>
            <a:off x="287383" y="6159028"/>
            <a:ext cx="1367246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400" dirty="0">
                <a:solidFill>
                  <a:schemeClr val="bg1"/>
                </a:solidFill>
              </a:rPr>
              <a:t>19.10.2020</a:t>
            </a:r>
          </a:p>
          <a:p>
            <a:r>
              <a:rPr lang="en-IN" sz="1400" dirty="0">
                <a:solidFill>
                  <a:schemeClr val="bg1"/>
                </a:solidFill>
              </a:rPr>
              <a:t>27.10.2020</a:t>
            </a:r>
          </a:p>
        </p:txBody>
      </p:sp>
    </p:spTree>
    <p:extLst>
      <p:ext uri="{BB962C8B-B14F-4D97-AF65-F5344CB8AC3E}">
        <p14:creationId xmlns:p14="http://schemas.microsoft.com/office/powerpoint/2010/main" val="207804720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3DA9F3-2502-46AD-9BDF-FC92E14E3F6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20783" y="243206"/>
            <a:ext cx="10691949" cy="756919"/>
          </a:xfrm>
        </p:spPr>
        <p:txBody>
          <a:bodyPr>
            <a:normAutofit fontScale="90000"/>
          </a:bodyPr>
          <a:lstStyle/>
          <a:p>
            <a:r>
              <a:rPr lang="en-US" dirty="0"/>
              <a:t>Metabolic Profile of the Well-Fed (Absorptive) State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5A2A342-20D0-4DF4-9217-73C4D2F04B0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27637" y="940054"/>
            <a:ext cx="7536726" cy="59084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288948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A238D66-DF7E-48CC-95B4-9F5DC4CD698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54075"/>
          </a:xfrm>
        </p:spPr>
        <p:txBody>
          <a:bodyPr/>
          <a:lstStyle/>
          <a:p>
            <a:r>
              <a:rPr lang="en-US"/>
              <a:t>Metabolic Profile of the Postabsorptive State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A5AC27B6-62AD-42F3-B5B6-6C8370266D6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537793" y="1219200"/>
            <a:ext cx="7116413" cy="53893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1882085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553527A-7ED1-4E14-8E53-6ED5451621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Preferred Fuels in the Well-Fed and Fasting States</a:t>
            </a:r>
            <a:endParaRPr lang="en-IN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875329A-C562-4872-99BD-1CB91F95026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81051" y="2300286"/>
            <a:ext cx="8334103" cy="38577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431354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C9BCD8-384A-451C-82C6-3EE3AB6BCC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691779"/>
          </a:xfrm>
        </p:spPr>
        <p:txBody>
          <a:bodyPr>
            <a:normAutofit fontScale="90000"/>
          </a:bodyPr>
          <a:lstStyle/>
          <a:p>
            <a:r>
              <a:rPr lang="en-IN" dirty="0"/>
              <a:t>Metabolic Interrelationship</a:t>
            </a:r>
          </a:p>
        </p:txBody>
      </p:sp>
      <p:grpSp>
        <p:nvGrpSpPr>
          <p:cNvPr id="8" name="Group 7">
            <a:extLst>
              <a:ext uri="{FF2B5EF4-FFF2-40B4-BE49-F238E27FC236}">
                <a16:creationId xmlns:a16="http://schemas.microsoft.com/office/drawing/2014/main" id="{16EA5259-8A56-46A6-8F1D-E2E24239102E}"/>
              </a:ext>
            </a:extLst>
          </p:cNvPr>
          <p:cNvGrpSpPr/>
          <p:nvPr/>
        </p:nvGrpSpPr>
        <p:grpSpPr>
          <a:xfrm>
            <a:off x="1528772" y="952129"/>
            <a:ext cx="8173368" cy="5801096"/>
            <a:chOff x="1528772" y="1056904"/>
            <a:chExt cx="8173368" cy="5801096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9CD7150E-832D-4D60-95C2-EA02F0BCC06B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t="5465"/>
            <a:stretch/>
          </p:blipFill>
          <p:spPr>
            <a:xfrm>
              <a:off x="1528772" y="1056904"/>
              <a:ext cx="8173368" cy="5801096"/>
            </a:xfrm>
            <a:prstGeom prst="rect">
              <a:avLst/>
            </a:prstGeom>
          </p:spPr>
        </p:pic>
        <p:sp>
          <p:nvSpPr>
            <p:cNvPr id="7" name="Rectangle 6">
              <a:extLst>
                <a:ext uri="{FF2B5EF4-FFF2-40B4-BE49-F238E27FC236}">
                  <a16:creationId xmlns:a16="http://schemas.microsoft.com/office/drawing/2014/main" id="{DD1BA1AF-CDEB-47B0-939A-4ECEFB7AB159}"/>
                </a:ext>
              </a:extLst>
            </p:cNvPr>
            <p:cNvSpPr/>
            <p:nvPr/>
          </p:nvSpPr>
          <p:spPr>
            <a:xfrm>
              <a:off x="1528772" y="1056904"/>
              <a:ext cx="775041" cy="20188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N"/>
            </a:p>
          </p:txBody>
        </p:sp>
      </p:grpSp>
    </p:spTree>
    <p:extLst>
      <p:ext uri="{BB962C8B-B14F-4D97-AF65-F5344CB8AC3E}">
        <p14:creationId xmlns:p14="http://schemas.microsoft.com/office/powerpoint/2010/main" val="360660726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78C9A8-4C69-489C-9B60-647C287968E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Brain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2C46328-EA7B-4B19-B14D-FA3DCEB4A9E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740638"/>
          </a:xfrm>
        </p:spPr>
        <p:txBody>
          <a:bodyPr>
            <a:normAutofit fontScale="92500" lnSpcReduction="20000"/>
          </a:bodyPr>
          <a:lstStyle/>
          <a:p>
            <a:r>
              <a:rPr lang="en-US" dirty="0"/>
              <a:t>brain represents 2% of total body weight</a:t>
            </a:r>
          </a:p>
          <a:p>
            <a:r>
              <a:rPr lang="en-US" dirty="0"/>
              <a:t>obtains 15% of the cardiac output, uses 20% of total O2, and consumes 25% of the total glucose</a:t>
            </a:r>
          </a:p>
          <a:p>
            <a:r>
              <a:rPr lang="en-US" dirty="0"/>
              <a:t>It consumes about 120 g daily, which corresponds to an energy input of about 420 kcal (1760 kJ), accounting for some 60% of the utilization of glucose by the whole body in the resting state</a:t>
            </a:r>
          </a:p>
          <a:p>
            <a:r>
              <a:rPr lang="en-US" dirty="0"/>
              <a:t>glucose is the primary fuel for the brain</a:t>
            </a:r>
          </a:p>
          <a:p>
            <a:r>
              <a:rPr lang="en-US" dirty="0"/>
              <a:t>glucose uptake into the brain via GLUT 1 and GLUT 3 transporters</a:t>
            </a:r>
          </a:p>
          <a:p>
            <a:r>
              <a:rPr lang="en-US" dirty="0"/>
              <a:t>glycogen levels in the brain are minor, normal function depends upon continuous glucose supply</a:t>
            </a:r>
          </a:p>
          <a:p>
            <a:r>
              <a:rPr lang="en-US" dirty="0"/>
              <a:t>In hypoglycemic conditions, centers in the hypothalamus sense a fall in blood glucose level, and the release of glucagon and epinephrine is triggered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81338208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CDFC47-148B-48A5-967C-8878A183E29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A1A4535-2B99-4DED-AC4E-41B18BB9B80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Fatty acids cannot cross the blood–brain barrier and are therefore not used at all</a:t>
            </a:r>
          </a:p>
          <a:p>
            <a:r>
              <a:rPr lang="en-US" dirty="0"/>
              <a:t>in prolonged fasts does the brain gain the capacity to use ketones for energy, and even then ketones supply only approximately 2/3 of the fuel; the remainder is glucose</a:t>
            </a:r>
          </a:p>
          <a:p>
            <a:r>
              <a:rPr lang="en-US" dirty="0"/>
              <a:t>Much of the energy, estimates suggest from 60% to 70%, is used to power transport mechanisms that maintain the Na+-K+ membrane potential required for the transmission of the nerve impulses</a:t>
            </a:r>
          </a:p>
          <a:p>
            <a:r>
              <a:rPr lang="en-US" dirty="0"/>
              <a:t>Overall, glucose metabolism remains unchanged during mental activity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110821211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55000">
              <a:schemeClr val="accent6">
                <a:lumMod val="40000"/>
                <a:lumOff val="60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E9B460F-CC2A-4980-933B-F562A62E0D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614917F-D507-45DE-A0C7-27461273FED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GLUT3 has a low value of K</a:t>
            </a:r>
            <a:r>
              <a:rPr lang="en-US" baseline="-25000" dirty="0"/>
              <a:t>M</a:t>
            </a:r>
            <a:r>
              <a:rPr lang="en-US" dirty="0"/>
              <a:t> for glucose (1.6 mM), which means that it is saturated under most conditions</a:t>
            </a:r>
          </a:p>
          <a:p>
            <a:r>
              <a:rPr lang="en-US" dirty="0"/>
              <a:t>the brain is usually provided with a constant supply of glucose</a:t>
            </a:r>
          </a:p>
          <a:p>
            <a:r>
              <a:rPr lang="en-US" dirty="0"/>
              <a:t>danger point is reached when the plasma-glucose level drops below about 2.2 mM (39.6 mg/dl) and thus approaches the KM value of GLUT3</a:t>
            </a:r>
          </a:p>
          <a:p>
            <a:endParaRPr lang="en-US" dirty="0"/>
          </a:p>
          <a:p>
            <a:r>
              <a:rPr lang="en-US" dirty="0"/>
              <a:t>Fatty acids do not serve as fuel for the brain, because they are bound to albumin in plasma and so do not traverse the blood-brain barrier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19037171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2ABA5F-E1AC-4AE2-AAC1-CDD8532F84B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Liver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9202918-E7B0-4922-AA97-F5B1BE6D120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4"/>
            <a:ext cx="10515600" cy="4784181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en-IN" sz="2000" b="1" i="0" u="none" strike="noStrike" baseline="0" dirty="0">
                <a:solidFill>
                  <a:srgbClr val="231F20"/>
                </a:solidFill>
                <a:latin typeface="+mj-lt"/>
              </a:rPr>
              <a:t>Metabolic hub- </a:t>
            </a:r>
            <a:r>
              <a:rPr lang="en-US" sz="2000" b="0" i="0" u="none" strike="noStrike" baseline="0" dirty="0">
                <a:solidFill>
                  <a:srgbClr val="231F20"/>
                </a:solidFill>
                <a:latin typeface="+mj-lt"/>
              </a:rPr>
              <a:t>Most compounds absorbed by the intestine first pass through the liver, which is thus able to regulate the level of many metabolites in the blood</a:t>
            </a:r>
            <a:endParaRPr lang="en-IN" sz="2000" b="0" i="0" u="none" strike="noStrike" baseline="0" dirty="0">
              <a:solidFill>
                <a:srgbClr val="231F20"/>
              </a:solidFill>
              <a:latin typeface="+mj-lt"/>
            </a:endParaRPr>
          </a:p>
          <a:p>
            <a:pPr marL="0" indent="0">
              <a:buNone/>
            </a:pPr>
            <a:r>
              <a:rPr lang="en-IN" sz="2000" b="0" i="0" u="none" strike="noStrike" baseline="0" dirty="0">
                <a:solidFill>
                  <a:srgbClr val="231F20"/>
                </a:solidFill>
                <a:latin typeface="+mj-lt"/>
              </a:rPr>
              <a:t>Two major roles</a:t>
            </a:r>
          </a:p>
          <a:p>
            <a:pPr algn="l"/>
            <a:r>
              <a:rPr lang="en-IN" sz="2000" b="0" i="0" u="none" strike="noStrike" baseline="0" dirty="0">
                <a:solidFill>
                  <a:srgbClr val="231F20"/>
                </a:solidFill>
                <a:latin typeface="+mj-lt"/>
              </a:rPr>
              <a:t>to maintain a constant </a:t>
            </a:r>
            <a:r>
              <a:rPr lang="en-US" sz="2000" b="0" i="0" u="none" strike="noStrike" baseline="0" dirty="0">
                <a:solidFill>
                  <a:srgbClr val="231F20"/>
                </a:solidFill>
                <a:latin typeface="+mj-lt"/>
              </a:rPr>
              <a:t>level of blood glucose under a wide range of conditions</a:t>
            </a:r>
          </a:p>
          <a:p>
            <a:pPr algn="l"/>
            <a:r>
              <a:rPr lang="en-IN" sz="2000" b="0" i="0" u="none" strike="noStrike" baseline="0" dirty="0">
                <a:solidFill>
                  <a:srgbClr val="231F20"/>
                </a:solidFill>
                <a:latin typeface="+mj-lt"/>
              </a:rPr>
              <a:t>to synthesize </a:t>
            </a:r>
            <a:r>
              <a:rPr lang="en-US" sz="2000" b="0" i="0" u="none" strike="noStrike" baseline="0" dirty="0">
                <a:solidFill>
                  <a:srgbClr val="231F20"/>
                </a:solidFill>
                <a:latin typeface="+mj-lt"/>
              </a:rPr>
              <a:t>ketones when excess fatty acids are being oxidized</a:t>
            </a:r>
          </a:p>
          <a:p>
            <a:pPr algn="l"/>
            <a:endParaRPr lang="en-IN" sz="2000" dirty="0">
              <a:latin typeface="+mj-lt"/>
            </a:endParaRPr>
          </a:p>
          <a:p>
            <a:pPr algn="l"/>
            <a:r>
              <a:rPr lang="en-US" sz="2000" dirty="0">
                <a:latin typeface="+mj-lt"/>
              </a:rPr>
              <a:t>The liver removes two-thirds of the glucose from the blood and all of the remaining monosaccharides</a:t>
            </a:r>
          </a:p>
          <a:p>
            <a:pPr algn="l"/>
            <a:r>
              <a:rPr lang="en-US" sz="2000" dirty="0">
                <a:latin typeface="+mj-lt"/>
              </a:rPr>
              <a:t>absorbed glucose is converted into glucose 6-phosphate by hexokinase and the liver-specific glucokinase</a:t>
            </a:r>
          </a:p>
          <a:p>
            <a:pPr algn="l"/>
            <a:r>
              <a:rPr lang="en-US" sz="2000" dirty="0">
                <a:latin typeface="+mj-lt"/>
              </a:rPr>
              <a:t>Much of the glucose 6-phosphate is converted into glycogen</a:t>
            </a:r>
          </a:p>
          <a:p>
            <a:pPr algn="l"/>
            <a:r>
              <a:rPr lang="en-US" sz="2000" dirty="0">
                <a:latin typeface="+mj-lt"/>
              </a:rPr>
              <a:t>Excess glucose 6-phosphate is metabolized to acetyl CoA, which is used to form fatty acids, cholesterol, and bile salts</a:t>
            </a:r>
          </a:p>
          <a:p>
            <a:pPr algn="l"/>
            <a:r>
              <a:rPr lang="en-US" sz="2000" dirty="0">
                <a:latin typeface="+mj-lt"/>
              </a:rPr>
              <a:t>supplies the NADPH for these reductive biosynthesis via HMP shunt</a:t>
            </a:r>
            <a:endParaRPr lang="en-IN" sz="2000" dirty="0">
              <a:latin typeface="+mj-lt"/>
            </a:endParaRPr>
          </a:p>
        </p:txBody>
      </p:sp>
    </p:spTree>
    <p:extLst>
      <p:ext uri="{BB962C8B-B14F-4D97-AF65-F5344CB8AC3E}">
        <p14:creationId xmlns:p14="http://schemas.microsoft.com/office/powerpoint/2010/main" val="146587047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CB1CED-8072-4E85-B373-38C035458A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4EB2D6-1B9C-48A3-B3D8-286C1022086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/>
          </a:bodyPr>
          <a:lstStyle/>
          <a:p>
            <a:r>
              <a:rPr lang="en-US" dirty="0"/>
              <a:t>can produce glucose for release into the blood by breaking down its store of glycogen and by carrying out gluconeogenesis</a:t>
            </a:r>
          </a:p>
          <a:p>
            <a:r>
              <a:rPr lang="en-IN" dirty="0"/>
              <a:t>main precursors for gluconeogenesis are lactate and alanine from muscle, glycerol from adipose tissue, and glucogenic amino acids from the diet</a:t>
            </a:r>
          </a:p>
          <a:p>
            <a:endParaRPr lang="en-IN" dirty="0"/>
          </a:p>
          <a:p>
            <a:pPr marL="0" indent="0">
              <a:buNone/>
            </a:pPr>
            <a:r>
              <a:rPr lang="en-IN" dirty="0"/>
              <a:t>Regulation of lipid metabolism</a:t>
            </a:r>
          </a:p>
          <a:p>
            <a:r>
              <a:rPr lang="en-US" dirty="0"/>
              <a:t>fatty acids derived from the diet or synthesized by the liver are esterified and secreted into the blood in the form of very low density lipoprotein</a:t>
            </a:r>
          </a:p>
          <a:p>
            <a:r>
              <a:rPr lang="en-US" dirty="0"/>
              <a:t>in the fasting state, the liver converts fatty acids into ketone bodies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8857555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B759A6D-537E-449A-88C9-1587DEFA4C4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is the fate of liver fatty acids determined?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246194-4AF4-4149-848A-1D9CFEE6F17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long-chain fatty acids traverse the inner mitochondrial membrane only if they are esterified to carnitine</a:t>
            </a:r>
          </a:p>
          <a:p>
            <a:r>
              <a:rPr lang="en-IN" b="1" dirty="0"/>
              <a:t>Carnitine acyltransferase I </a:t>
            </a:r>
            <a:r>
              <a:rPr lang="en-US" dirty="0"/>
              <a:t>which catalyzes the formation of acyl carnitine, is inhibited by </a:t>
            </a:r>
            <a:r>
              <a:rPr lang="en-US" b="1" dirty="0"/>
              <a:t>malonyl CoA</a:t>
            </a:r>
          </a:p>
          <a:p>
            <a:r>
              <a:rPr lang="en-US" dirty="0"/>
              <a:t>when malonyl CoA is abundant, long-chain fatty acids are prevented from entering the mitochondrial matrix, the compartment of β-oxidation and ketone-body formation</a:t>
            </a:r>
          </a:p>
          <a:p>
            <a:r>
              <a:rPr lang="en-US" dirty="0"/>
              <a:t>And fatty acids are exported to adipose tissue for incorporation into triacylglycerols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9767085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36BD64A-A2CB-47AF-8A36-85532F117C2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Liver-Role in dietary amino acid metabolism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7774EEE-C3AF-4801-A55E-B8B96E20102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KM value for the </a:t>
            </a:r>
            <a:r>
              <a:rPr lang="en-US" b="1" dirty="0"/>
              <a:t>aminoacyl-tRNA synthetases </a:t>
            </a:r>
            <a:r>
              <a:rPr lang="en-US" dirty="0"/>
              <a:t>is lower than that of the enzymes taking part in amino acid catabolism</a:t>
            </a:r>
          </a:p>
          <a:p>
            <a:r>
              <a:rPr lang="en-US" dirty="0"/>
              <a:t>amino acids are used to synthesize aminoacyl-tRNAs before they are catabolized</a:t>
            </a:r>
          </a:p>
          <a:p>
            <a:r>
              <a:rPr lang="en-US" dirty="0"/>
              <a:t>liver secretes from 20 to 30 g of urea a day</a:t>
            </a:r>
          </a:p>
          <a:p>
            <a:r>
              <a:rPr lang="en-US" dirty="0"/>
              <a:t>liver cannot remove nitrogen from the branch-chain amino acids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88228561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622B4E-F6C9-4559-BAF9-82FA964608D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How does the liver meet its own energy needs?</a:t>
            </a:r>
            <a:endParaRPr lang="en-IN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151C42-5B0F-417B-BD27-01AEAD5CF0E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α-Ketoacids derived from the degradation of amino acids are the liver's own fuel</a:t>
            </a:r>
          </a:p>
          <a:p>
            <a:r>
              <a:rPr lang="en-US" dirty="0"/>
              <a:t>the main role of glycolysis in the liver is to form building blocks for biosynthesis</a:t>
            </a:r>
          </a:p>
          <a:p>
            <a:r>
              <a:rPr lang="en-US" dirty="0"/>
              <a:t>the liver cannot use acetoacetate as a fuel, because it has little of the transferase needed for acetoacetate's activation to acetyl CoA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97384785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9959AE5-BE90-40AD-9488-D72462160F9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Adipose tissue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EA5A8F-3E02-41DA-97C9-4439551B95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triacylglycerols stored in adipose tissue are an enormous reservoir of metabolic fuel </a:t>
            </a:r>
          </a:p>
          <a:p>
            <a:r>
              <a:rPr lang="en-US" dirty="0"/>
              <a:t>Adipose tissue is specialized for the esterification of fatty acids and for their release from triacylglycerols</a:t>
            </a:r>
          </a:p>
          <a:p>
            <a:r>
              <a:rPr lang="en-US" dirty="0"/>
              <a:t>fatty acids are esterified in the liver and transported to adipose tissue as VLDL</a:t>
            </a:r>
          </a:p>
          <a:p>
            <a:r>
              <a:rPr lang="en-US" dirty="0"/>
              <a:t>Triacylglycerols are not taken up by adipocytes; rather, they are first hydrolyzed by an extracellular lipoprotein lipase for uptake</a:t>
            </a:r>
          </a:p>
          <a:p>
            <a:r>
              <a:rPr lang="en-US" dirty="0"/>
              <a:t>This lipase is stimulated by processes initiated by insulin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2989735134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AD211E-D4F2-424C-B785-D2D5C5CC7E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EFE7D38-F98F-4993-8533-6D6E30A6778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The principal task of adipose tissue is to activate the absorbed fatty acids and transfer the resulting CoA derivatives to glycerol in the form of glycerol 3-phosphate</a:t>
            </a:r>
          </a:p>
          <a:p>
            <a:r>
              <a:rPr lang="en-US" dirty="0"/>
              <a:t>This essential intermediate in lipid biosynthesis comes from the reduction of the glycolytic intermediate dihydroxyacetone phosphate</a:t>
            </a:r>
          </a:p>
          <a:p>
            <a:r>
              <a:rPr lang="en-US" dirty="0"/>
              <a:t>Thus, adipose cells need glucose for the synthesis of triacylglycerols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4217543995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B276F1-EBA7-4EEF-A0E8-8E812B77158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E2FFFE3-BDA2-4065-A734-9917D611619B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Triacylglycerols are hydrolyzed to fatty acids and glycerol by intracellular lipases</a:t>
            </a:r>
          </a:p>
          <a:p>
            <a:r>
              <a:rPr lang="en-US" dirty="0"/>
              <a:t>The release of the first fatty acid from a triacylglycerol, </a:t>
            </a:r>
            <a:r>
              <a:rPr lang="en-US" b="1" dirty="0"/>
              <a:t>the rate-limiting step</a:t>
            </a:r>
            <a:r>
              <a:rPr lang="en-US" dirty="0"/>
              <a:t>, is catalyzed by a hormone-sensitive lipase</a:t>
            </a:r>
          </a:p>
          <a:p>
            <a:endParaRPr lang="en-US" dirty="0"/>
          </a:p>
          <a:p>
            <a:r>
              <a:rPr lang="en-US" dirty="0"/>
              <a:t>The glucose level inside adipose cells is a major factor in determining whether fatty acids are released into the blood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830094301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39848">
              <a:schemeClr val="accent6">
                <a:lumMod val="40000"/>
                <a:lumOff val="60000"/>
              </a:schemeClr>
            </a:gs>
            <a:gs pos="0">
              <a:schemeClr val="bg1"/>
            </a:gs>
            <a:gs pos="83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1AEBCFF-7A97-428B-A013-B1025C8B8C4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Fuel metabolism : In Kidney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5B523DE-8139-4D0F-8139-02EAF6466D2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199" y="1825625"/>
            <a:ext cx="10810875" cy="4870450"/>
          </a:xfrm>
        </p:spPr>
        <p:txBody>
          <a:bodyPr>
            <a:normAutofit lnSpcReduction="10000"/>
          </a:bodyPr>
          <a:lstStyle/>
          <a:p>
            <a:r>
              <a:rPr lang="en-US" dirty="0"/>
              <a:t>The major purpose of the kidney is to produce urine to maintain the osmolarity of the body fluids</a:t>
            </a:r>
          </a:p>
          <a:p>
            <a:r>
              <a:rPr lang="en-US" dirty="0"/>
              <a:t>The kidneys require large amounts of energy to accomplish the reabsorption</a:t>
            </a:r>
          </a:p>
          <a:p>
            <a:r>
              <a:rPr lang="en-US" dirty="0"/>
              <a:t>Although constituting only 0.5% of body mass, kidneys consume 10% of the oxygen used in cellular respiration</a:t>
            </a:r>
          </a:p>
          <a:p>
            <a:r>
              <a:rPr lang="en-US" dirty="0"/>
              <a:t>Much of the glucose is reabsorbed by the sodium-glucose cotransporter</a:t>
            </a:r>
          </a:p>
          <a:p>
            <a:r>
              <a:rPr lang="en-US" dirty="0"/>
              <a:t>transporter is powered by the Na</a:t>
            </a:r>
            <a:r>
              <a:rPr lang="en-US" baseline="30000" dirty="0"/>
              <a:t>+</a:t>
            </a:r>
            <a:r>
              <a:rPr lang="en-US" dirty="0"/>
              <a:t>-K</a:t>
            </a:r>
            <a:r>
              <a:rPr lang="en-US" baseline="30000" dirty="0"/>
              <a:t>+</a:t>
            </a:r>
            <a:r>
              <a:rPr lang="en-US" dirty="0"/>
              <a:t> gradient, which is itself maintained by the Na</a:t>
            </a:r>
            <a:r>
              <a:rPr lang="en-US" baseline="30000" dirty="0"/>
              <a:t>+</a:t>
            </a:r>
            <a:r>
              <a:rPr lang="en-US" dirty="0"/>
              <a:t>-K</a:t>
            </a:r>
            <a:r>
              <a:rPr lang="en-US" baseline="30000" dirty="0"/>
              <a:t>+</a:t>
            </a:r>
            <a:r>
              <a:rPr lang="en-US" dirty="0"/>
              <a:t> ATPase</a:t>
            </a:r>
          </a:p>
          <a:p>
            <a:r>
              <a:rPr lang="en-US" b="0" i="0" dirty="0">
                <a:solidFill>
                  <a:srgbClr val="000000"/>
                </a:solidFill>
                <a:effectLst/>
                <a:latin typeface="Times New Roman" panose="02020603050405020304" pitchFamily="18" charset="0"/>
              </a:rPr>
              <a:t>During starvation, the kidney becomes an important site of gluconeogenesis and may contribute as much as half of the blood glucose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844572336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285</TotalTime>
  <Words>1052</Words>
  <Application>Microsoft Office PowerPoint</Application>
  <PresentationFormat>Widescreen</PresentationFormat>
  <Paragraphs>78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2" baseType="lpstr">
      <vt:lpstr>Arial</vt:lpstr>
      <vt:lpstr>Calibri</vt:lpstr>
      <vt:lpstr>Calibri Light</vt:lpstr>
      <vt:lpstr>Times New Roman</vt:lpstr>
      <vt:lpstr>Office Theme</vt:lpstr>
      <vt:lpstr>FUEL METABOLISM</vt:lpstr>
      <vt:lpstr>Metabolic Profile of the Well-Fed (Absorptive) State</vt:lpstr>
      <vt:lpstr>Metabolic Profile of the Postabsorptive State</vt:lpstr>
      <vt:lpstr>Preferred Fuels in the Well-Fed and Fasting States</vt:lpstr>
      <vt:lpstr>Metabolic Interrelationship</vt:lpstr>
      <vt:lpstr>Fuel metabolism : In Brain</vt:lpstr>
      <vt:lpstr>PowerPoint Presentation</vt:lpstr>
      <vt:lpstr>PowerPoint Presentation</vt:lpstr>
      <vt:lpstr>Fuel metabolism : In Liver</vt:lpstr>
      <vt:lpstr>PowerPoint Presentation</vt:lpstr>
      <vt:lpstr>How is the fate of liver fatty acids determined?</vt:lpstr>
      <vt:lpstr>Liver-Role in dietary amino acid metabolism</vt:lpstr>
      <vt:lpstr>How does the liver meet its own energy needs?</vt:lpstr>
      <vt:lpstr>Fuel metabolism : In Adipose tissue</vt:lpstr>
      <vt:lpstr>PowerPoint Presentation</vt:lpstr>
      <vt:lpstr>PowerPoint Presentation</vt:lpstr>
      <vt:lpstr>Fuel metabolism : In Kidney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FUEL METABOLISM</dc:title>
  <dc:creator>ani.gatz1 ani.gatz1</dc:creator>
  <cp:lastModifiedBy>ani.gatz1 ani.gatz1</cp:lastModifiedBy>
  <cp:revision>21</cp:revision>
  <dcterms:created xsi:type="dcterms:W3CDTF">2020-10-19T08:13:19Z</dcterms:created>
  <dcterms:modified xsi:type="dcterms:W3CDTF">2020-10-31T04:58:38Z</dcterms:modified>
</cp:coreProperties>
</file>