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68" r:id="rId5"/>
    <p:sldId id="259" r:id="rId6"/>
    <p:sldId id="261" r:id="rId7"/>
    <p:sldId id="262" r:id="rId8"/>
    <p:sldId id="263" r:id="rId9"/>
    <p:sldId id="264" r:id="rId10"/>
    <p:sldId id="265" r:id="rId11"/>
    <p:sldId id="267" r:id="rId12"/>
    <p:sldId id="266" r:id="rId1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68" d="100"/>
          <a:sy n="68" d="100"/>
        </p:scale>
        <p:origin x="-1434" y="-96"/>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IN"/>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IN"/>
          </a:p>
        </p:txBody>
      </p:sp>
      <p:sp>
        <p:nvSpPr>
          <p:cNvPr id="4" name="Date Placeholder 3"/>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IN"/>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Date Placeholder 4"/>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IN"/>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7" name="Date Placeholder 6"/>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Date Placeholder 2"/>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IN"/>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IN"/>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N"/>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IN"/>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IN"/>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10"/>
          </p:nvPr>
        </p:nvSpPr>
        <p:spPr/>
        <p:txBody>
          <a:bodyPr/>
          <a:lstStyle/>
          <a:p>
            <a:fld id="{8EFCD142-C001-42B6-87C0-2A007C4E41AE}" type="datetimeFigureOut">
              <a:rPr lang="en-US" smtClean="0"/>
              <a:pPr/>
              <a:t>11/23/2020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ECB194FC-6F53-43C8-BE82-23605297D64B}" type="slidenum">
              <a:rPr lang="en-IN" smtClean="0"/>
              <a:pPr/>
              <a:t>‹#›</a:t>
            </a:fld>
            <a:endParaRPr lang="en-IN"/>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IN"/>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EFCD142-C001-42B6-87C0-2A007C4E41AE}" type="datetimeFigureOut">
              <a:rPr lang="en-US" smtClean="0"/>
              <a:pPr/>
              <a:t>11/23/2020</a:t>
            </a:fld>
            <a:endParaRPr lang="en-IN"/>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CB194FC-6F53-43C8-BE82-23605297D64B}" type="slidenum">
              <a:rPr lang="en-IN" smtClean="0"/>
              <a:pPr/>
              <a:t>‹#›</a:t>
            </a:fld>
            <a:endParaRPr lang="en-IN"/>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500043"/>
            <a:ext cx="7772400" cy="1000131"/>
          </a:xfrm>
        </p:spPr>
        <p:txBody>
          <a:bodyPr/>
          <a:lstStyle/>
          <a:p>
            <a:r>
              <a:rPr lang="en-IN" dirty="0" smtClean="0"/>
              <a:t>GHEE RESIDUE</a:t>
            </a:r>
            <a:endParaRPr lang="en-IN" dirty="0"/>
          </a:p>
        </p:txBody>
      </p:sp>
      <p:sp>
        <p:nvSpPr>
          <p:cNvPr id="3" name="Subtitle 2"/>
          <p:cNvSpPr>
            <a:spLocks noGrp="1"/>
          </p:cNvSpPr>
          <p:nvPr>
            <p:ph type="subTitle" idx="1"/>
          </p:nvPr>
        </p:nvSpPr>
        <p:spPr>
          <a:xfrm>
            <a:off x="0" y="3886200"/>
            <a:ext cx="4500562" cy="1752600"/>
          </a:xfrm>
        </p:spPr>
        <p:txBody>
          <a:bodyPr>
            <a:normAutofit fontScale="62500" lnSpcReduction="20000"/>
          </a:bodyPr>
          <a:lstStyle/>
          <a:p>
            <a:pPr algn="l"/>
            <a:r>
              <a:rPr lang="en-IN" b="1" dirty="0" smtClean="0">
                <a:latin typeface="Algerian" pitchFamily="82" charset="0"/>
              </a:rPr>
              <a:t>Department- Dairy Technology</a:t>
            </a:r>
          </a:p>
          <a:p>
            <a:pPr algn="l"/>
            <a:r>
              <a:rPr lang="en-IN" b="1" dirty="0" smtClean="0">
                <a:latin typeface="Algerian" pitchFamily="82" charset="0"/>
              </a:rPr>
              <a:t>Semester-5</a:t>
            </a:r>
            <a:r>
              <a:rPr lang="en-IN" b="1" baseline="30000" dirty="0" smtClean="0">
                <a:latin typeface="Algerian" pitchFamily="82" charset="0"/>
              </a:rPr>
              <a:t>th</a:t>
            </a:r>
            <a:endParaRPr lang="en-IN" b="1" dirty="0" smtClean="0">
              <a:latin typeface="Algerian" pitchFamily="82" charset="0"/>
            </a:endParaRPr>
          </a:p>
          <a:p>
            <a:pPr algn="l"/>
            <a:r>
              <a:rPr lang="en-IN" b="1" dirty="0" smtClean="0">
                <a:latin typeface="Algerian" pitchFamily="82" charset="0"/>
              </a:rPr>
              <a:t>Course-By Product Technology</a:t>
            </a:r>
          </a:p>
          <a:p>
            <a:pPr algn="l"/>
            <a:r>
              <a:rPr lang="en-IN" b="1" dirty="0" smtClean="0">
                <a:latin typeface="Algerian" pitchFamily="82" charset="0"/>
              </a:rPr>
              <a:t>Teacher- </a:t>
            </a:r>
            <a:r>
              <a:rPr lang="en-IN" b="1" dirty="0" err="1" smtClean="0">
                <a:latin typeface="Algerian" pitchFamily="82" charset="0"/>
              </a:rPr>
              <a:t>Bipin</a:t>
            </a:r>
            <a:r>
              <a:rPr lang="en-IN" b="1" dirty="0" smtClean="0">
                <a:latin typeface="Algerian" pitchFamily="82" charset="0"/>
              </a:rPr>
              <a:t> Kumar Singh</a:t>
            </a:r>
          </a:p>
          <a:p>
            <a:endParaRPr lang="en-IN" dirty="0"/>
          </a:p>
        </p:txBody>
      </p:sp>
      <p:pic>
        <p:nvPicPr>
          <p:cNvPr id="4" name="Picture 3">
            <a:extLst>
              <a:ext uri="{FF2B5EF4-FFF2-40B4-BE49-F238E27FC236}">
                <a16:creationId xmlns="" xmlns:a16="http://schemas.microsoft.com/office/drawing/2014/main" id="{F818AF23-D53A-4082-BBDD-82D40E033852}"/>
              </a:ext>
            </a:extLst>
          </p:cNvPr>
          <p:cNvPicPr>
            <a:picLocks/>
          </p:cNvPicPr>
          <p:nvPr/>
        </p:nvPicPr>
        <p:blipFill>
          <a:blip r:embed="rId2"/>
          <a:stretch>
            <a:fillRect/>
          </a:stretch>
        </p:blipFill>
        <p:spPr>
          <a:xfrm>
            <a:off x="4786313" y="1952978"/>
            <a:ext cx="4357687" cy="3894666"/>
          </a:xfrm>
          <a:prstGeom prst="rect">
            <a:avLst/>
          </a:prstGeom>
        </p:spPr>
      </p:pic>
      <p:pic>
        <p:nvPicPr>
          <p:cNvPr id="22530" name="Picture 2" descr="Ghee residue barfi or squares recipe main photo"/>
          <p:cNvPicPr>
            <a:picLocks noChangeAspect="1" noChangeArrowheads="1"/>
          </p:cNvPicPr>
          <p:nvPr/>
        </p:nvPicPr>
        <p:blipFill>
          <a:blip r:embed="rId3"/>
          <a:srcRect/>
          <a:stretch>
            <a:fillRect/>
          </a:stretch>
        </p:blipFill>
        <p:spPr bwMode="auto">
          <a:xfrm>
            <a:off x="155575" y="1857364"/>
            <a:ext cx="4559301" cy="2000264"/>
          </a:xfrm>
          <a:prstGeom prst="rect">
            <a:avLst/>
          </a:prstGeom>
          <a:noFill/>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dirty="0"/>
              <a:t>Introduction</a:t>
            </a:r>
            <a:endParaRPr lang="en-IN" dirty="0"/>
          </a:p>
        </p:txBody>
      </p:sp>
      <p:sp>
        <p:nvSpPr>
          <p:cNvPr id="3" name="Content Placeholder 2"/>
          <p:cNvSpPr>
            <a:spLocks noGrp="1"/>
          </p:cNvSpPr>
          <p:nvPr>
            <p:ph idx="1"/>
          </p:nvPr>
        </p:nvSpPr>
        <p:spPr/>
        <p:txBody>
          <a:bodyPr>
            <a:normAutofit/>
          </a:bodyPr>
          <a:lstStyle/>
          <a:p>
            <a:pPr algn="just"/>
            <a:r>
              <a:rPr lang="en-IN" dirty="0"/>
              <a:t>Ghee-residue is the by-product of ghee manufacturing industry. </a:t>
            </a:r>
            <a:endParaRPr lang="en-IN" dirty="0" smtClean="0"/>
          </a:p>
          <a:p>
            <a:pPr algn="just">
              <a:buNone/>
            </a:pPr>
            <a:r>
              <a:rPr lang="en-IN" b="1" dirty="0" smtClean="0"/>
              <a:t>Containing:</a:t>
            </a:r>
            <a:endParaRPr lang="en-IN" b="1" dirty="0" smtClean="0"/>
          </a:p>
          <a:p>
            <a:pPr algn="just"/>
            <a:r>
              <a:rPr lang="en-IN" dirty="0" smtClean="0"/>
              <a:t>fat</a:t>
            </a:r>
          </a:p>
          <a:p>
            <a:pPr algn="just"/>
            <a:r>
              <a:rPr lang="en-IN" dirty="0" smtClean="0"/>
              <a:t>Denatured protein</a:t>
            </a:r>
          </a:p>
          <a:p>
            <a:pPr algn="just"/>
            <a:r>
              <a:rPr lang="en-IN" dirty="0" smtClean="0"/>
              <a:t>Burnt lactose</a:t>
            </a:r>
          </a:p>
          <a:p>
            <a:pPr algn="just"/>
            <a:r>
              <a:rPr lang="en-IN" dirty="0" smtClean="0"/>
              <a:t>Minerals</a:t>
            </a:r>
          </a:p>
          <a:p>
            <a:pPr algn="just"/>
            <a:endParaRPr lang="en-IN"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b="1" dirty="0" err="1"/>
              <a:t>Physico</a:t>
            </a:r>
            <a:r>
              <a:rPr lang="en-IN" b="1" dirty="0"/>
              <a:t>-chemical and Functional Properties of Ghee-Residue</a:t>
            </a:r>
            <a:endParaRPr lang="en-IN" dirty="0"/>
          </a:p>
        </p:txBody>
      </p:sp>
      <p:sp>
        <p:nvSpPr>
          <p:cNvPr id="3" name="Content Placeholder 2"/>
          <p:cNvSpPr>
            <a:spLocks noGrp="1"/>
          </p:cNvSpPr>
          <p:nvPr>
            <p:ph idx="1"/>
          </p:nvPr>
        </p:nvSpPr>
        <p:spPr/>
        <p:txBody>
          <a:bodyPr/>
          <a:lstStyle/>
          <a:p>
            <a:pPr algn="just"/>
            <a:r>
              <a:rPr lang="en-IN" dirty="0" smtClean="0"/>
              <a:t>Depending </a:t>
            </a:r>
            <a:r>
              <a:rPr lang="en-IN" dirty="0"/>
              <a:t>on the intensity of the heat treatment used during the ghee manufacture, colour of ghee-residue (GR) may vary from light to dark brown. It has smooth to granular texture with glossy exterior due to the presence of excessive free fat. The average particle diameter of ghee-residue is about 105 microns and average density is 1.14 g/cm</a:t>
            </a:r>
            <a:r>
              <a:rPr lang="en-IN" baseline="30000" dirty="0"/>
              <a:t>3</a:t>
            </a:r>
            <a:endParaRPr lang="en-IN"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700" dirty="0" smtClean="0"/>
              <a:t>Yield of Ghee Residue(Yield kg/100kg starting material)</a:t>
            </a:r>
            <a:endParaRPr lang="en-IN" sz="2700" dirty="0"/>
          </a:p>
        </p:txBody>
      </p:sp>
      <p:graphicFrame>
        <p:nvGraphicFramePr>
          <p:cNvPr id="4" name="Content Placeholder 3"/>
          <p:cNvGraphicFramePr>
            <a:graphicFrameLocks noGrp="1"/>
          </p:cNvGraphicFramePr>
          <p:nvPr>
            <p:ph idx="1"/>
          </p:nvPr>
        </p:nvGraphicFramePr>
        <p:xfrm>
          <a:off x="457200" y="1600200"/>
          <a:ext cx="8229600" cy="3614749"/>
        </p:xfrm>
        <a:graphic>
          <a:graphicData uri="http://schemas.openxmlformats.org/drawingml/2006/table">
            <a:tbl>
              <a:tblPr firstRow="1" bandRow="1">
                <a:tableStyleId>{5C22544A-7EE6-4342-B048-85BDC9FD1C3A}</a:tableStyleId>
              </a:tblPr>
              <a:tblGrid>
                <a:gridCol w="4114800"/>
                <a:gridCol w="4114800"/>
              </a:tblGrid>
              <a:tr h="537427">
                <a:tc>
                  <a:txBody>
                    <a:bodyPr/>
                    <a:lstStyle/>
                    <a:p>
                      <a:r>
                        <a:rPr lang="en-IN" b="1" dirty="0" smtClean="0"/>
                        <a:t>Source of ghee residue</a:t>
                      </a:r>
                      <a:endParaRPr lang="en-IN" b="1" dirty="0"/>
                    </a:p>
                  </a:txBody>
                  <a:tcPr/>
                </a:tc>
                <a:tc>
                  <a:txBody>
                    <a:bodyPr/>
                    <a:lstStyle/>
                    <a:p>
                      <a:r>
                        <a:rPr lang="en-IN" b="0" dirty="0" smtClean="0"/>
                        <a:t> Yield</a:t>
                      </a:r>
                      <a:endParaRPr lang="en-IN" b="0" dirty="0"/>
                    </a:p>
                  </a:txBody>
                  <a:tcPr/>
                </a:tc>
              </a:tr>
              <a:tr h="537427">
                <a:tc>
                  <a:txBody>
                    <a:bodyPr/>
                    <a:lstStyle/>
                    <a:p>
                      <a:r>
                        <a:rPr lang="en-IN" dirty="0" err="1" smtClean="0"/>
                        <a:t>Desi</a:t>
                      </a:r>
                      <a:r>
                        <a:rPr lang="en-IN" dirty="0" smtClean="0"/>
                        <a:t> Butter</a:t>
                      </a:r>
                      <a:endParaRPr lang="en-IN" dirty="0"/>
                    </a:p>
                  </a:txBody>
                  <a:tcPr/>
                </a:tc>
                <a:tc>
                  <a:txBody>
                    <a:bodyPr/>
                    <a:lstStyle/>
                    <a:p>
                      <a:r>
                        <a:rPr lang="en-IN" dirty="0" smtClean="0"/>
                        <a:t>1.6</a:t>
                      </a:r>
                      <a:endParaRPr lang="en-IN" dirty="0"/>
                    </a:p>
                  </a:txBody>
                  <a:tcPr/>
                </a:tc>
              </a:tr>
              <a:tr h="537427">
                <a:tc>
                  <a:txBody>
                    <a:bodyPr/>
                    <a:lstStyle/>
                    <a:p>
                      <a:r>
                        <a:rPr lang="en-IN" dirty="0" smtClean="0"/>
                        <a:t>Creamery Butter</a:t>
                      </a:r>
                      <a:endParaRPr lang="en-IN" dirty="0"/>
                    </a:p>
                  </a:txBody>
                  <a:tcPr/>
                </a:tc>
                <a:tc>
                  <a:txBody>
                    <a:bodyPr/>
                    <a:lstStyle/>
                    <a:p>
                      <a:r>
                        <a:rPr lang="en-IN" dirty="0" smtClean="0"/>
                        <a:t>1.2</a:t>
                      </a:r>
                      <a:endParaRPr lang="en-IN" dirty="0"/>
                    </a:p>
                  </a:txBody>
                  <a:tcPr/>
                </a:tc>
              </a:tr>
              <a:tr h="537427">
                <a:tc>
                  <a:txBody>
                    <a:bodyPr/>
                    <a:lstStyle/>
                    <a:p>
                      <a:r>
                        <a:rPr lang="en-IN" dirty="0" smtClean="0"/>
                        <a:t>Sour cream</a:t>
                      </a:r>
                      <a:endParaRPr lang="en-IN" dirty="0"/>
                    </a:p>
                  </a:txBody>
                  <a:tcPr/>
                </a:tc>
                <a:tc>
                  <a:txBody>
                    <a:bodyPr/>
                    <a:lstStyle/>
                    <a:p>
                      <a:r>
                        <a:rPr lang="en-IN" dirty="0" smtClean="0"/>
                        <a:t>5.1</a:t>
                      </a:r>
                      <a:endParaRPr lang="en-IN" dirty="0"/>
                    </a:p>
                  </a:txBody>
                  <a:tcPr/>
                </a:tc>
              </a:tr>
              <a:tr h="537427">
                <a:tc>
                  <a:txBody>
                    <a:bodyPr/>
                    <a:lstStyle/>
                    <a:p>
                      <a:r>
                        <a:rPr lang="en-IN" dirty="0" smtClean="0"/>
                        <a:t>Washed cream</a:t>
                      </a:r>
                      <a:endParaRPr lang="en-IN" dirty="0"/>
                    </a:p>
                  </a:txBody>
                  <a:tcPr/>
                </a:tc>
                <a:tc>
                  <a:txBody>
                    <a:bodyPr/>
                    <a:lstStyle/>
                    <a:p>
                      <a:r>
                        <a:rPr lang="en-IN" dirty="0" smtClean="0"/>
                        <a:t>3.5</a:t>
                      </a:r>
                      <a:endParaRPr lang="en-IN" dirty="0"/>
                    </a:p>
                  </a:txBody>
                  <a:tcPr/>
                </a:tc>
              </a:tr>
              <a:tr h="927614">
                <a:tc>
                  <a:txBody>
                    <a:bodyPr/>
                    <a:lstStyle/>
                    <a:p>
                      <a:r>
                        <a:rPr lang="en-IN" dirty="0" smtClean="0"/>
                        <a:t>Sweat cream unwashed-Buffalo:</a:t>
                      </a:r>
                    </a:p>
                    <a:p>
                      <a:r>
                        <a:rPr lang="en-IN" dirty="0" smtClean="0"/>
                        <a:t>Cow:</a:t>
                      </a:r>
                      <a:endParaRPr lang="en-IN" dirty="0"/>
                    </a:p>
                  </a:txBody>
                  <a:tcPr/>
                </a:tc>
                <a:tc>
                  <a:txBody>
                    <a:bodyPr/>
                    <a:lstStyle/>
                    <a:p>
                      <a:r>
                        <a:rPr lang="en-IN" dirty="0" smtClean="0"/>
                        <a:t>7.7 </a:t>
                      </a:r>
                    </a:p>
                    <a:p>
                      <a:r>
                        <a:rPr lang="en-IN" dirty="0" smtClean="0"/>
                        <a:t>12.0</a:t>
                      </a:r>
                      <a:endParaRPr lang="en-IN" dirty="0"/>
                    </a:p>
                  </a:txBody>
                  <a:tcPr/>
                </a:tc>
              </a:tr>
            </a:tbl>
          </a:graphicData>
        </a:graphic>
      </p:graphicFrame>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i="1" dirty="0"/>
              <a:t>Lipids in ghee-residue</a:t>
            </a:r>
            <a:endParaRPr lang="en-IN" dirty="0"/>
          </a:p>
        </p:txBody>
      </p:sp>
      <p:graphicFrame>
        <p:nvGraphicFramePr>
          <p:cNvPr id="4" name="Content Placeholder 3"/>
          <p:cNvGraphicFramePr>
            <a:graphicFrameLocks noGrp="1"/>
          </p:cNvGraphicFramePr>
          <p:nvPr>
            <p:ph idx="1"/>
          </p:nvPr>
        </p:nvGraphicFramePr>
        <p:xfrm>
          <a:off x="457200" y="1600200"/>
          <a:ext cx="8229600" cy="3400434"/>
        </p:xfrm>
        <a:graphic>
          <a:graphicData uri="http://schemas.openxmlformats.org/drawingml/2006/table">
            <a:tbl>
              <a:tblPr firstRow="1" bandRow="1">
                <a:tableStyleId>{5C22544A-7EE6-4342-B048-85BDC9FD1C3A}</a:tableStyleId>
              </a:tblPr>
              <a:tblGrid>
                <a:gridCol w="2743200"/>
                <a:gridCol w="2743200"/>
                <a:gridCol w="2743200"/>
              </a:tblGrid>
              <a:tr h="566739">
                <a:tc>
                  <a:txBody>
                    <a:bodyPr/>
                    <a:lstStyle/>
                    <a:p>
                      <a:r>
                        <a:rPr lang="en-IN" dirty="0" smtClean="0"/>
                        <a:t>Particulars</a:t>
                      </a:r>
                      <a:endParaRPr lang="en-IN" dirty="0"/>
                    </a:p>
                  </a:txBody>
                  <a:tcPr/>
                </a:tc>
                <a:tc>
                  <a:txBody>
                    <a:bodyPr/>
                    <a:lstStyle/>
                    <a:p>
                      <a:r>
                        <a:rPr lang="en-IN" dirty="0" smtClean="0"/>
                        <a:t>Ghee residue</a:t>
                      </a:r>
                      <a:endParaRPr lang="en-IN" dirty="0"/>
                    </a:p>
                  </a:txBody>
                  <a:tcPr/>
                </a:tc>
                <a:tc>
                  <a:txBody>
                    <a:bodyPr/>
                    <a:lstStyle/>
                    <a:p>
                      <a:r>
                        <a:rPr lang="en-IN" dirty="0" smtClean="0"/>
                        <a:t>Ghee</a:t>
                      </a:r>
                      <a:endParaRPr lang="en-IN" dirty="0"/>
                    </a:p>
                  </a:txBody>
                  <a:tcPr/>
                </a:tc>
              </a:tr>
              <a:tr h="566739">
                <a:tc>
                  <a:txBody>
                    <a:bodyPr/>
                    <a:lstStyle/>
                    <a:p>
                      <a:r>
                        <a:rPr lang="en-IN" dirty="0" smtClean="0"/>
                        <a:t>RM value</a:t>
                      </a:r>
                      <a:endParaRPr lang="en-IN" dirty="0"/>
                    </a:p>
                  </a:txBody>
                  <a:tcPr/>
                </a:tc>
                <a:tc>
                  <a:txBody>
                    <a:bodyPr/>
                    <a:lstStyle/>
                    <a:p>
                      <a:r>
                        <a:rPr lang="en-IN" dirty="0" smtClean="0"/>
                        <a:t>24.5</a:t>
                      </a:r>
                      <a:endParaRPr lang="en-IN" dirty="0"/>
                    </a:p>
                  </a:txBody>
                  <a:tcPr/>
                </a:tc>
                <a:tc>
                  <a:txBody>
                    <a:bodyPr/>
                    <a:lstStyle/>
                    <a:p>
                      <a:r>
                        <a:rPr lang="en-IN" dirty="0" smtClean="0"/>
                        <a:t>30.1</a:t>
                      </a:r>
                      <a:endParaRPr lang="en-IN" dirty="0"/>
                    </a:p>
                  </a:txBody>
                  <a:tcPr/>
                </a:tc>
              </a:tr>
              <a:tr h="566739">
                <a:tc>
                  <a:txBody>
                    <a:bodyPr/>
                    <a:lstStyle/>
                    <a:p>
                      <a:r>
                        <a:rPr lang="en-IN" dirty="0" smtClean="0"/>
                        <a:t>P-value</a:t>
                      </a:r>
                      <a:endParaRPr lang="en-IN" dirty="0"/>
                    </a:p>
                  </a:txBody>
                  <a:tcPr/>
                </a:tc>
                <a:tc>
                  <a:txBody>
                    <a:bodyPr/>
                    <a:lstStyle/>
                    <a:p>
                      <a:r>
                        <a:rPr lang="en-IN" dirty="0" smtClean="0"/>
                        <a:t>1.3</a:t>
                      </a:r>
                      <a:endParaRPr lang="en-IN" dirty="0"/>
                    </a:p>
                  </a:txBody>
                  <a:tcPr/>
                </a:tc>
                <a:tc>
                  <a:txBody>
                    <a:bodyPr/>
                    <a:lstStyle/>
                    <a:p>
                      <a:r>
                        <a:rPr lang="en-IN" dirty="0" smtClean="0"/>
                        <a:t>1.3</a:t>
                      </a:r>
                      <a:endParaRPr lang="en-IN" dirty="0"/>
                    </a:p>
                  </a:txBody>
                  <a:tcPr/>
                </a:tc>
              </a:tr>
              <a:tr h="566739">
                <a:tc>
                  <a:txBody>
                    <a:bodyPr/>
                    <a:lstStyle/>
                    <a:p>
                      <a:r>
                        <a:rPr lang="en-IN" dirty="0" smtClean="0"/>
                        <a:t>Iodine value</a:t>
                      </a:r>
                      <a:endParaRPr lang="en-IN" dirty="0"/>
                    </a:p>
                  </a:txBody>
                  <a:tcPr/>
                </a:tc>
                <a:tc>
                  <a:txBody>
                    <a:bodyPr/>
                    <a:lstStyle/>
                    <a:p>
                      <a:r>
                        <a:rPr lang="en-IN" dirty="0" smtClean="0"/>
                        <a:t>43.4</a:t>
                      </a:r>
                      <a:endParaRPr lang="en-IN" dirty="0"/>
                    </a:p>
                  </a:txBody>
                  <a:tcPr/>
                </a:tc>
                <a:tc>
                  <a:txBody>
                    <a:bodyPr/>
                    <a:lstStyle/>
                    <a:p>
                      <a:r>
                        <a:rPr lang="en-IN" dirty="0" smtClean="0"/>
                        <a:t>33.9</a:t>
                      </a:r>
                      <a:endParaRPr lang="en-IN" dirty="0"/>
                    </a:p>
                  </a:txBody>
                  <a:tcPr/>
                </a:tc>
              </a:tr>
              <a:tr h="566739">
                <a:tc>
                  <a:txBody>
                    <a:bodyPr/>
                    <a:lstStyle/>
                    <a:p>
                      <a:r>
                        <a:rPr lang="en-IN" dirty="0" smtClean="0"/>
                        <a:t>PUFA</a:t>
                      </a:r>
                      <a:endParaRPr lang="en-IN" dirty="0"/>
                    </a:p>
                  </a:txBody>
                  <a:tcPr/>
                </a:tc>
                <a:tc>
                  <a:txBody>
                    <a:bodyPr/>
                    <a:lstStyle/>
                    <a:p>
                      <a:r>
                        <a:rPr lang="en-IN" dirty="0" smtClean="0"/>
                        <a:t>4.4%</a:t>
                      </a:r>
                      <a:endParaRPr lang="en-IN" dirty="0"/>
                    </a:p>
                  </a:txBody>
                  <a:tcPr/>
                </a:tc>
                <a:tc>
                  <a:txBody>
                    <a:bodyPr/>
                    <a:lstStyle/>
                    <a:p>
                      <a:r>
                        <a:rPr lang="en-IN" dirty="0" smtClean="0"/>
                        <a:t>2.8%</a:t>
                      </a:r>
                      <a:endParaRPr lang="en-IN" dirty="0"/>
                    </a:p>
                  </a:txBody>
                  <a:tcPr/>
                </a:tc>
              </a:tr>
              <a:tr h="566739">
                <a:tc>
                  <a:txBody>
                    <a:bodyPr/>
                    <a:lstStyle/>
                    <a:p>
                      <a:r>
                        <a:rPr lang="en-IN" dirty="0" smtClean="0"/>
                        <a:t>Phospholipids</a:t>
                      </a:r>
                      <a:endParaRPr lang="en-IN" dirty="0"/>
                    </a:p>
                  </a:txBody>
                  <a:tcPr/>
                </a:tc>
                <a:tc>
                  <a:txBody>
                    <a:bodyPr/>
                    <a:lstStyle/>
                    <a:p>
                      <a:r>
                        <a:rPr lang="en-IN" dirty="0" smtClean="0"/>
                        <a:t>1-9%</a:t>
                      </a:r>
                      <a:endParaRPr lang="en-IN" dirty="0"/>
                    </a:p>
                  </a:txBody>
                  <a:tcPr/>
                </a:tc>
                <a:tc>
                  <a:txBody>
                    <a:bodyPr/>
                    <a:lstStyle/>
                    <a:p>
                      <a:endParaRPr lang="en-IN" dirty="0"/>
                    </a:p>
                  </a:txBody>
                  <a:tcPr/>
                </a:tc>
              </a:tr>
            </a:tbl>
          </a:graphicData>
        </a:graphic>
      </p:graphicFrame>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b="1" i="1" dirty="0"/>
              <a:t>Milk sugars in ghee-residue</a:t>
            </a:r>
            <a:endParaRPr lang="en-IN" dirty="0"/>
          </a:p>
        </p:txBody>
      </p:sp>
      <p:sp>
        <p:nvSpPr>
          <p:cNvPr id="3" name="Content Placeholder 2"/>
          <p:cNvSpPr>
            <a:spLocks noGrp="1"/>
          </p:cNvSpPr>
          <p:nvPr>
            <p:ph idx="1"/>
          </p:nvPr>
        </p:nvSpPr>
        <p:spPr/>
        <p:txBody>
          <a:bodyPr/>
          <a:lstStyle/>
          <a:p>
            <a:r>
              <a:rPr lang="en-IN" dirty="0" smtClean="0"/>
              <a:t>Lactose-76.6%</a:t>
            </a:r>
          </a:p>
          <a:p>
            <a:pPr>
              <a:buNone/>
            </a:pPr>
            <a:endParaRPr lang="en-IN" dirty="0" smtClean="0"/>
          </a:p>
          <a:p>
            <a:r>
              <a:rPr lang="en-IN" dirty="0" smtClean="0"/>
              <a:t>Galactose-14.1%</a:t>
            </a:r>
          </a:p>
          <a:p>
            <a:pPr>
              <a:buNone/>
            </a:pPr>
            <a:endParaRPr lang="en-IN" dirty="0" smtClean="0"/>
          </a:p>
          <a:p>
            <a:r>
              <a:rPr lang="en-IN" dirty="0" smtClean="0"/>
              <a:t>Glucose-5.3%</a:t>
            </a:r>
            <a:endParaRPr lang="en-IN"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b="1" dirty="0"/>
              <a:t>Flavouring properties</a:t>
            </a:r>
            <a:r>
              <a:rPr lang="en-IN" dirty="0" smtClean="0"/>
              <a:t/>
            </a:r>
            <a:br>
              <a:rPr lang="en-IN" dirty="0" smtClean="0"/>
            </a:br>
            <a:endParaRPr lang="en-IN" dirty="0"/>
          </a:p>
        </p:txBody>
      </p:sp>
      <p:sp>
        <p:nvSpPr>
          <p:cNvPr id="3" name="Content Placeholder 2"/>
          <p:cNvSpPr>
            <a:spLocks noGrp="1"/>
          </p:cNvSpPr>
          <p:nvPr>
            <p:ph idx="1"/>
          </p:nvPr>
        </p:nvSpPr>
        <p:spPr/>
        <p:txBody>
          <a:bodyPr/>
          <a:lstStyle/>
          <a:p>
            <a:r>
              <a:rPr lang="en-IN" dirty="0" smtClean="0"/>
              <a:t>FFA</a:t>
            </a:r>
          </a:p>
          <a:p>
            <a:r>
              <a:rPr lang="en-IN" dirty="0" smtClean="0"/>
              <a:t>Carbonyls</a:t>
            </a:r>
          </a:p>
          <a:p>
            <a:r>
              <a:rPr lang="en-IN" dirty="0" smtClean="0"/>
              <a:t>Lactones</a:t>
            </a:r>
          </a:p>
          <a:p>
            <a:pPr>
              <a:buNone/>
            </a:pPr>
            <a:endParaRPr lang="en-IN" dirty="0"/>
          </a:p>
        </p:txBody>
      </p:sp>
      <p:graphicFrame>
        <p:nvGraphicFramePr>
          <p:cNvPr id="4" name="Table 3"/>
          <p:cNvGraphicFramePr>
            <a:graphicFrameLocks noGrp="1"/>
          </p:cNvGraphicFramePr>
          <p:nvPr/>
        </p:nvGraphicFramePr>
        <p:xfrm>
          <a:off x="785787" y="3429000"/>
          <a:ext cx="7786740" cy="2714644"/>
        </p:xfrm>
        <a:graphic>
          <a:graphicData uri="http://schemas.openxmlformats.org/drawingml/2006/table">
            <a:tbl>
              <a:tblPr firstRow="1" bandRow="1">
                <a:tableStyleId>{5C22544A-7EE6-4342-B048-85BDC9FD1C3A}</a:tableStyleId>
              </a:tblPr>
              <a:tblGrid>
                <a:gridCol w="2595580"/>
                <a:gridCol w="2595580"/>
                <a:gridCol w="2595580"/>
              </a:tblGrid>
              <a:tr h="678661">
                <a:tc>
                  <a:txBody>
                    <a:bodyPr/>
                    <a:lstStyle/>
                    <a:p>
                      <a:r>
                        <a:rPr lang="en-IN" dirty="0" smtClean="0"/>
                        <a:t>Flavour Compound</a:t>
                      </a:r>
                      <a:endParaRPr lang="en-IN" dirty="0"/>
                    </a:p>
                  </a:txBody>
                  <a:tcPr/>
                </a:tc>
                <a:tc>
                  <a:txBody>
                    <a:bodyPr/>
                    <a:lstStyle/>
                    <a:p>
                      <a:r>
                        <a:rPr lang="en-IN" dirty="0" smtClean="0"/>
                        <a:t>Ghee residue</a:t>
                      </a:r>
                      <a:endParaRPr lang="en-IN" dirty="0"/>
                    </a:p>
                  </a:txBody>
                  <a:tcPr/>
                </a:tc>
                <a:tc>
                  <a:txBody>
                    <a:bodyPr/>
                    <a:lstStyle/>
                    <a:p>
                      <a:r>
                        <a:rPr lang="en-IN" dirty="0" smtClean="0"/>
                        <a:t>Ghee</a:t>
                      </a:r>
                      <a:endParaRPr lang="en-IN" dirty="0"/>
                    </a:p>
                  </a:txBody>
                  <a:tcPr/>
                </a:tc>
              </a:tr>
              <a:tr h="678661">
                <a:tc>
                  <a:txBody>
                    <a:bodyPr/>
                    <a:lstStyle/>
                    <a:p>
                      <a:r>
                        <a:rPr lang="en-IN" dirty="0" smtClean="0"/>
                        <a:t>FFA(µg/g)</a:t>
                      </a:r>
                      <a:endParaRPr lang="en-IN" dirty="0"/>
                    </a:p>
                  </a:txBody>
                  <a:tcPr/>
                </a:tc>
                <a:tc>
                  <a:txBody>
                    <a:bodyPr/>
                    <a:lstStyle/>
                    <a:p>
                      <a:r>
                        <a:rPr lang="en-IN" dirty="0" smtClean="0"/>
                        <a:t>627.5</a:t>
                      </a:r>
                      <a:endParaRPr lang="en-IN" dirty="0"/>
                    </a:p>
                  </a:txBody>
                  <a:tcPr/>
                </a:tc>
                <a:tc>
                  <a:txBody>
                    <a:bodyPr/>
                    <a:lstStyle/>
                    <a:p>
                      <a:r>
                        <a:rPr lang="en-IN" dirty="0" smtClean="0"/>
                        <a:t>53.6</a:t>
                      </a:r>
                      <a:endParaRPr lang="en-IN" dirty="0"/>
                    </a:p>
                  </a:txBody>
                  <a:tcPr/>
                </a:tc>
              </a:tr>
              <a:tr h="678661">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IN" dirty="0" smtClean="0"/>
                        <a:t>Carbonyls</a:t>
                      </a:r>
                      <a:r>
                        <a:rPr lang="en-IN" dirty="0" smtClean="0"/>
                        <a:t>(µg/g)</a:t>
                      </a:r>
                    </a:p>
                    <a:p>
                      <a:endParaRPr lang="en-IN" dirty="0"/>
                    </a:p>
                  </a:txBody>
                  <a:tcPr/>
                </a:tc>
                <a:tc>
                  <a:txBody>
                    <a:bodyPr/>
                    <a:lstStyle/>
                    <a:p>
                      <a:r>
                        <a:rPr lang="en-IN" dirty="0" smtClean="0"/>
                        <a:t>43.4</a:t>
                      </a:r>
                      <a:endParaRPr lang="en-IN" dirty="0"/>
                    </a:p>
                  </a:txBody>
                  <a:tcPr/>
                </a:tc>
                <a:tc>
                  <a:txBody>
                    <a:bodyPr/>
                    <a:lstStyle/>
                    <a:p>
                      <a:r>
                        <a:rPr lang="en-IN" dirty="0" smtClean="0"/>
                        <a:t>4.3</a:t>
                      </a:r>
                      <a:endParaRPr lang="en-IN" dirty="0"/>
                    </a:p>
                  </a:txBody>
                  <a:tcPr/>
                </a:tc>
              </a:tr>
              <a:tr h="678661">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IN" dirty="0" smtClean="0"/>
                        <a:t>Lactones</a:t>
                      </a:r>
                      <a:r>
                        <a:rPr lang="en-IN" dirty="0" smtClean="0"/>
                        <a:t>(µg/g)</a:t>
                      </a:r>
                    </a:p>
                    <a:p>
                      <a:endParaRPr lang="en-IN" dirty="0"/>
                    </a:p>
                  </a:txBody>
                  <a:tcPr/>
                </a:tc>
                <a:tc>
                  <a:txBody>
                    <a:bodyPr/>
                    <a:lstStyle/>
                    <a:p>
                      <a:r>
                        <a:rPr lang="en-IN" dirty="0" smtClean="0"/>
                        <a:t>3992.9</a:t>
                      </a:r>
                      <a:endParaRPr lang="en-IN" dirty="0"/>
                    </a:p>
                  </a:txBody>
                  <a:tcPr/>
                </a:tc>
                <a:tc>
                  <a:txBody>
                    <a:bodyPr/>
                    <a:lstStyle/>
                    <a:p>
                      <a:r>
                        <a:rPr lang="en-IN" dirty="0" smtClean="0"/>
                        <a:t>30.3</a:t>
                      </a:r>
                      <a:endParaRPr lang="en-IN" dirty="0"/>
                    </a:p>
                  </a:txBody>
                  <a:tcPr/>
                </a:tc>
              </a:tr>
            </a:tbl>
          </a:graphicData>
        </a:graphic>
      </p:graphicFrame>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IN" b="1" dirty="0"/>
              <a:t>Antioxidant properties</a:t>
            </a:r>
            <a:r>
              <a:rPr lang="en-IN" dirty="0" smtClean="0"/>
              <a:t/>
            </a:r>
            <a:br>
              <a:rPr lang="en-IN" dirty="0" smtClean="0"/>
            </a:br>
            <a:endParaRPr lang="en-IN" dirty="0"/>
          </a:p>
        </p:txBody>
      </p:sp>
      <p:sp>
        <p:nvSpPr>
          <p:cNvPr id="3" name="Content Placeholder 2"/>
          <p:cNvSpPr>
            <a:spLocks noGrp="1"/>
          </p:cNvSpPr>
          <p:nvPr>
            <p:ph idx="1"/>
          </p:nvPr>
        </p:nvSpPr>
        <p:spPr/>
        <p:txBody>
          <a:bodyPr>
            <a:normAutofit fontScale="92500" lnSpcReduction="10000"/>
          </a:bodyPr>
          <a:lstStyle/>
          <a:p>
            <a:r>
              <a:rPr lang="en-IN" dirty="0" smtClean="0"/>
              <a:t>Lecithin</a:t>
            </a:r>
          </a:p>
          <a:p>
            <a:r>
              <a:rPr lang="en-IN" dirty="0" err="1" smtClean="0"/>
              <a:t>Cephalin</a:t>
            </a:r>
            <a:endParaRPr lang="en-IN" dirty="0" smtClean="0"/>
          </a:p>
          <a:p>
            <a:r>
              <a:rPr lang="en-IN" dirty="0" err="1" smtClean="0"/>
              <a:t>Sphingomyline</a:t>
            </a:r>
            <a:endParaRPr lang="en-IN" dirty="0" smtClean="0"/>
          </a:p>
          <a:p>
            <a:r>
              <a:rPr lang="en-IN" dirty="0" err="1" smtClean="0"/>
              <a:t>Cerebriside</a:t>
            </a:r>
            <a:endParaRPr lang="en-IN" dirty="0" smtClean="0"/>
          </a:p>
          <a:p>
            <a:pPr>
              <a:buNone/>
            </a:pPr>
            <a:r>
              <a:rPr lang="en-IN" dirty="0" smtClean="0"/>
              <a:t> </a:t>
            </a:r>
            <a:r>
              <a:rPr lang="en-IN" dirty="0" smtClean="0"/>
              <a:t>Out of four only </a:t>
            </a:r>
            <a:r>
              <a:rPr lang="en-IN" dirty="0" err="1" smtClean="0"/>
              <a:t>Cephalin</a:t>
            </a:r>
            <a:r>
              <a:rPr lang="en-IN" dirty="0" smtClean="0"/>
              <a:t> fraction act as antioxidant property.</a:t>
            </a:r>
          </a:p>
          <a:p>
            <a:pPr>
              <a:buNone/>
            </a:pPr>
            <a:r>
              <a:rPr lang="en-IN" dirty="0" smtClean="0"/>
              <a:t>Non lipid constituents as amino acid, free sugar, free </a:t>
            </a:r>
            <a:r>
              <a:rPr lang="en-IN" dirty="0" err="1" smtClean="0"/>
              <a:t>sulphydryl</a:t>
            </a:r>
            <a:r>
              <a:rPr lang="en-IN" dirty="0" smtClean="0"/>
              <a:t> compound are also responsible for antioxidant properties.</a:t>
            </a:r>
          </a:p>
          <a:p>
            <a:pPr>
              <a:buNone/>
            </a:pPr>
            <a:endParaRPr lang="en-IN" dirty="0" smtClean="0"/>
          </a:p>
          <a:p>
            <a:endParaRPr lang="en-IN"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dirty="0" smtClean="0"/>
              <a:t>Fat recovery from of </a:t>
            </a:r>
            <a:r>
              <a:rPr lang="en-IN" dirty="0" smtClean="0"/>
              <a:t>Ghee-Residue</a:t>
            </a:r>
            <a:endParaRPr lang="en-IN" dirty="0"/>
          </a:p>
        </p:txBody>
      </p:sp>
      <p:sp>
        <p:nvSpPr>
          <p:cNvPr id="3" name="Content Placeholder 2"/>
          <p:cNvSpPr>
            <a:spLocks noGrp="1"/>
          </p:cNvSpPr>
          <p:nvPr>
            <p:ph idx="1"/>
          </p:nvPr>
        </p:nvSpPr>
        <p:spPr/>
        <p:txBody>
          <a:bodyPr/>
          <a:lstStyle/>
          <a:p>
            <a:r>
              <a:rPr lang="en-IN" dirty="0" smtClean="0"/>
              <a:t>Recovery of Ghee-</a:t>
            </a:r>
          </a:p>
          <a:p>
            <a:r>
              <a:rPr lang="en-IN" dirty="0" smtClean="0"/>
              <a:t>Pressure technique</a:t>
            </a:r>
          </a:p>
          <a:p>
            <a:r>
              <a:rPr lang="en-IN" dirty="0" smtClean="0"/>
              <a:t>Centrifugation process</a:t>
            </a:r>
          </a:p>
          <a:p>
            <a:r>
              <a:rPr lang="en-IN" dirty="0" smtClean="0"/>
              <a:t>Chilled water treatment</a:t>
            </a:r>
            <a:endParaRPr lang="en-IN"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smtClean="0"/>
              <a:t>Applications of Ghee-Residue</a:t>
            </a:r>
            <a:endParaRPr lang="en-IN" dirty="0"/>
          </a:p>
        </p:txBody>
      </p:sp>
      <p:sp>
        <p:nvSpPr>
          <p:cNvPr id="3" name="Content Placeholder 2"/>
          <p:cNvSpPr>
            <a:spLocks noGrp="1"/>
          </p:cNvSpPr>
          <p:nvPr>
            <p:ph idx="1"/>
          </p:nvPr>
        </p:nvSpPr>
        <p:spPr/>
        <p:txBody>
          <a:bodyPr/>
          <a:lstStyle/>
          <a:p>
            <a:r>
              <a:rPr lang="en-IN" dirty="0" smtClean="0"/>
              <a:t>Preparation of confections</a:t>
            </a:r>
          </a:p>
          <a:p>
            <a:r>
              <a:rPr lang="en-IN" dirty="0" smtClean="0"/>
              <a:t>Preparation of candy</a:t>
            </a:r>
          </a:p>
          <a:p>
            <a:r>
              <a:rPr lang="en-IN" dirty="0" smtClean="0"/>
              <a:t>Preparation of chocolate</a:t>
            </a:r>
          </a:p>
          <a:p>
            <a:r>
              <a:rPr lang="en-IN" dirty="0" smtClean="0"/>
              <a:t>Preparation of edible pastes</a:t>
            </a:r>
          </a:p>
          <a:p>
            <a:r>
              <a:rPr lang="en-IN" dirty="0" smtClean="0"/>
              <a:t>Preparation of </a:t>
            </a:r>
            <a:r>
              <a:rPr lang="en-IN" dirty="0" err="1" smtClean="0"/>
              <a:t>burfi</a:t>
            </a:r>
            <a:r>
              <a:rPr lang="en-IN" dirty="0" smtClean="0"/>
              <a:t>-type sweet</a:t>
            </a:r>
          </a:p>
          <a:p>
            <a:r>
              <a:rPr lang="en-IN" dirty="0" smtClean="0"/>
              <a:t>Preparation of bakery products</a:t>
            </a:r>
          </a:p>
          <a:p>
            <a:r>
              <a:rPr lang="en-IN" dirty="0" smtClean="0"/>
              <a:t>Broiler/animal feeds</a:t>
            </a:r>
            <a:endParaRPr lang="en-IN"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smtClean="0"/>
              <a:t>Nutritive value of ghee-residue</a:t>
            </a:r>
            <a:endParaRPr lang="en-IN" dirty="0"/>
          </a:p>
        </p:txBody>
      </p:sp>
      <p:sp>
        <p:nvSpPr>
          <p:cNvPr id="3" name="Content Placeholder 2"/>
          <p:cNvSpPr>
            <a:spLocks noGrp="1"/>
          </p:cNvSpPr>
          <p:nvPr>
            <p:ph idx="1"/>
          </p:nvPr>
        </p:nvSpPr>
        <p:spPr/>
        <p:txBody>
          <a:bodyPr/>
          <a:lstStyle/>
          <a:p>
            <a:r>
              <a:rPr lang="en-IN" dirty="0" smtClean="0"/>
              <a:t>PER-0.75</a:t>
            </a:r>
          </a:p>
          <a:p>
            <a:pPr>
              <a:buNone/>
            </a:pPr>
            <a:endParaRPr lang="en-IN" dirty="0" smtClean="0"/>
          </a:p>
          <a:p>
            <a:r>
              <a:rPr lang="en-IN" dirty="0" smtClean="0"/>
              <a:t>Digestibility Coefficient-62.65</a:t>
            </a:r>
          </a:p>
          <a:p>
            <a:pPr>
              <a:buNone/>
            </a:pPr>
            <a:endParaRPr lang="en-IN" dirty="0" smtClean="0"/>
          </a:p>
          <a:p>
            <a:r>
              <a:rPr lang="en-IN" dirty="0" smtClean="0"/>
              <a:t>Biological value-65.07%</a:t>
            </a:r>
          </a:p>
          <a:p>
            <a:pPr>
              <a:buNone/>
            </a:pPr>
            <a:endParaRPr lang="en-IN" dirty="0" smtClean="0"/>
          </a:p>
          <a:p>
            <a:r>
              <a:rPr lang="en-IN" dirty="0" smtClean="0"/>
              <a:t>Net Protein Utilisation-40.77%</a:t>
            </a:r>
            <a:endParaRPr lang="en-IN"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23,796 Thank You Photos - Free &amp; Royalty-Free Stock Photos from Dreamstime"/>
          <p:cNvPicPr>
            <a:picLocks noChangeAspect="1" noChangeArrowheads="1"/>
          </p:cNvPicPr>
          <p:nvPr/>
        </p:nvPicPr>
        <p:blipFill>
          <a:blip r:embed="rId2"/>
          <a:srcRect/>
          <a:stretch>
            <a:fillRect/>
          </a:stretch>
        </p:blipFill>
        <p:spPr bwMode="auto">
          <a:xfrm>
            <a:off x="1" y="-1"/>
            <a:ext cx="9144000" cy="6858001"/>
          </a:xfrm>
          <a:prstGeom prst="rect">
            <a:avLst/>
          </a:prstGeom>
          <a:noFill/>
        </p:spPr>
      </p:pic>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318</TotalTime>
  <Words>284</Words>
  <Application>Microsoft Office PowerPoint</Application>
  <PresentationFormat>On-screen Show (4:3)</PresentationFormat>
  <Paragraphs>97</Paragraphs>
  <Slides>12</Slides>
  <Notes>0</Notes>
  <HiddenSlides>0</HiddenSlides>
  <MMClips>0</MMClips>
  <ScaleCrop>false</ScaleCrop>
  <HeadingPairs>
    <vt:vector size="4" baseType="variant">
      <vt:variant>
        <vt:lpstr>Theme</vt:lpstr>
      </vt:variant>
      <vt:variant>
        <vt:i4>1</vt:i4>
      </vt:variant>
      <vt:variant>
        <vt:lpstr>Slide Titles</vt:lpstr>
      </vt:variant>
      <vt:variant>
        <vt:i4>12</vt:i4>
      </vt:variant>
    </vt:vector>
  </HeadingPairs>
  <TitlesOfParts>
    <vt:vector size="13" baseType="lpstr">
      <vt:lpstr>Office Theme</vt:lpstr>
      <vt:lpstr>GHEE RESIDUE</vt:lpstr>
      <vt:lpstr>Introduction</vt:lpstr>
      <vt:lpstr>Physico-chemical and Functional Properties of Ghee-Residue</vt:lpstr>
      <vt:lpstr>Yield of Ghee Residue(Yield kg/100kg starting material)</vt:lpstr>
      <vt:lpstr>Lipids in ghee-residue</vt:lpstr>
      <vt:lpstr>Milk sugars in ghee-residue</vt:lpstr>
      <vt:lpstr>Flavouring properties </vt:lpstr>
      <vt:lpstr>Antioxidant properties </vt:lpstr>
      <vt:lpstr>Fat recovery from of Ghee-Residue</vt:lpstr>
      <vt:lpstr>Applications of Ghee-Residue</vt:lpstr>
      <vt:lpstr>Nutritive value of ghee-residue</vt:lpstr>
      <vt:lpstr>Slide 12</vt:lpstr>
    </vt:vector>
  </TitlesOfParts>
  <Company>Hewlett-Packard Company</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GHEE RESIDUE</dc:title>
  <dc:creator>SGAU</dc:creator>
  <cp:lastModifiedBy>SGAU</cp:lastModifiedBy>
  <cp:revision>57</cp:revision>
  <dcterms:created xsi:type="dcterms:W3CDTF">2020-10-28T05:29:50Z</dcterms:created>
  <dcterms:modified xsi:type="dcterms:W3CDTF">2020-11-23T08:09:33Z</dcterms:modified>
</cp:coreProperties>
</file>