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92" r:id="rId2"/>
    <p:sldId id="432" r:id="rId3"/>
    <p:sldId id="479" r:id="rId4"/>
    <p:sldId id="419" r:id="rId5"/>
    <p:sldId id="480" r:id="rId6"/>
    <p:sldId id="481" r:id="rId7"/>
    <p:sldId id="482" r:id="rId8"/>
    <p:sldId id="483" r:id="rId9"/>
    <p:sldId id="484" r:id="rId10"/>
    <p:sldId id="485" r:id="rId11"/>
    <p:sldId id="486" r:id="rId12"/>
    <p:sldId id="495" r:id="rId13"/>
    <p:sldId id="487" r:id="rId14"/>
    <p:sldId id="491" r:id="rId15"/>
    <p:sldId id="488" r:id="rId16"/>
    <p:sldId id="492" r:id="rId17"/>
    <p:sldId id="489" r:id="rId18"/>
    <p:sldId id="493" r:id="rId19"/>
    <p:sldId id="490" r:id="rId20"/>
    <p:sldId id="494" r:id="rId21"/>
    <p:sldId id="41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FF2"/>
    <a:srgbClr val="10E6CD"/>
    <a:srgbClr val="30F0D9"/>
    <a:srgbClr val="3EA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1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8372E-2A07-40AC-A676-8A8EB8A87E3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7B6C260-71EE-4829-87D7-C95B888D977B}">
      <dgm:prSet phldrT="[Text]" custT="1"/>
      <dgm:spPr/>
      <dgm:t>
        <a:bodyPr/>
        <a:lstStyle/>
        <a:p>
          <a:r>
            <a:rPr lang="en-US" sz="2000" dirty="0">
              <a:solidFill>
                <a:srgbClr val="FF0000"/>
              </a:solidFill>
              <a:latin typeface="Arial Rounded MT Bold" panose="020F0704030504030204" pitchFamily="34" charset="0"/>
            </a:rPr>
            <a:t>Parasites</a:t>
          </a:r>
          <a:endParaRPr lang="en-IN" sz="2000" dirty="0">
            <a:solidFill>
              <a:srgbClr val="FF0000"/>
            </a:solidFill>
            <a:latin typeface="Arial Rounded MT Bold" panose="020F0704030504030204" pitchFamily="34" charset="0"/>
          </a:endParaRPr>
        </a:p>
      </dgm:t>
    </dgm:pt>
    <dgm:pt modelId="{E08FF36D-1A4B-4FBF-BFCF-557893A70987}" type="parTrans" cxnId="{FF48C0F3-3304-45A4-B585-9E1ED12FF4A4}">
      <dgm:prSet/>
      <dgm:spPr/>
      <dgm:t>
        <a:bodyPr/>
        <a:lstStyle/>
        <a:p>
          <a:endParaRPr lang="en-IN"/>
        </a:p>
      </dgm:t>
    </dgm:pt>
    <dgm:pt modelId="{22312A56-A61F-4C8C-AB6C-F18D7E6FB9D6}" type="sibTrans" cxnId="{FF48C0F3-3304-45A4-B585-9E1ED12FF4A4}">
      <dgm:prSet/>
      <dgm:spPr/>
      <dgm:t>
        <a:bodyPr/>
        <a:lstStyle/>
        <a:p>
          <a:endParaRPr lang="en-IN"/>
        </a:p>
      </dgm:t>
    </dgm:pt>
    <dgm:pt modelId="{A39BACB1-9E01-49F1-99B3-F95317FB9333}">
      <dgm:prSet phldrT="[Text]" custT="1"/>
      <dgm:spPr/>
      <dgm:t>
        <a:bodyPr/>
        <a:lstStyle/>
        <a:p>
          <a:r>
            <a:rPr lang="en-US" sz="1800" b="1" dirty="0" err="1">
              <a:solidFill>
                <a:srgbClr val="0070C0"/>
              </a:solidFill>
              <a:latin typeface="Arial Rounded MT Bold" panose="020F0704030504030204" pitchFamily="34" charset="0"/>
            </a:rPr>
            <a:t>Helminth</a:t>
          </a:r>
          <a:r>
            <a:rPr lang="en-US" sz="2000" b="1" dirty="0" err="1">
              <a:solidFill>
                <a:srgbClr val="0070C0"/>
              </a:solidFill>
              <a:latin typeface="Arial Rounded MT Bold" panose="020F0704030504030204" pitchFamily="34" charset="0"/>
            </a:rPr>
            <a:t>s</a:t>
          </a:r>
          <a:endParaRPr lang="en-US" sz="2000" b="1" dirty="0">
            <a:solidFill>
              <a:srgbClr val="0070C0"/>
            </a:solidFill>
            <a:latin typeface="Arial Rounded MT Bold" panose="020F0704030504030204" pitchFamily="34" charset="0"/>
          </a:endParaRPr>
        </a:p>
        <a:p>
          <a:r>
            <a:rPr lang="en-US" sz="1600" b="1" dirty="0">
              <a:solidFill>
                <a:srgbClr val="0070C0"/>
              </a:solidFill>
              <a:latin typeface="Arial Rounded MT Bold" panose="020F0704030504030204" pitchFamily="34" charset="0"/>
            </a:rPr>
            <a:t>(</a:t>
          </a:r>
          <a:r>
            <a:rPr lang="en-US" sz="1600" b="1" dirty="0" err="1">
              <a:solidFill>
                <a:srgbClr val="0070C0"/>
              </a:solidFill>
              <a:latin typeface="Arial Rounded MT Bold" panose="020F0704030504030204" pitchFamily="34" charset="0"/>
            </a:rPr>
            <a:t>Metazoa</a:t>
          </a:r>
          <a:r>
            <a:rPr lang="en-US" sz="1600" b="1" dirty="0">
              <a:solidFill>
                <a:srgbClr val="0070C0"/>
              </a:solidFill>
              <a:latin typeface="Arial Rounded MT Bold" panose="020F0704030504030204" pitchFamily="34" charset="0"/>
            </a:rPr>
            <a:t>- Multicellular)</a:t>
          </a:r>
          <a:endParaRPr lang="en-IN" sz="1600" b="1" dirty="0">
            <a:solidFill>
              <a:srgbClr val="0070C0"/>
            </a:solidFill>
            <a:latin typeface="Arial Rounded MT Bold" panose="020F0704030504030204" pitchFamily="34" charset="0"/>
          </a:endParaRPr>
        </a:p>
      </dgm:t>
    </dgm:pt>
    <dgm:pt modelId="{A7A634CC-8306-47B9-9885-39E767B127F2}" type="parTrans" cxnId="{62273889-BF7B-4686-9A15-6BD5B6A64FFF}">
      <dgm:prSet/>
      <dgm:spPr/>
      <dgm:t>
        <a:bodyPr/>
        <a:lstStyle/>
        <a:p>
          <a:endParaRPr lang="en-IN" dirty="0"/>
        </a:p>
      </dgm:t>
    </dgm:pt>
    <dgm:pt modelId="{77629FA9-B7C0-47E0-A310-B306049D10F7}" type="sibTrans" cxnId="{62273889-BF7B-4686-9A15-6BD5B6A64FFF}">
      <dgm:prSet/>
      <dgm:spPr/>
      <dgm:t>
        <a:bodyPr/>
        <a:lstStyle/>
        <a:p>
          <a:endParaRPr lang="en-IN"/>
        </a:p>
      </dgm:t>
    </dgm:pt>
    <dgm:pt modelId="{96327EB5-98CB-4AAA-9A11-98CD8BB53DE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>
              <a:solidFill>
                <a:srgbClr val="FF0000"/>
              </a:solidFill>
              <a:latin typeface="Arial Rounded MT Bold" panose="020F0704030504030204" pitchFamily="34" charset="0"/>
            </a:rPr>
            <a:t>Arthropods</a:t>
          </a:r>
        </a:p>
        <a:p>
          <a:r>
            <a:rPr lang="en-US" sz="1800" dirty="0">
              <a:solidFill>
                <a:srgbClr val="FF0000"/>
              </a:solidFill>
              <a:latin typeface="Arial Rounded MT Bold" panose="020F0704030504030204" pitchFamily="34" charset="0"/>
            </a:rPr>
            <a:t>(</a:t>
          </a:r>
          <a:r>
            <a:rPr lang="en-US" sz="1800" dirty="0" err="1">
              <a:solidFill>
                <a:srgbClr val="FF0000"/>
              </a:solidFill>
              <a:latin typeface="Arial Rounded MT Bold" panose="020F0704030504030204" pitchFamily="34" charset="0"/>
            </a:rPr>
            <a:t>Metazoa</a:t>
          </a:r>
          <a:r>
            <a:rPr lang="en-US" sz="1800" dirty="0">
              <a:solidFill>
                <a:srgbClr val="FF0000"/>
              </a:solidFill>
              <a:latin typeface="Arial Rounded MT Bold" panose="020F0704030504030204" pitchFamily="34" charset="0"/>
            </a:rPr>
            <a:t>- Multicellular)</a:t>
          </a:r>
          <a:endParaRPr lang="en-IN" sz="1800" b="1" dirty="0">
            <a:solidFill>
              <a:srgbClr val="FF0000"/>
            </a:solidFill>
            <a:latin typeface="Arial Rounded MT Bold" panose="020F0704030504030204" pitchFamily="34" charset="0"/>
          </a:endParaRPr>
        </a:p>
      </dgm:t>
    </dgm:pt>
    <dgm:pt modelId="{0CE964CF-A07F-40A0-9BCC-CE64FC610E8E}" type="sibTrans" cxnId="{703EF545-7624-4576-B127-0F8CBDB9A9F3}">
      <dgm:prSet/>
      <dgm:spPr/>
      <dgm:t>
        <a:bodyPr/>
        <a:lstStyle/>
        <a:p>
          <a:endParaRPr lang="en-IN"/>
        </a:p>
      </dgm:t>
    </dgm:pt>
    <dgm:pt modelId="{5B207ADA-1106-4C35-B8BA-A80F5C2F9600}" type="parTrans" cxnId="{703EF545-7624-4576-B127-0F8CBDB9A9F3}">
      <dgm:prSet/>
      <dgm:spPr/>
      <dgm:t>
        <a:bodyPr/>
        <a:lstStyle/>
        <a:p>
          <a:endParaRPr lang="en-IN" dirty="0"/>
        </a:p>
      </dgm:t>
    </dgm:pt>
    <dgm:pt modelId="{782F571D-7187-4461-BED9-1A21ED624702}" type="pres">
      <dgm:prSet presAssocID="{10E8372E-2A07-40AC-A676-8A8EB8A87E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16F0ABDC-3629-4483-87E6-DB1FFED097AB}" type="pres">
      <dgm:prSet presAssocID="{C7B6C260-71EE-4829-87D7-C95B888D977B}" presName="hierRoot1" presStyleCnt="0"/>
      <dgm:spPr/>
    </dgm:pt>
    <dgm:pt modelId="{BE7D0CAE-689F-4D84-8C15-D96C7E13BA46}" type="pres">
      <dgm:prSet presAssocID="{C7B6C260-71EE-4829-87D7-C95B888D977B}" presName="composite" presStyleCnt="0"/>
      <dgm:spPr/>
    </dgm:pt>
    <dgm:pt modelId="{2F8E6268-570B-4BD5-8C4E-9CA8C972DFD6}" type="pres">
      <dgm:prSet presAssocID="{C7B6C260-71EE-4829-87D7-C95B888D977B}" presName="background" presStyleLbl="node0" presStyleIdx="0" presStyleCnt="1"/>
      <dgm:spPr/>
    </dgm:pt>
    <dgm:pt modelId="{3CC351E4-8038-4185-B8A5-A4F58CC34130}" type="pres">
      <dgm:prSet presAssocID="{C7B6C260-71EE-4829-87D7-C95B888D977B}" presName="text" presStyleLbl="fgAcc0" presStyleIdx="0" presStyleCnt="1" custScaleX="129250" custLinFactNeighborX="24762" custLinFactNeighborY="-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3DF1D26-22ED-44BC-812D-9CB19EF66763}" type="pres">
      <dgm:prSet presAssocID="{C7B6C260-71EE-4829-87D7-C95B888D977B}" presName="hierChild2" presStyleCnt="0"/>
      <dgm:spPr/>
    </dgm:pt>
    <dgm:pt modelId="{E86D81BD-9D3D-4CDF-A26F-27FAD7D0DD3E}" type="pres">
      <dgm:prSet presAssocID="{A7A634CC-8306-47B9-9885-39E767B127F2}" presName="Name10" presStyleLbl="parChTrans1D2" presStyleIdx="0" presStyleCnt="2"/>
      <dgm:spPr/>
      <dgm:t>
        <a:bodyPr/>
        <a:lstStyle/>
        <a:p>
          <a:endParaRPr lang="en-IN"/>
        </a:p>
      </dgm:t>
    </dgm:pt>
    <dgm:pt modelId="{70069863-22B5-42C5-A197-CFB8E3907FB1}" type="pres">
      <dgm:prSet presAssocID="{A39BACB1-9E01-49F1-99B3-F95317FB9333}" presName="hierRoot2" presStyleCnt="0"/>
      <dgm:spPr/>
    </dgm:pt>
    <dgm:pt modelId="{F0AF1F7A-1420-4A2C-AE7A-67A1B39EBAF5}" type="pres">
      <dgm:prSet presAssocID="{A39BACB1-9E01-49F1-99B3-F95317FB9333}" presName="composite2" presStyleCnt="0"/>
      <dgm:spPr/>
    </dgm:pt>
    <dgm:pt modelId="{4B4D7E5A-3230-4DD0-AC6E-3697F3A51820}" type="pres">
      <dgm:prSet presAssocID="{A39BACB1-9E01-49F1-99B3-F95317FB9333}" presName="background2" presStyleLbl="node2" presStyleIdx="0" presStyleCnt="2"/>
      <dgm:spPr/>
    </dgm:pt>
    <dgm:pt modelId="{356353B7-D376-434A-A8B7-B4764B266A87}" type="pres">
      <dgm:prSet presAssocID="{A39BACB1-9E01-49F1-99B3-F95317FB9333}" presName="text2" presStyleLbl="fgAcc2" presStyleIdx="0" presStyleCnt="2" custScaleX="115520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19DDDAA-691B-422C-9D06-38D6404D15E1}" type="pres">
      <dgm:prSet presAssocID="{A39BACB1-9E01-49F1-99B3-F95317FB9333}" presName="hierChild3" presStyleCnt="0"/>
      <dgm:spPr/>
    </dgm:pt>
    <dgm:pt modelId="{F5BBF593-79E1-493C-AB15-57D8BD3B937C}" type="pres">
      <dgm:prSet presAssocID="{5B207ADA-1106-4C35-B8BA-A80F5C2F9600}" presName="Name10" presStyleLbl="parChTrans1D2" presStyleIdx="1" presStyleCnt="2"/>
      <dgm:spPr/>
      <dgm:t>
        <a:bodyPr/>
        <a:lstStyle/>
        <a:p>
          <a:endParaRPr lang="en-IN"/>
        </a:p>
      </dgm:t>
    </dgm:pt>
    <dgm:pt modelId="{73859A30-3D18-4ABF-9F52-74BE6FE87407}" type="pres">
      <dgm:prSet presAssocID="{96327EB5-98CB-4AAA-9A11-98CD8BB53DE6}" presName="hierRoot2" presStyleCnt="0"/>
      <dgm:spPr/>
    </dgm:pt>
    <dgm:pt modelId="{CAD0EFF8-767F-4262-AC18-155D51985D9D}" type="pres">
      <dgm:prSet presAssocID="{96327EB5-98CB-4AAA-9A11-98CD8BB53DE6}" presName="composite2" presStyleCnt="0"/>
      <dgm:spPr/>
    </dgm:pt>
    <dgm:pt modelId="{DFDB58E4-B2B7-45FA-8F88-C3EE0A5F5A54}" type="pres">
      <dgm:prSet presAssocID="{96327EB5-98CB-4AAA-9A11-98CD8BB53DE6}" presName="background2" presStyleLbl="node2" presStyleIdx="1" presStyleCnt="2"/>
      <dgm:spPr/>
    </dgm:pt>
    <dgm:pt modelId="{166AB393-51D2-4508-9368-FC12BCF421FC}" type="pres">
      <dgm:prSet presAssocID="{96327EB5-98CB-4AAA-9A11-98CD8BB53DE6}" presName="text2" presStyleLbl="fgAcc2" presStyleIdx="1" presStyleCnt="2" custScaleX="128414" custLinFactNeighborX="3150" custLinFactNeighborY="-83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F0EF3C2-C3FD-4D88-B436-3F6BC3C48B21}" type="pres">
      <dgm:prSet presAssocID="{96327EB5-98CB-4AAA-9A11-98CD8BB53DE6}" presName="hierChild3" presStyleCnt="0"/>
      <dgm:spPr/>
    </dgm:pt>
  </dgm:ptLst>
  <dgm:cxnLst>
    <dgm:cxn modelId="{703EF545-7624-4576-B127-0F8CBDB9A9F3}" srcId="{C7B6C260-71EE-4829-87D7-C95B888D977B}" destId="{96327EB5-98CB-4AAA-9A11-98CD8BB53DE6}" srcOrd="1" destOrd="0" parTransId="{5B207ADA-1106-4C35-B8BA-A80F5C2F9600}" sibTransId="{0CE964CF-A07F-40A0-9BCC-CE64FC610E8E}"/>
    <dgm:cxn modelId="{1944D79C-31C9-4E29-9994-F12E8F53F9C5}" type="presOf" srcId="{C7B6C260-71EE-4829-87D7-C95B888D977B}" destId="{3CC351E4-8038-4185-B8A5-A4F58CC34130}" srcOrd="0" destOrd="0" presId="urn:microsoft.com/office/officeart/2005/8/layout/hierarchy1"/>
    <dgm:cxn modelId="{BF823B70-5320-4828-9059-118FD4BA4B24}" type="presOf" srcId="{5B207ADA-1106-4C35-B8BA-A80F5C2F9600}" destId="{F5BBF593-79E1-493C-AB15-57D8BD3B937C}" srcOrd="0" destOrd="0" presId="urn:microsoft.com/office/officeart/2005/8/layout/hierarchy1"/>
    <dgm:cxn modelId="{3580B4D2-3710-4F43-9307-CB47FA0F4F36}" type="presOf" srcId="{10E8372E-2A07-40AC-A676-8A8EB8A87E3C}" destId="{782F571D-7187-4461-BED9-1A21ED624702}" srcOrd="0" destOrd="0" presId="urn:microsoft.com/office/officeart/2005/8/layout/hierarchy1"/>
    <dgm:cxn modelId="{7E4B09EE-E49B-49BC-A43A-3274840C00CF}" type="presOf" srcId="{96327EB5-98CB-4AAA-9A11-98CD8BB53DE6}" destId="{166AB393-51D2-4508-9368-FC12BCF421FC}" srcOrd="0" destOrd="0" presId="urn:microsoft.com/office/officeart/2005/8/layout/hierarchy1"/>
    <dgm:cxn modelId="{2199DE05-F51A-4843-B5B9-53DBEFB4DE1B}" type="presOf" srcId="{A39BACB1-9E01-49F1-99B3-F95317FB9333}" destId="{356353B7-D376-434A-A8B7-B4764B266A87}" srcOrd="0" destOrd="0" presId="urn:microsoft.com/office/officeart/2005/8/layout/hierarchy1"/>
    <dgm:cxn modelId="{6D5FF828-168A-4682-ADE4-D7C2F17202DB}" type="presOf" srcId="{A7A634CC-8306-47B9-9885-39E767B127F2}" destId="{E86D81BD-9D3D-4CDF-A26F-27FAD7D0DD3E}" srcOrd="0" destOrd="0" presId="urn:microsoft.com/office/officeart/2005/8/layout/hierarchy1"/>
    <dgm:cxn modelId="{FF48C0F3-3304-45A4-B585-9E1ED12FF4A4}" srcId="{10E8372E-2A07-40AC-A676-8A8EB8A87E3C}" destId="{C7B6C260-71EE-4829-87D7-C95B888D977B}" srcOrd="0" destOrd="0" parTransId="{E08FF36D-1A4B-4FBF-BFCF-557893A70987}" sibTransId="{22312A56-A61F-4C8C-AB6C-F18D7E6FB9D6}"/>
    <dgm:cxn modelId="{62273889-BF7B-4686-9A15-6BD5B6A64FFF}" srcId="{C7B6C260-71EE-4829-87D7-C95B888D977B}" destId="{A39BACB1-9E01-49F1-99B3-F95317FB9333}" srcOrd="0" destOrd="0" parTransId="{A7A634CC-8306-47B9-9885-39E767B127F2}" sibTransId="{77629FA9-B7C0-47E0-A310-B306049D10F7}"/>
    <dgm:cxn modelId="{803CE301-CB04-4BE1-AA2F-53363745A2CE}" type="presParOf" srcId="{782F571D-7187-4461-BED9-1A21ED624702}" destId="{16F0ABDC-3629-4483-87E6-DB1FFED097AB}" srcOrd="0" destOrd="0" presId="urn:microsoft.com/office/officeart/2005/8/layout/hierarchy1"/>
    <dgm:cxn modelId="{B791374C-7619-4002-BAD3-A78037BDE31E}" type="presParOf" srcId="{16F0ABDC-3629-4483-87E6-DB1FFED097AB}" destId="{BE7D0CAE-689F-4D84-8C15-D96C7E13BA46}" srcOrd="0" destOrd="0" presId="urn:microsoft.com/office/officeart/2005/8/layout/hierarchy1"/>
    <dgm:cxn modelId="{B941D65D-E0D0-4BE4-862B-F2E7B7838717}" type="presParOf" srcId="{BE7D0CAE-689F-4D84-8C15-D96C7E13BA46}" destId="{2F8E6268-570B-4BD5-8C4E-9CA8C972DFD6}" srcOrd="0" destOrd="0" presId="urn:microsoft.com/office/officeart/2005/8/layout/hierarchy1"/>
    <dgm:cxn modelId="{9B2EAEEE-54CF-4D18-A7E4-46E156B30C49}" type="presParOf" srcId="{BE7D0CAE-689F-4D84-8C15-D96C7E13BA46}" destId="{3CC351E4-8038-4185-B8A5-A4F58CC34130}" srcOrd="1" destOrd="0" presId="urn:microsoft.com/office/officeart/2005/8/layout/hierarchy1"/>
    <dgm:cxn modelId="{FD23FDEF-A9BB-492D-AE77-1D864EF7E686}" type="presParOf" srcId="{16F0ABDC-3629-4483-87E6-DB1FFED097AB}" destId="{73DF1D26-22ED-44BC-812D-9CB19EF66763}" srcOrd="1" destOrd="0" presId="urn:microsoft.com/office/officeart/2005/8/layout/hierarchy1"/>
    <dgm:cxn modelId="{01EA6290-32F4-469D-8F86-B50EF0AAB004}" type="presParOf" srcId="{73DF1D26-22ED-44BC-812D-9CB19EF66763}" destId="{E86D81BD-9D3D-4CDF-A26F-27FAD7D0DD3E}" srcOrd="0" destOrd="0" presId="urn:microsoft.com/office/officeart/2005/8/layout/hierarchy1"/>
    <dgm:cxn modelId="{DE5E9D02-4BC1-40F2-9B00-7B7EC70F8D15}" type="presParOf" srcId="{73DF1D26-22ED-44BC-812D-9CB19EF66763}" destId="{70069863-22B5-42C5-A197-CFB8E3907FB1}" srcOrd="1" destOrd="0" presId="urn:microsoft.com/office/officeart/2005/8/layout/hierarchy1"/>
    <dgm:cxn modelId="{205B7543-EBB1-4E36-8B9A-570BAB18CEEF}" type="presParOf" srcId="{70069863-22B5-42C5-A197-CFB8E3907FB1}" destId="{F0AF1F7A-1420-4A2C-AE7A-67A1B39EBAF5}" srcOrd="0" destOrd="0" presId="urn:microsoft.com/office/officeart/2005/8/layout/hierarchy1"/>
    <dgm:cxn modelId="{63210B62-2C2B-4940-ADF1-F567A3D683BA}" type="presParOf" srcId="{F0AF1F7A-1420-4A2C-AE7A-67A1B39EBAF5}" destId="{4B4D7E5A-3230-4DD0-AC6E-3697F3A51820}" srcOrd="0" destOrd="0" presId="urn:microsoft.com/office/officeart/2005/8/layout/hierarchy1"/>
    <dgm:cxn modelId="{4C1A3E06-EF84-40E3-A69B-CA3366CFF1BC}" type="presParOf" srcId="{F0AF1F7A-1420-4A2C-AE7A-67A1B39EBAF5}" destId="{356353B7-D376-434A-A8B7-B4764B266A87}" srcOrd="1" destOrd="0" presId="urn:microsoft.com/office/officeart/2005/8/layout/hierarchy1"/>
    <dgm:cxn modelId="{B59378CA-D1D0-440A-885B-36AE03F0EE92}" type="presParOf" srcId="{70069863-22B5-42C5-A197-CFB8E3907FB1}" destId="{719DDDAA-691B-422C-9D06-38D6404D15E1}" srcOrd="1" destOrd="0" presId="urn:microsoft.com/office/officeart/2005/8/layout/hierarchy1"/>
    <dgm:cxn modelId="{5BF4BB67-68DE-43A0-9A63-A14421CA76CE}" type="presParOf" srcId="{73DF1D26-22ED-44BC-812D-9CB19EF66763}" destId="{F5BBF593-79E1-493C-AB15-57D8BD3B937C}" srcOrd="2" destOrd="0" presId="urn:microsoft.com/office/officeart/2005/8/layout/hierarchy1"/>
    <dgm:cxn modelId="{D69E6906-6897-4390-8D50-96BBD292845B}" type="presParOf" srcId="{73DF1D26-22ED-44BC-812D-9CB19EF66763}" destId="{73859A30-3D18-4ABF-9F52-74BE6FE87407}" srcOrd="3" destOrd="0" presId="urn:microsoft.com/office/officeart/2005/8/layout/hierarchy1"/>
    <dgm:cxn modelId="{526F3B8E-4CAD-44F9-9715-8528EF964782}" type="presParOf" srcId="{73859A30-3D18-4ABF-9F52-74BE6FE87407}" destId="{CAD0EFF8-767F-4262-AC18-155D51985D9D}" srcOrd="0" destOrd="0" presId="urn:microsoft.com/office/officeart/2005/8/layout/hierarchy1"/>
    <dgm:cxn modelId="{987C88DA-A159-4EA3-B165-2A391826E5C4}" type="presParOf" srcId="{CAD0EFF8-767F-4262-AC18-155D51985D9D}" destId="{DFDB58E4-B2B7-45FA-8F88-C3EE0A5F5A54}" srcOrd="0" destOrd="0" presId="urn:microsoft.com/office/officeart/2005/8/layout/hierarchy1"/>
    <dgm:cxn modelId="{DD6A5B28-62F9-4810-88F6-EA64AE01ACFD}" type="presParOf" srcId="{CAD0EFF8-767F-4262-AC18-155D51985D9D}" destId="{166AB393-51D2-4508-9368-FC12BCF421FC}" srcOrd="1" destOrd="0" presId="urn:microsoft.com/office/officeart/2005/8/layout/hierarchy1"/>
    <dgm:cxn modelId="{637AA23E-2810-464F-A870-96BDBBFA2E41}" type="presParOf" srcId="{73859A30-3D18-4ABF-9F52-74BE6FE87407}" destId="{BF0EF3C2-C3FD-4D88-B436-3F6BC3C48B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BF593-79E1-493C-AB15-57D8BD3B937C}">
      <dsp:nvSpPr>
        <dsp:cNvPr id="0" name=""/>
        <dsp:cNvSpPr/>
      </dsp:nvSpPr>
      <dsp:spPr>
        <a:xfrm>
          <a:off x="3747606" y="1482062"/>
          <a:ext cx="1095689" cy="665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849"/>
              </a:lnTo>
              <a:lnTo>
                <a:pt x="1095689" y="449849"/>
              </a:lnTo>
              <a:lnTo>
                <a:pt x="1095689" y="6658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D81BD-9D3D-4CDF-A26F-27FAD7D0DD3E}">
      <dsp:nvSpPr>
        <dsp:cNvPr id="0" name=""/>
        <dsp:cNvSpPr/>
      </dsp:nvSpPr>
      <dsp:spPr>
        <a:xfrm>
          <a:off x="1413993" y="1482062"/>
          <a:ext cx="2333613" cy="678164"/>
        </a:xfrm>
        <a:custGeom>
          <a:avLst/>
          <a:gdLst/>
          <a:ahLst/>
          <a:cxnLst/>
          <a:rect l="0" t="0" r="0" b="0"/>
          <a:pathLst>
            <a:path>
              <a:moveTo>
                <a:pt x="2333613" y="0"/>
              </a:moveTo>
              <a:lnTo>
                <a:pt x="2333613" y="462153"/>
              </a:lnTo>
              <a:lnTo>
                <a:pt x="0" y="462153"/>
              </a:lnTo>
              <a:lnTo>
                <a:pt x="0" y="6781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E6268-570B-4BD5-8C4E-9CA8C972DFD6}">
      <dsp:nvSpPr>
        <dsp:cNvPr id="0" name=""/>
        <dsp:cNvSpPr/>
      </dsp:nvSpPr>
      <dsp:spPr>
        <a:xfrm>
          <a:off x="2240716" y="1403"/>
          <a:ext cx="3013781" cy="1480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351E4-8038-4185-B8A5-A4F58CC34130}">
      <dsp:nvSpPr>
        <dsp:cNvPr id="0" name=""/>
        <dsp:cNvSpPr/>
      </dsp:nvSpPr>
      <dsp:spPr>
        <a:xfrm>
          <a:off x="2499799" y="247532"/>
          <a:ext cx="3013781" cy="1480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FF0000"/>
              </a:solidFill>
              <a:latin typeface="Arial Rounded MT Bold" panose="020F0704030504030204" pitchFamily="34" charset="0"/>
            </a:rPr>
            <a:t>Parasites</a:t>
          </a:r>
          <a:endParaRPr lang="en-IN" sz="2000" kern="1200" dirty="0">
            <a:solidFill>
              <a:srgbClr val="FF0000"/>
            </a:solidFill>
            <a:latin typeface="Arial Rounded MT Bold" panose="020F0704030504030204" pitchFamily="34" charset="0"/>
          </a:endParaRPr>
        </a:p>
      </dsp:txBody>
      <dsp:txXfrm>
        <a:off x="2543166" y="290899"/>
        <a:ext cx="2927047" cy="1393924"/>
      </dsp:txXfrm>
    </dsp:sp>
    <dsp:sp modelId="{4B4D7E5A-3230-4DD0-AC6E-3697F3A51820}">
      <dsp:nvSpPr>
        <dsp:cNvPr id="0" name=""/>
        <dsp:cNvSpPr/>
      </dsp:nvSpPr>
      <dsp:spPr>
        <a:xfrm>
          <a:off x="67177" y="2160226"/>
          <a:ext cx="2693632" cy="1480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353B7-D376-434A-A8B7-B4764B266A87}">
      <dsp:nvSpPr>
        <dsp:cNvPr id="0" name=""/>
        <dsp:cNvSpPr/>
      </dsp:nvSpPr>
      <dsp:spPr>
        <a:xfrm>
          <a:off x="326260" y="2406355"/>
          <a:ext cx="2693632" cy="14806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rgbClr val="0070C0"/>
              </a:solidFill>
              <a:latin typeface="Arial Rounded MT Bold" panose="020F0704030504030204" pitchFamily="34" charset="0"/>
            </a:rPr>
            <a:t>Helminth</a:t>
          </a:r>
          <a:r>
            <a:rPr lang="en-US" sz="2000" b="1" kern="1200" dirty="0" err="1">
              <a:solidFill>
                <a:srgbClr val="0070C0"/>
              </a:solidFill>
              <a:latin typeface="Arial Rounded MT Bold" panose="020F0704030504030204" pitchFamily="34" charset="0"/>
            </a:rPr>
            <a:t>s</a:t>
          </a:r>
          <a:endParaRPr lang="en-US" sz="2000" b="1" kern="1200" dirty="0">
            <a:solidFill>
              <a:srgbClr val="0070C0"/>
            </a:solidFill>
            <a:latin typeface="Arial Rounded MT Bold" panose="020F0704030504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70C0"/>
              </a:solidFill>
              <a:latin typeface="Arial Rounded MT Bold" panose="020F0704030504030204" pitchFamily="34" charset="0"/>
            </a:rPr>
            <a:t>(</a:t>
          </a:r>
          <a:r>
            <a:rPr lang="en-US" sz="1600" b="1" kern="1200" dirty="0" err="1">
              <a:solidFill>
                <a:srgbClr val="0070C0"/>
              </a:solidFill>
              <a:latin typeface="Arial Rounded MT Bold" panose="020F0704030504030204" pitchFamily="34" charset="0"/>
            </a:rPr>
            <a:t>Metazoa</a:t>
          </a:r>
          <a:r>
            <a:rPr lang="en-US" sz="1600" b="1" kern="1200" dirty="0">
              <a:solidFill>
                <a:srgbClr val="0070C0"/>
              </a:solidFill>
              <a:latin typeface="Arial Rounded MT Bold" panose="020F0704030504030204" pitchFamily="34" charset="0"/>
            </a:rPr>
            <a:t>- Multicellular)</a:t>
          </a:r>
          <a:endParaRPr lang="en-IN" sz="1600" b="1" kern="1200" dirty="0">
            <a:solidFill>
              <a:srgbClr val="0070C0"/>
            </a:solidFill>
            <a:latin typeface="Arial Rounded MT Bold" panose="020F0704030504030204" pitchFamily="34" charset="0"/>
          </a:endParaRPr>
        </a:p>
      </dsp:txBody>
      <dsp:txXfrm>
        <a:off x="369627" y="2449722"/>
        <a:ext cx="2606898" cy="1393924"/>
      </dsp:txXfrm>
    </dsp:sp>
    <dsp:sp modelId="{DFDB58E4-B2B7-45FA-8F88-C3EE0A5F5A54}">
      <dsp:nvSpPr>
        <dsp:cNvPr id="0" name=""/>
        <dsp:cNvSpPr/>
      </dsp:nvSpPr>
      <dsp:spPr>
        <a:xfrm>
          <a:off x="3346152" y="2147922"/>
          <a:ext cx="2994287" cy="14806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AB393-51D2-4508-9368-FC12BCF421FC}">
      <dsp:nvSpPr>
        <dsp:cNvPr id="0" name=""/>
        <dsp:cNvSpPr/>
      </dsp:nvSpPr>
      <dsp:spPr>
        <a:xfrm>
          <a:off x="3605235" y="2394050"/>
          <a:ext cx="2994287" cy="1480658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rnd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rgbClr val="FF0000"/>
              </a:solidFill>
              <a:latin typeface="Arial Rounded MT Bold" panose="020F0704030504030204" pitchFamily="34" charset="0"/>
            </a:rPr>
            <a:t>Arthropods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FF0000"/>
              </a:solidFill>
              <a:latin typeface="Arial Rounded MT Bold" panose="020F0704030504030204" pitchFamily="34" charset="0"/>
            </a:rPr>
            <a:t>(</a:t>
          </a:r>
          <a:r>
            <a:rPr lang="en-US" sz="1800" kern="1200" dirty="0" err="1">
              <a:solidFill>
                <a:srgbClr val="FF0000"/>
              </a:solidFill>
              <a:latin typeface="Arial Rounded MT Bold" panose="020F0704030504030204" pitchFamily="34" charset="0"/>
            </a:rPr>
            <a:t>Metazoa</a:t>
          </a:r>
          <a:r>
            <a:rPr lang="en-US" sz="1800" kern="1200" dirty="0">
              <a:solidFill>
                <a:srgbClr val="FF0000"/>
              </a:solidFill>
              <a:latin typeface="Arial Rounded MT Bold" panose="020F0704030504030204" pitchFamily="34" charset="0"/>
            </a:rPr>
            <a:t>- Multicellular)</a:t>
          </a:r>
          <a:endParaRPr lang="en-IN" sz="1800" b="1" kern="1200" dirty="0">
            <a:solidFill>
              <a:srgbClr val="FF0000"/>
            </a:solidFill>
            <a:latin typeface="Arial Rounded MT Bold" panose="020F0704030504030204" pitchFamily="34" charset="0"/>
          </a:endParaRPr>
        </a:p>
      </dsp:txBody>
      <dsp:txXfrm>
        <a:off x="3648602" y="2437417"/>
        <a:ext cx="2907553" cy="1393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pPr/>
              <a:t>06-11-2020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353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8456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251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4129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4071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9199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4717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7480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401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589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069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613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828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5722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2483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18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6248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8" y="2404536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8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5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7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4" y="79038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2" y="288655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50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9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4" y="609602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7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00870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6" y="2160590"/>
            <a:ext cx="3088111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5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98605"/>
            <a:ext cx="279018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777069"/>
            <a:ext cx="279018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1"/>
            <a:ext cx="634771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5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40"/>
            <a:ext cx="6347715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609601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9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8" y="6041365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basu.org.in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8"/>
            <a:ext cx="6477000" cy="21431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971600" y="0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Salient Characters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of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Phylum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Arthropoda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7" y="428606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8333" y="232060"/>
            <a:ext cx="1099891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671735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17" name="Picture 16" descr="https://upload.wikimedia.org/wikipedia/commons/5/50/Linognathus-vituli-lous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0926">
            <a:off x="1316336" y="2410978"/>
            <a:ext cx="942658" cy="12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Flea Bites 101 - Do Fleas Bite Humans? How to Treat Bite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6381">
            <a:off x="3913814" y="1957404"/>
            <a:ext cx="1590040" cy="119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Phlebotominae - Wikipedi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2782">
            <a:off x="5784383" y="1695289"/>
            <a:ext cx="1492590" cy="122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P1010012"/>
          <p:cNvPicPr/>
          <p:nvPr/>
        </p:nvPicPr>
        <p:blipFill rotWithShape="1">
          <a:blip r:embed="rId9" cstate="print"/>
          <a:srcRect l="33116" t="30469" r="37706" b="21875"/>
          <a:stretch/>
        </p:blipFill>
        <p:spPr bwMode="auto">
          <a:xfrm rot="18016972">
            <a:off x="2666818" y="1884087"/>
            <a:ext cx="944880" cy="1019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Do Cows Get Ticks? | Farmhouse Guide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5" r="18333"/>
          <a:stretch/>
        </p:blipFill>
        <p:spPr bwMode="auto">
          <a:xfrm>
            <a:off x="2628287" y="3016753"/>
            <a:ext cx="1882140" cy="1356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hanks I hate Tick infested dog ear. : TIHI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7" t="5581" r="9349" b="15706"/>
          <a:stretch/>
        </p:blipFill>
        <p:spPr bwMode="auto">
          <a:xfrm>
            <a:off x="4727295" y="2961634"/>
            <a:ext cx="1935480" cy="13917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764704"/>
            <a:ext cx="7552888" cy="5879006"/>
          </a:xfrm>
        </p:spPr>
        <p:txBody>
          <a:bodyPr>
            <a:normAutofit/>
          </a:bodyPr>
          <a:lstStyle/>
          <a:p>
            <a:pPr lvl="0" algn="ctr"/>
            <a:r>
              <a:rPr 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CLASS: INSECTA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Body </a:t>
            </a:r>
            <a:r>
              <a:rPr lang="en-US" sz="2000" dirty="0">
                <a:solidFill>
                  <a:srgbClr val="002060"/>
                </a:solidFill>
              </a:rPr>
              <a:t>divided into head, thorax and abdomen.</a:t>
            </a:r>
            <a:endParaRPr lang="en-IN" sz="20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</a:rPr>
              <a:t>Head (consists of six-fused segments) bears a pair of antennae, mouth parts and compound eyes.</a:t>
            </a:r>
            <a:endParaRPr lang="en-IN" sz="2000" dirty="0">
              <a:solidFill>
                <a:srgbClr val="7030A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Abdomen consists of about 11 segments.</a:t>
            </a:r>
            <a:endParaRPr lang="en-IN" sz="20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</a:rPr>
              <a:t>Mouth parts consist of labrum or upper lip, paired mandibles and maxillae (biting jaws), a labium (lower lip) and a hypopharynx (tongue</a:t>
            </a:r>
            <a:r>
              <a:rPr lang="en-US" sz="2000" dirty="0" smtClean="0">
                <a:solidFill>
                  <a:srgbClr val="0070C0"/>
                </a:solidFill>
              </a:rPr>
              <a:t>).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971600" y="11472"/>
            <a:ext cx="6480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Phylum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 Arthropoda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7" descr="Tsetse biology, systematics and distribution, techniqu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59647"/>
            <a:ext cx="38100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Butterfly mouthparts, cockroach mouthparts, housefly mouthparts, honey bee  mouthparts, sponging type, siphoning type… | Insect mouthparts, Mosquito,  Female mosquito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7"/>
          <a:stretch/>
        </p:blipFill>
        <p:spPr bwMode="auto">
          <a:xfrm>
            <a:off x="4781600" y="3501008"/>
            <a:ext cx="2948940" cy="2979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6600" y="6671735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1269568924"/>
      </p:ext>
    </p:extLst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692696"/>
            <a:ext cx="7552888" cy="595101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CLASS: </a:t>
            </a:r>
            <a:r>
              <a:rPr lang="en-US" sz="2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INSECTA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</a:rPr>
              <a:t>Respiratory </a:t>
            </a:r>
            <a:r>
              <a:rPr lang="en-US" sz="2000" dirty="0">
                <a:solidFill>
                  <a:srgbClr val="002060"/>
                </a:solidFill>
              </a:rPr>
              <a:t>organs are tracheae which open through spiracles or stigmata at the sides of the body. 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7030A0"/>
                </a:solidFill>
              </a:rPr>
              <a:t>Each </a:t>
            </a:r>
            <a:r>
              <a:rPr lang="en-US" sz="2000" dirty="0">
                <a:solidFill>
                  <a:srgbClr val="7030A0"/>
                </a:solidFill>
              </a:rPr>
              <a:t>compartment of heart opens into the </a:t>
            </a:r>
            <a:r>
              <a:rPr lang="en-US" sz="2000" dirty="0" err="1">
                <a:solidFill>
                  <a:srgbClr val="7030A0"/>
                </a:solidFill>
              </a:rPr>
              <a:t>haemocoel</a:t>
            </a:r>
            <a:r>
              <a:rPr lang="en-US" sz="2000" dirty="0">
                <a:solidFill>
                  <a:srgbClr val="7030A0"/>
                </a:solidFill>
              </a:rPr>
              <a:t> through a pair of ostia.</a:t>
            </a:r>
            <a:endParaRPr lang="en-IN" sz="2000" dirty="0">
              <a:solidFill>
                <a:srgbClr val="7030A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Life cycle is complete (</a:t>
            </a:r>
            <a:r>
              <a:rPr lang="en-US" sz="2000" dirty="0" err="1">
                <a:solidFill>
                  <a:srgbClr val="002060"/>
                </a:solidFill>
              </a:rPr>
              <a:t>Holometabolus</a:t>
            </a:r>
            <a:r>
              <a:rPr lang="en-US" sz="2000" dirty="0">
                <a:solidFill>
                  <a:srgbClr val="002060"/>
                </a:solidFill>
              </a:rPr>
              <a:t>).</a:t>
            </a:r>
            <a:endParaRPr lang="en-IN" sz="20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</a:rPr>
              <a:t>Egg </a:t>
            </a:r>
            <a:r>
              <a:rPr lang="en-US" sz="2000" dirty="0" smtClean="0">
                <a:solidFill>
                  <a:srgbClr val="7030A0"/>
                </a:solidFill>
              </a:rPr>
              <a:t>   Larva </a:t>
            </a:r>
            <a:r>
              <a:rPr lang="en-US" sz="2000" dirty="0">
                <a:solidFill>
                  <a:srgbClr val="7030A0"/>
                </a:solidFill>
              </a:rPr>
              <a:t>(maggot</a:t>
            </a:r>
            <a:r>
              <a:rPr lang="en-US" sz="2000" dirty="0" smtClean="0">
                <a:solidFill>
                  <a:srgbClr val="7030A0"/>
                </a:solidFill>
              </a:rPr>
              <a:t>)      </a:t>
            </a:r>
            <a:r>
              <a:rPr lang="en-US" sz="2000" dirty="0">
                <a:solidFill>
                  <a:srgbClr val="7030A0"/>
                </a:solidFill>
              </a:rPr>
              <a:t>pupa (chrysalis</a:t>
            </a:r>
            <a:r>
              <a:rPr lang="en-US" sz="2000" dirty="0" smtClean="0">
                <a:solidFill>
                  <a:srgbClr val="7030A0"/>
                </a:solidFill>
              </a:rPr>
              <a:t>)      </a:t>
            </a:r>
            <a:r>
              <a:rPr lang="en-US" sz="2000" dirty="0">
                <a:solidFill>
                  <a:srgbClr val="7030A0"/>
                </a:solidFill>
              </a:rPr>
              <a:t>Adult (imago).</a:t>
            </a:r>
            <a:endParaRPr lang="en-IN" sz="2000" dirty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971600" y="11472"/>
            <a:ext cx="6480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Phylum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 Arthropoda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423068" y="3223046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3507324" y="3192182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Arrow 6"/>
          <p:cNvSpPr/>
          <p:nvPr/>
        </p:nvSpPr>
        <p:spPr>
          <a:xfrm>
            <a:off x="5799882" y="3190248"/>
            <a:ext cx="21602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 descr="Horse Flies and Deer Flies (Diptera: Tabanidae) | SpringerLin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34740"/>
            <a:ext cx="3429000" cy="32232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86600" y="6671735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708954041"/>
      </p:ext>
    </p:extLst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951124"/>
            <a:ext cx="7552888" cy="595101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CLASS: 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INSECTA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195192"/>
            <a:ext cx="80581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Phylum: Arthropoda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76862"/>
              </p:ext>
            </p:extLst>
          </p:nvPr>
        </p:nvGraphicFramePr>
        <p:xfrm>
          <a:off x="755576" y="1052736"/>
          <a:ext cx="6840760" cy="360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3888432"/>
              </a:tblGrid>
              <a:tr h="160573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C00000"/>
                          </a:solidFill>
                        </a:rPr>
                        <a:t>Flies</a:t>
                      </a:r>
                      <a:endParaRPr lang="en-IN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C00000"/>
                          </a:solidFill>
                        </a:rPr>
                        <a:t>Common Name</a:t>
                      </a:r>
                      <a:endParaRPr lang="en-IN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kern="1200" dirty="0" err="1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Tabanus</a:t>
                      </a:r>
                      <a:r>
                        <a:rPr lang="en-US" sz="1800" i="1" kern="1200" dirty="0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spp.</a:t>
                      </a:r>
                      <a:endParaRPr lang="en-IN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Horse fly or breeze fly or deer fly </a:t>
                      </a:r>
                      <a:endParaRPr lang="en-IN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119888">
                <a:tc>
                  <a:txBody>
                    <a:bodyPr/>
                    <a:lstStyle/>
                    <a:p>
                      <a:r>
                        <a:rPr lang="en-US" sz="1800" i="1" kern="1200" dirty="0" smtClean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Musca </a:t>
                      </a:r>
                      <a:r>
                        <a:rPr lang="en-US" sz="1800" i="1" kern="1200" dirty="0" err="1" smtClean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domestica</a:t>
                      </a:r>
                      <a:endParaRPr lang="en-IN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Common housefly</a:t>
                      </a:r>
                      <a:endParaRPr lang="en-IN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800" i="1" kern="1200" dirty="0" err="1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Glossina</a:t>
                      </a:r>
                      <a:r>
                        <a:rPr lang="en-US" sz="1800" i="1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spp.</a:t>
                      </a:r>
                      <a:endParaRPr lang="en-IN" i="1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Tsetse fly or </a:t>
                      </a:r>
                      <a:r>
                        <a:rPr lang="en-US" sz="1800" kern="1200" dirty="0" err="1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tik-tik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fly</a:t>
                      </a:r>
                      <a:endParaRPr lang="en-IN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800" i="1" kern="1200" dirty="0" err="1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Hypoderma</a:t>
                      </a:r>
                      <a:r>
                        <a:rPr lang="en-US" sz="1800" i="1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spp.</a:t>
                      </a:r>
                      <a:endParaRPr lang="en-IN" b="0" i="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Warble fly or heel fly </a:t>
                      </a:r>
                      <a:endParaRPr lang="en-IN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52">
                <a:tc>
                  <a:txBody>
                    <a:bodyPr/>
                    <a:lstStyle/>
                    <a:p>
                      <a:pPr algn="just"/>
                      <a:r>
                        <a:rPr lang="en-US" sz="1800" i="1" kern="1200" dirty="0" err="1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Phlebotomus</a:t>
                      </a:r>
                      <a:r>
                        <a:rPr lang="en-US" sz="1800" i="1" kern="1200" dirty="0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spp.</a:t>
                      </a:r>
                      <a:endParaRPr lang="en-IN" b="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Sand fly or owl midges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just"/>
                      <a:r>
                        <a:rPr lang="en-US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Simulium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spp.</a:t>
                      </a:r>
                      <a:endParaRPr lang="en-IN" b="0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Black fly 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88">
                <a:tc>
                  <a:txBody>
                    <a:bodyPr/>
                    <a:lstStyle/>
                    <a:p>
                      <a:pPr algn="just"/>
                      <a:r>
                        <a:rPr lang="en-US" sz="1800" i="1" kern="1200" dirty="0" err="1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Gasterophilus</a:t>
                      </a:r>
                      <a:r>
                        <a:rPr lang="en-US" sz="1800" i="1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spp.</a:t>
                      </a:r>
                      <a:endParaRPr lang="en-IN" b="0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Horse bot fly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92">
                <a:tc>
                  <a:txBody>
                    <a:bodyPr/>
                    <a:lstStyle/>
                    <a:p>
                      <a:pPr algn="just"/>
                      <a:r>
                        <a:rPr lang="en-US" sz="1800" i="1" kern="1200" dirty="0" err="1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Sarcophaga</a:t>
                      </a:r>
                      <a:r>
                        <a:rPr lang="en-US" sz="1800" i="1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spp. and </a:t>
                      </a:r>
                      <a:r>
                        <a:rPr lang="en-US" sz="1800" i="1" kern="1200" dirty="0" err="1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Wohlfahrtia</a:t>
                      </a:r>
                      <a:r>
                        <a:rPr lang="en-US" sz="1800" i="1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spp.</a:t>
                      </a:r>
                      <a:endParaRPr lang="en-IN" b="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Flesh fly</a:t>
                      </a:r>
                      <a:endParaRPr lang="en-IN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Horse fly - Tabanus turbidus - BugGuide.Ne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48785"/>
            <a:ext cx="1120120" cy="160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Vectors: Tsetse flie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 r="48333" b="5769"/>
          <a:stretch/>
        </p:blipFill>
        <p:spPr bwMode="auto">
          <a:xfrm>
            <a:off x="2957148" y="4952445"/>
            <a:ext cx="2026920" cy="1493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Phlebotominae - Wikipedi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46" y="5238677"/>
            <a:ext cx="1492590" cy="12262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83568" y="6525344"/>
            <a:ext cx="14401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 smtClean="0">
                <a:latin typeface="Arial Narrow" panose="020B0606020202030204" pitchFamily="34" charset="0"/>
              </a:rPr>
              <a:t>Tabanus</a:t>
            </a:r>
            <a:r>
              <a:rPr lang="en-US" sz="1600" dirty="0" smtClean="0">
                <a:latin typeface="Arial Narrow" panose="020B0606020202030204" pitchFamily="34" charset="0"/>
              </a:rPr>
              <a:t> fly</a:t>
            </a:r>
            <a:endParaRPr lang="en-IN" sz="1600" dirty="0"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50528" y="6534628"/>
            <a:ext cx="14401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 smtClean="0">
                <a:latin typeface="Arial Narrow" panose="020B0606020202030204" pitchFamily="34" charset="0"/>
              </a:rPr>
              <a:t>Glossina</a:t>
            </a:r>
            <a:r>
              <a:rPr lang="en-US" sz="1600" dirty="0" smtClean="0">
                <a:latin typeface="Arial Narrow" panose="020B0606020202030204" pitchFamily="34" charset="0"/>
              </a:rPr>
              <a:t> fly</a:t>
            </a:r>
            <a:endParaRPr lang="en-IN" sz="1600" dirty="0"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2160" y="6525344"/>
            <a:ext cx="144016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 smtClean="0">
                <a:latin typeface="Arial Narrow" panose="020B0606020202030204" pitchFamily="34" charset="0"/>
              </a:rPr>
              <a:t>Phlebotomus</a:t>
            </a:r>
            <a:r>
              <a:rPr lang="en-US" sz="1600" i="1" dirty="0" smtClean="0"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latin typeface="Arial Narrow" panose="020B0606020202030204" pitchFamily="34" charset="0"/>
              </a:rPr>
              <a:t>fly</a:t>
            </a:r>
            <a:endParaRPr lang="en-IN" sz="1600" dirty="0">
              <a:latin typeface="Arial Narrow" panose="020B060602020203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452320" y="6741368"/>
            <a:ext cx="1691680" cy="912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0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39623908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764704"/>
            <a:ext cx="7200800" cy="5879006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ORDER: PHTHIRAPTERA (LICE)</a:t>
            </a:r>
            <a:endParaRPr lang="en-IN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Ectoparasite</a:t>
            </a:r>
            <a:r>
              <a:rPr lang="en-US" sz="20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, dorsoventrally 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flattened body, two five-segmented antennae and permanent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Wingless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, sexual dimorphism and highly host specific</a:t>
            </a:r>
            <a:r>
              <a:rPr lang="en-US" sz="2000" dirty="0">
                <a:latin typeface="Arial Rounded MT Bold" panose="020F0704030504030204" pitchFamily="34" charset="0"/>
              </a:rPr>
              <a:t>.</a:t>
            </a:r>
            <a:endParaRPr lang="en-IN" sz="2000" dirty="0"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Legs terminate in claws, the lice of mammals having one claw on each leg while those of birds have two.</a:t>
            </a:r>
            <a:endParaRPr lang="en-IN" sz="20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Abdominal segments often bear dark brown or black areas of thickened chitin called </a:t>
            </a:r>
            <a:r>
              <a:rPr lang="en-U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paratergal</a:t>
            </a:r>
            <a:r>
              <a:rPr lang="en-U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plates.</a:t>
            </a:r>
            <a:endParaRPr lang="en-IN" sz="20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Life-cycle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: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Eggs (nits)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    Nymphs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(3 stages) </a:t>
            </a:r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  adults.</a:t>
            </a:r>
            <a:endParaRPr lang="en-IN" sz="20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971600" y="11472"/>
            <a:ext cx="6480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Phylum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 Arthropoda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6" descr="William A. Donahue, Jr., Ph.D. Sierra Research Laboratori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2759576" cy="242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Principles of Parasitism: Pediculu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4219" r="5645" b="10313"/>
          <a:stretch/>
        </p:blipFill>
        <p:spPr bwMode="auto">
          <a:xfrm>
            <a:off x="827584" y="4437112"/>
            <a:ext cx="2160240" cy="2420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635896" y="4005064"/>
            <a:ext cx="36004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ight Arrow 3"/>
          <p:cNvSpPr/>
          <p:nvPr/>
        </p:nvSpPr>
        <p:spPr>
          <a:xfrm>
            <a:off x="6300192" y="4077072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452320" y="6741368"/>
            <a:ext cx="1691680" cy="912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0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182803395"/>
      </p:ext>
    </p:extLst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7544" y="980728"/>
            <a:ext cx="7200800" cy="559211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ORDER: PHTHIRAPTERA (LICE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)</a:t>
            </a:r>
            <a:endParaRPr lang="en-IN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971600" y="11472"/>
            <a:ext cx="6480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Phylum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 Arthropoda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535401"/>
              </p:ext>
            </p:extLst>
          </p:nvPr>
        </p:nvGraphicFramePr>
        <p:xfrm>
          <a:off x="1127008" y="1426252"/>
          <a:ext cx="628836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181"/>
                <a:gridCol w="3144181"/>
              </a:tblGrid>
              <a:tr h="339575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C00000"/>
                          </a:solidFill>
                        </a:rPr>
                        <a:t>Louse</a:t>
                      </a:r>
                      <a:endParaRPr lang="en-IN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C00000"/>
                          </a:solidFill>
                        </a:rPr>
                        <a:t>Common Name</a:t>
                      </a:r>
                      <a:endParaRPr lang="en-IN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39575">
                <a:tc>
                  <a:txBody>
                    <a:bodyPr/>
                    <a:lstStyle/>
                    <a:p>
                      <a:r>
                        <a:rPr lang="en-IN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Haematopinus</a:t>
                      </a:r>
                      <a:r>
                        <a:rPr lang="en-IN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spp.</a:t>
                      </a:r>
                      <a:endParaRPr lang="en-IN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Short nosed louse</a:t>
                      </a:r>
                      <a:endParaRPr lang="en-IN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339575">
                <a:tc>
                  <a:txBody>
                    <a:bodyPr/>
                    <a:lstStyle/>
                    <a:p>
                      <a:r>
                        <a:rPr lang="en-IN" i="1" dirty="0" err="1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Linognathu</a:t>
                      </a:r>
                      <a:r>
                        <a:rPr lang="en-IN" dirty="0" err="1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s</a:t>
                      </a:r>
                      <a:r>
                        <a:rPr lang="en-IN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spp.</a:t>
                      </a:r>
                      <a:endParaRPr lang="en-IN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Long nosed louse</a:t>
                      </a:r>
                      <a:endParaRPr lang="en-IN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257">
                <a:tc>
                  <a:txBody>
                    <a:bodyPr/>
                    <a:lstStyle/>
                    <a:p>
                      <a:r>
                        <a:rPr lang="en-IN" i="1" dirty="0" err="1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Damalinia</a:t>
                      </a:r>
                      <a:r>
                        <a:rPr lang="en-IN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( or </a:t>
                      </a:r>
                      <a:r>
                        <a:rPr lang="en-IN" i="1" dirty="0" err="1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Bovicola</a:t>
                      </a:r>
                      <a:r>
                        <a:rPr lang="en-IN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) </a:t>
                      </a:r>
                      <a:r>
                        <a:rPr lang="en-IN" baseline="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IN" i="1" baseline="0" dirty="0" err="1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bovis</a:t>
                      </a:r>
                      <a:endParaRPr lang="en-IN" i="1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Red louse of cattle</a:t>
                      </a:r>
                      <a:endParaRPr lang="en-IN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257">
                <a:tc>
                  <a:txBody>
                    <a:bodyPr/>
                    <a:lstStyle/>
                    <a:p>
                      <a:r>
                        <a:rPr lang="en-US" sz="1800" b="0" i="1" kern="1200" dirty="0" err="1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Menacanthus</a:t>
                      </a:r>
                      <a:r>
                        <a:rPr lang="en-US" sz="1800" b="0" i="1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 err="1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stramineus</a:t>
                      </a:r>
                      <a:r>
                        <a:rPr lang="en-US" sz="1800" b="0" i="1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or </a:t>
                      </a:r>
                      <a:r>
                        <a:rPr lang="en-US" sz="1800" b="0" i="1" kern="1200" dirty="0" err="1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Menopon</a:t>
                      </a:r>
                      <a:r>
                        <a:rPr lang="en-US" sz="1800" b="0" i="1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 err="1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biseriatum</a:t>
                      </a: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IN" b="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Yellow body louse of fowl</a:t>
                      </a:r>
                      <a:endParaRPr lang="en-IN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257"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kern="1200" dirty="0" err="1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Cuclotogaster</a:t>
                      </a:r>
                      <a:r>
                        <a:rPr lang="en-US" sz="1800" b="0" i="1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0" i="1" kern="1200" dirty="0" err="1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Liperus</a:t>
                      </a:r>
                      <a:r>
                        <a:rPr lang="en-US" sz="1800" b="0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b="0" i="1" kern="1200" dirty="0" err="1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heterographus</a:t>
                      </a:r>
                      <a:endParaRPr lang="en-IN" b="0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Head louse</a:t>
                      </a:r>
                      <a:endParaRPr lang="en-IN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Haematopinus suis (SWINE) Diagram | Quizle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6274" r="7508" b="11824"/>
          <a:stretch/>
        </p:blipFill>
        <p:spPr bwMode="auto">
          <a:xfrm rot="16200000">
            <a:off x="797799" y="4922834"/>
            <a:ext cx="1911985" cy="1276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Damalinia bovi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t="10124" r="25858" b="13144"/>
          <a:stretch/>
        </p:blipFill>
        <p:spPr bwMode="auto">
          <a:xfrm>
            <a:off x="3805814" y="4582031"/>
            <a:ext cx="1074420" cy="19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3. Menacanthus stramineus (Nitzsch)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r="15199" b="2975"/>
          <a:stretch/>
        </p:blipFill>
        <p:spPr bwMode="auto">
          <a:xfrm>
            <a:off x="5825518" y="4605016"/>
            <a:ext cx="1266249" cy="1839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9592" y="6487031"/>
            <a:ext cx="1656184" cy="3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 smtClean="0">
                <a:latin typeface="Arial Rounded MT Bold" panose="020F0704030504030204" pitchFamily="34" charset="0"/>
              </a:rPr>
              <a:t>Haemat</a:t>
            </a:r>
            <a:r>
              <a:rPr lang="en-US" sz="1600" i="1" dirty="0" err="1" smtClean="0"/>
              <a:t>opinus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3514932" y="6484426"/>
            <a:ext cx="1656184" cy="3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 smtClean="0">
                <a:latin typeface="Arial Rounded MT Bold" panose="020F0704030504030204" pitchFamily="34" charset="0"/>
              </a:rPr>
              <a:t>Damalinia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5656598" y="6444977"/>
            <a:ext cx="2443794" cy="462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>
                <a:latin typeface="Arial Rounded MT Bold" panose="020F0704030504030204" pitchFamily="34" charset="0"/>
              </a:rPr>
              <a:t>Menacanthus</a:t>
            </a:r>
            <a:r>
              <a:rPr lang="en-US" sz="1400" i="1" dirty="0" smtClean="0">
                <a:latin typeface="Arial Rounded MT Bold" panose="020F0704030504030204" pitchFamily="34" charset="0"/>
              </a:rPr>
              <a:t> </a:t>
            </a:r>
            <a:r>
              <a:rPr lang="en-US" sz="1400" i="1" dirty="0" err="1" smtClean="0">
                <a:latin typeface="Arial Rounded MT Bold" panose="020F0704030504030204" pitchFamily="34" charset="0"/>
              </a:rPr>
              <a:t>stramineus</a:t>
            </a:r>
            <a:r>
              <a:rPr lang="en-US" sz="1400" dirty="0" smtClean="0"/>
              <a:t> </a:t>
            </a:r>
            <a:endParaRPr lang="en-IN" sz="14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452320" y="6741368"/>
            <a:ext cx="1691680" cy="912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0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1592678292"/>
      </p:ext>
    </p:extLst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764704"/>
            <a:ext cx="7920880" cy="58790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ORDER: 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SIPHONAPTERA 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(FLEAS)</a:t>
            </a:r>
            <a:endParaRPr lang="en-IN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Temporary parasites, wingless </a:t>
            </a: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insects with laterally compressed </a:t>
            </a:r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bodies.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Eyes 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present or absent and three-segmented antennae. Compound eye absent.</a:t>
            </a:r>
            <a:endParaRPr lang="en-IN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Third pair of legs much larger than the others and are adapted for </a:t>
            </a:r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leaping</a:t>
            </a:r>
            <a:r>
              <a:rPr lang="en-IN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on 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and off their hosts.</a:t>
            </a:r>
            <a:endParaRPr lang="en-IN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Head and thorax bears a numbers of prominent spines called </a:t>
            </a:r>
            <a:r>
              <a:rPr lang="en-US" b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combs</a:t>
            </a: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  <a:endParaRPr lang="en-IN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Abdomen </a:t>
            </a: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</a:rPr>
              <a:t>has ten segments. </a:t>
            </a:r>
            <a:endParaRPr lang="en-US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Both </a:t>
            </a:r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sexes are blood sucker but only the adult fleas are parasitic.</a:t>
            </a:r>
            <a:endParaRPr lang="en-IN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US" dirty="0">
                <a:latin typeface="Arial Rounded MT Bold" panose="020F0704030504030204" pitchFamily="34" charset="0"/>
              </a:rPr>
              <a:t>Life-cycle comprises as egg, larva, pupa and adult.</a:t>
            </a:r>
            <a:endParaRPr lang="en-IN" dirty="0">
              <a:latin typeface="Arial Rounded MT Bold" panose="020F0704030504030204" pitchFamily="34" charset="0"/>
            </a:endParaRPr>
          </a:p>
          <a:p>
            <a:pPr algn="just"/>
            <a:endParaRPr lang="en-IN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971600" y="73027"/>
            <a:ext cx="6480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Phylum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: Arthropoda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7" descr="flea | Definition, Size, &amp; Natural History | Britannic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5"/>
          <a:stretch/>
        </p:blipFill>
        <p:spPr bwMode="auto">
          <a:xfrm>
            <a:off x="2483768" y="5078328"/>
            <a:ext cx="2499360" cy="17487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452320" y="6741368"/>
            <a:ext cx="1691680" cy="912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0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1755459987"/>
      </p:ext>
    </p:extLst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51520" y="764704"/>
            <a:ext cx="7808912" cy="58790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ORDER: 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SIPHONAPTERA 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(FLEAS)</a:t>
            </a:r>
            <a:endParaRPr lang="en-IN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just"/>
            <a:endParaRPr lang="en-IN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971600" y="73027"/>
            <a:ext cx="6480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Phylum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: Arthropoda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46192"/>
              </p:ext>
            </p:extLst>
          </p:nvPr>
        </p:nvGraphicFramePr>
        <p:xfrm>
          <a:off x="1524000" y="1397000"/>
          <a:ext cx="592832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160"/>
                <a:gridCol w="296416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baseline="0" dirty="0" smtClean="0">
                          <a:solidFill>
                            <a:srgbClr val="C00000"/>
                          </a:solidFill>
                        </a:rPr>
                        <a:t> Fleas</a:t>
                      </a:r>
                      <a:endParaRPr lang="en-IN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C00000"/>
                          </a:solidFill>
                        </a:rPr>
                        <a:t>Common Name</a:t>
                      </a:r>
                      <a:endParaRPr lang="en-IN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1" kern="1200" dirty="0" err="1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Ctenocephalides</a:t>
                      </a:r>
                      <a:r>
                        <a:rPr lang="en-US" sz="1800" b="0" i="1" kern="1200" dirty="0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 err="1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canis</a:t>
                      </a:r>
                      <a:endParaRPr lang="en-IN" sz="1800" b="0" kern="1200" dirty="0" smtClean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Common dog flea</a:t>
                      </a:r>
                      <a:endParaRPr lang="en-IN" b="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119888">
                <a:tc>
                  <a:txBody>
                    <a:bodyPr/>
                    <a:lstStyle/>
                    <a:p>
                      <a:r>
                        <a:rPr lang="en-US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Echidnophaga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gallinacea</a:t>
                      </a:r>
                      <a:endParaRPr lang="en-IN" sz="1800" kern="1200" dirty="0" smtClean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Stick-tight flea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IN" dirty="0" smtClean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800" b="0" i="1" kern="1200" dirty="0" err="1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Xenopsylla</a:t>
                      </a:r>
                      <a:r>
                        <a:rPr lang="en-US" sz="1800" b="0" i="1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 err="1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cheopis</a:t>
                      </a:r>
                      <a:endParaRPr lang="en-IN" b="0" i="1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Black rat flea or oriental flea</a:t>
                      </a:r>
                      <a:endParaRPr lang="en-IN" b="0" i="1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800" b="0" i="1" kern="1200" dirty="0" err="1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Tunga</a:t>
                      </a:r>
                      <a:r>
                        <a:rPr lang="en-US" sz="1800" b="0" i="1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1" kern="1200" dirty="0" err="1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penetrans</a:t>
                      </a:r>
                      <a:r>
                        <a:rPr lang="en-US" sz="1800" b="0" i="1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IN" b="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Chigger or chigoe flea or sand flea </a:t>
                      </a:r>
                      <a:endParaRPr lang="en-IN" b="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 descr="Ctenocephalides canis - an overview | ScienceDirect Topic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45781"/>
            <a:ext cx="2160240" cy="1510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britishfleas.myspecies.info/sites/britishfleas.myspecies.info/files/styles/large/public/010177319__2016_12_13-Scene-1-ScanRegion0.jpg?itok=kn7Ce-dv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t="19667" r="17519" b="19500"/>
          <a:stretch/>
        </p:blipFill>
        <p:spPr bwMode="auto">
          <a:xfrm>
            <a:off x="3527110" y="4763911"/>
            <a:ext cx="1945764" cy="1474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Rat Flea Xenopsylla Cheopis Photograph by James Gathany/science Photo  Library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2" t="10444" r="19815" b="7969"/>
          <a:stretch/>
        </p:blipFill>
        <p:spPr bwMode="auto">
          <a:xfrm>
            <a:off x="6372200" y="4321135"/>
            <a:ext cx="2003425" cy="1988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9592" y="6309321"/>
            <a:ext cx="2232248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Ctenocephalides</a:t>
            </a:r>
            <a:r>
              <a:rPr lang="en-US" sz="1400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canis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3383868" y="6253937"/>
            <a:ext cx="2484276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 err="1">
                <a:solidFill>
                  <a:schemeClr val="dk1"/>
                </a:solidFill>
                <a:latin typeface="Arial Rounded MT Bold" panose="020F0704030504030204" pitchFamily="34" charset="0"/>
              </a:rPr>
              <a:t>Echidnophaga</a:t>
            </a:r>
            <a:r>
              <a:rPr lang="en-US" sz="1400" i="1" dirty="0">
                <a:solidFill>
                  <a:schemeClr val="dk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i="1" dirty="0" err="1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gallinacea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6372200" y="6253937"/>
            <a:ext cx="1872208" cy="271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Xenopsylla</a:t>
            </a:r>
            <a:r>
              <a:rPr lang="en-US" sz="14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i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cheopis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452320" y="6741368"/>
            <a:ext cx="1691680" cy="912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0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515601534"/>
      </p:ext>
    </p:extLst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48642"/>
            <a:ext cx="7920880" cy="640932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ORDER: ACARINA (TICKS &amp; MITES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)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Ticks: 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Temporary, macroscopic  </a:t>
            </a: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parasites and adult has four-pairs of legs </a:t>
            </a:r>
            <a:r>
              <a:rPr lang="en-US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and </a:t>
            </a: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the body is composed of a cephalothorax and abdomen. </a:t>
            </a:r>
            <a:endParaRPr lang="en-US" sz="1600" dirty="0" smtClean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Antennae 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and eyes are absent.</a:t>
            </a:r>
            <a:endParaRPr lang="en-IN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Head is  known  as basis </a:t>
            </a:r>
            <a:r>
              <a:rPr lang="en-US" sz="1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capituli</a:t>
            </a:r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which bears mouth parts comprising of a pair of chelicerae with mobile digits adapted for cutting and a pair of sensory palps, between these a median toothed structure called </a:t>
            </a:r>
            <a:r>
              <a:rPr lang="en-US" sz="16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hypostome</a:t>
            </a:r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.</a:t>
            </a:r>
            <a:endParaRPr lang="en-IN" sz="1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Hard ticks have rigid </a:t>
            </a:r>
            <a:r>
              <a:rPr lang="en-US" sz="16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chitinous</a:t>
            </a: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scutum</a:t>
            </a:r>
            <a:r>
              <a:rPr lang="en-US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. e.g</a:t>
            </a: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. </a:t>
            </a:r>
            <a:r>
              <a:rPr lang="en-US" sz="16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Ixodidae</a:t>
            </a: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family.</a:t>
            </a:r>
            <a:endParaRPr lang="en-IN" sz="1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Soft 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ticks have no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scutum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. e.g. </a:t>
            </a:r>
            <a:r>
              <a:rPr lang="en-US" sz="16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Argasidae</a:t>
            </a: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family</a:t>
            </a:r>
            <a:r>
              <a:rPr lang="en-US" sz="1600" dirty="0">
                <a:latin typeface="Arial Rounded MT Bold" panose="020F0704030504030204" pitchFamily="34" charset="0"/>
              </a:rPr>
              <a:t>.</a:t>
            </a:r>
            <a:endParaRPr lang="en-IN" sz="1600" dirty="0">
              <a:latin typeface="Arial Rounded MT Bold" panose="020F0704030504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Life-cycle: </a:t>
            </a:r>
            <a:r>
              <a:rPr lang="en-US" sz="1600" dirty="0" smtClean="0">
                <a:latin typeface="Arial Rounded MT Bold" panose="020F0704030504030204" pitchFamily="34" charset="0"/>
              </a:rPr>
              <a:t>Egg        Larva </a:t>
            </a:r>
            <a:r>
              <a:rPr lang="en-US" sz="1600" dirty="0">
                <a:latin typeface="Arial Rounded MT Bold" panose="020F0704030504030204" pitchFamily="34" charset="0"/>
              </a:rPr>
              <a:t>(three pair </a:t>
            </a:r>
            <a:r>
              <a:rPr lang="en-US" sz="1600" dirty="0" smtClean="0">
                <a:latin typeface="Arial Rounded MT Bold" panose="020F0704030504030204" pitchFamily="34" charset="0"/>
              </a:rPr>
              <a:t>legs)       Nymph </a:t>
            </a:r>
            <a:r>
              <a:rPr lang="en-US" sz="1600" dirty="0">
                <a:latin typeface="Arial Rounded MT Bold" panose="020F0704030504030204" pitchFamily="34" charset="0"/>
              </a:rPr>
              <a:t>(four pair  </a:t>
            </a:r>
            <a:r>
              <a:rPr lang="en-US" sz="1600" dirty="0" smtClean="0">
                <a:latin typeface="Arial Rounded MT Bold" panose="020F0704030504030204" pitchFamily="34" charset="0"/>
              </a:rPr>
              <a:t>legs)    </a:t>
            </a:r>
          </a:p>
          <a:p>
            <a:pPr algn="just"/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smtClean="0">
                <a:latin typeface="Arial Rounded MT Bold" panose="020F0704030504030204" pitchFamily="34" charset="0"/>
              </a:rPr>
              <a:t>                                                                       Imago </a:t>
            </a:r>
            <a:r>
              <a:rPr lang="en-US" sz="1600" dirty="0">
                <a:latin typeface="Arial Rounded MT Bold" panose="020F0704030504030204" pitchFamily="34" charset="0"/>
              </a:rPr>
              <a:t>or Adult (four pair </a:t>
            </a:r>
            <a:r>
              <a:rPr lang="en-US" sz="1600" dirty="0" smtClean="0">
                <a:latin typeface="Arial Rounded MT Bold" panose="020F0704030504030204" pitchFamily="34" charset="0"/>
              </a:rPr>
              <a:t>legs).</a:t>
            </a:r>
            <a:endParaRPr lang="en-IN" sz="1600" dirty="0">
              <a:latin typeface="Arial Rounded MT Bold" panose="020F0704030504030204" pitchFamily="34" charset="0"/>
            </a:endParaRPr>
          </a:p>
          <a:p>
            <a:pPr algn="just"/>
            <a:endParaRPr lang="en-IN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48532"/>
            <a:ext cx="9073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 Phylum: Arthropoda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a well labelled diagram of tick - Google Search | Body diagram, Google  images,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1835696" y="4653136"/>
            <a:ext cx="2377440" cy="2103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411760" y="420050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Arrow 6"/>
          <p:cNvSpPr/>
          <p:nvPr/>
        </p:nvSpPr>
        <p:spPr>
          <a:xfrm>
            <a:off x="4927552" y="420050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Down Arrow 2"/>
          <p:cNvSpPr/>
          <p:nvPr/>
        </p:nvSpPr>
        <p:spPr>
          <a:xfrm>
            <a:off x="6228184" y="4383084"/>
            <a:ext cx="142840" cy="249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      </a:t>
            </a:r>
            <a:endParaRPr lang="en-IN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452320" y="6741368"/>
            <a:ext cx="1691680" cy="912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0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942171889"/>
      </p:ext>
    </p:extLst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48642"/>
            <a:ext cx="7920880" cy="640932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ORDER: ACARINA (TICKS &amp; MITES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)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Ticks: </a:t>
            </a:r>
          </a:p>
          <a:p>
            <a:pPr algn="just"/>
            <a:endParaRPr lang="en-IN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48532"/>
            <a:ext cx="9073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 Phylum: Arthropoda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629190"/>
              </p:ext>
            </p:extLst>
          </p:nvPr>
        </p:nvGraphicFramePr>
        <p:xfrm>
          <a:off x="1691680" y="1109579"/>
          <a:ext cx="5928320" cy="3572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160"/>
                <a:gridCol w="2964160"/>
              </a:tblGrid>
              <a:tr h="368733">
                <a:tc>
                  <a:txBody>
                    <a:bodyPr/>
                    <a:lstStyle/>
                    <a:p>
                      <a:r>
                        <a:rPr lang="en-IN" baseline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 Ticks</a:t>
                      </a:r>
                      <a:endParaRPr lang="en-IN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aseline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  Types of Tick</a:t>
                      </a:r>
                      <a:endParaRPr lang="en-IN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368733">
                <a:tc>
                  <a:txBody>
                    <a:bodyPr/>
                    <a:lstStyle/>
                    <a:p>
                      <a:r>
                        <a:rPr lang="en-US" sz="1800" i="1" kern="1200" dirty="0" err="1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Ixodes</a:t>
                      </a:r>
                      <a:r>
                        <a:rPr lang="en-US" sz="1800" i="1" kern="1200" dirty="0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spp.</a:t>
                      </a:r>
                      <a:endParaRPr lang="en-IN" sz="1800" b="0" i="0" kern="1200" dirty="0" smtClean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Hard tick</a:t>
                      </a:r>
                      <a:endParaRPr lang="en-IN" b="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6364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err="1" smtClean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Rhipicephalus</a:t>
                      </a:r>
                      <a:r>
                        <a:rPr lang="en-US" sz="1800" i="1" kern="1200" dirty="0" smtClean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800" i="0" kern="1200" dirty="0" smtClean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spp.</a:t>
                      </a:r>
                      <a:endParaRPr lang="en-IN" sz="1800" b="0" i="0" kern="1200" dirty="0" smtClean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 smtClean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i="1" kern="1200" dirty="0" err="1" smtClean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Boophilus</a:t>
                      </a:r>
                      <a:r>
                        <a:rPr lang="en-US" sz="1800" i="1" kern="1200" dirty="0" smtClean="0">
                          <a:solidFill>
                            <a:srgbClr val="00206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IN" sz="1800" kern="1200" dirty="0" smtClean="0">
                        <a:solidFill>
                          <a:srgbClr val="002060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Hard tick</a:t>
                      </a:r>
                      <a:endParaRPr lang="en-IN" dirty="0" smtClean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4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err="1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Haemaphysalis</a:t>
                      </a:r>
                      <a:r>
                        <a:rPr lang="en-US" sz="1800" i="1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spp.</a:t>
                      </a:r>
                      <a:endParaRPr lang="en-IN" sz="1800" b="0" i="0" kern="1200" dirty="0" smtClean="0">
                        <a:solidFill>
                          <a:srgbClr val="0070C0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endParaRPr lang="en-IN" b="0" i="1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Hard tick</a:t>
                      </a:r>
                      <a:endParaRPr lang="en-IN" b="0" i="1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2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err="1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Hyalomma</a:t>
                      </a:r>
                      <a:r>
                        <a:rPr lang="en-US" sz="1800" i="1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spp.</a:t>
                      </a:r>
                      <a:endParaRPr lang="en-IN" sz="1800" b="0" i="0" kern="1200" dirty="0" smtClean="0">
                        <a:solidFill>
                          <a:srgbClr val="00B050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b="0" dirty="0" smtClean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IN" b="0" i="1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b="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Hard tick</a:t>
                      </a:r>
                      <a:endParaRPr lang="en-IN" b="0" i="1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443">
                <a:tc>
                  <a:txBody>
                    <a:bodyPr/>
                    <a:lstStyle/>
                    <a:p>
                      <a:r>
                        <a:rPr lang="en-US" sz="1800" i="1" kern="1200" dirty="0" err="1" smtClean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Argas</a:t>
                      </a:r>
                      <a:r>
                        <a:rPr lang="en-US" sz="1800" i="1" kern="1200" dirty="0" smtClean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err="1" smtClean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persicus</a:t>
                      </a:r>
                      <a:endParaRPr lang="en-IN" b="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Soft tick Known as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Fowl tick </a:t>
                      </a: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or </a:t>
                      </a: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blue bug)</a:t>
                      </a:r>
                      <a:endParaRPr lang="en-IN" b="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Ixodes scapularis - Wikiped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1691680" cy="145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rown Dog Tick? - Rhipicephalus sanguineus - BugGuide.Net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3425" r="6857" b="4110"/>
          <a:stretch/>
        </p:blipFill>
        <p:spPr bwMode="auto">
          <a:xfrm>
            <a:off x="3419872" y="4869160"/>
            <a:ext cx="1944216" cy="1622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rgas persicus, fowl tick, w.m. of adult specimen * |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 r="12400"/>
          <a:stretch/>
        </p:blipFill>
        <p:spPr bwMode="auto">
          <a:xfrm rot="16200000">
            <a:off x="6451446" y="5047761"/>
            <a:ext cx="1394460" cy="1264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9592" y="6309321"/>
            <a:ext cx="1691680" cy="181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Ixodes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3690664" y="6496796"/>
            <a:ext cx="1691680" cy="181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Rhipicephalus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6539111" y="6377451"/>
            <a:ext cx="1691680" cy="181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Argas</a:t>
            </a:r>
            <a:r>
              <a:rPr lang="en-US" sz="14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persicus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452320" y="6741368"/>
            <a:ext cx="1691680" cy="912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0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1482607917"/>
      </p:ext>
    </p:extLst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48642"/>
            <a:ext cx="7920880" cy="640932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ORDER: ACARINA (TICKS &amp; MITES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)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Mites: 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Small (0.5 -2mm) in size, circular (except- </a:t>
            </a:r>
            <a:r>
              <a:rPr lang="en-US" sz="1600" i="1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Demodex</a:t>
            </a:r>
            <a:r>
              <a:rPr lang="en-US" sz="1600" i="1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spp.) in outline.</a:t>
            </a:r>
            <a:endParaRPr lang="en-IN" sz="1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Usually microscopic rarely submicroscopic, obligatory parasites and complete the entire life cycle on the body of the host.</a:t>
            </a:r>
            <a:endParaRPr lang="en-IN" sz="1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Respiratory system is tracheal in most </a:t>
            </a:r>
            <a:r>
              <a:rPr lang="en-US" sz="16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species.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Mites </a:t>
            </a:r>
            <a:r>
              <a:rPr lang="en-US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cause a disease conditions in host known as </a:t>
            </a:r>
            <a:r>
              <a:rPr lang="en-US" sz="1600" u="sng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mange.</a:t>
            </a:r>
            <a:endParaRPr lang="en-IN" sz="1600" u="sng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Life-cycle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: </a:t>
            </a:r>
            <a:r>
              <a:rPr lang="en-US" sz="1600" dirty="0" smtClean="0">
                <a:latin typeface="Arial Rounded MT Bold" panose="020F0704030504030204" pitchFamily="34" charset="0"/>
              </a:rPr>
              <a:t>Egg        Larva </a:t>
            </a:r>
            <a:r>
              <a:rPr lang="en-US" sz="1600" dirty="0">
                <a:latin typeface="Arial Rounded MT Bold" panose="020F0704030504030204" pitchFamily="34" charset="0"/>
              </a:rPr>
              <a:t>(three pair </a:t>
            </a:r>
            <a:r>
              <a:rPr lang="en-US" sz="1600" dirty="0" smtClean="0">
                <a:latin typeface="Arial Rounded MT Bold" panose="020F0704030504030204" pitchFamily="34" charset="0"/>
              </a:rPr>
              <a:t>legs)       Nymph </a:t>
            </a:r>
            <a:r>
              <a:rPr lang="en-US" sz="1600" dirty="0">
                <a:latin typeface="Arial Rounded MT Bold" panose="020F0704030504030204" pitchFamily="34" charset="0"/>
              </a:rPr>
              <a:t>(four pair  </a:t>
            </a:r>
            <a:r>
              <a:rPr lang="en-US" sz="1600" dirty="0" smtClean="0">
                <a:latin typeface="Arial Rounded MT Bold" panose="020F0704030504030204" pitchFamily="34" charset="0"/>
              </a:rPr>
              <a:t>legs)    </a:t>
            </a:r>
          </a:p>
          <a:p>
            <a:pPr algn="just"/>
            <a:r>
              <a:rPr lang="en-US" sz="1600" dirty="0">
                <a:latin typeface="Arial Rounded MT Bold" panose="020F0704030504030204" pitchFamily="34" charset="0"/>
              </a:rPr>
              <a:t> </a:t>
            </a:r>
            <a:r>
              <a:rPr lang="en-US" sz="1600" dirty="0" smtClean="0">
                <a:latin typeface="Arial Rounded MT Bold" panose="020F0704030504030204" pitchFamily="34" charset="0"/>
              </a:rPr>
              <a:t>                                                                       Imago </a:t>
            </a:r>
            <a:r>
              <a:rPr lang="en-US" sz="1600" dirty="0">
                <a:latin typeface="Arial Rounded MT Bold" panose="020F0704030504030204" pitchFamily="34" charset="0"/>
              </a:rPr>
              <a:t>or Adult (four pair </a:t>
            </a:r>
            <a:r>
              <a:rPr lang="en-US" sz="1600" dirty="0" smtClean="0">
                <a:latin typeface="Arial Rounded MT Bold" panose="020F0704030504030204" pitchFamily="34" charset="0"/>
              </a:rPr>
              <a:t>legs).</a:t>
            </a:r>
            <a:endParaRPr lang="en-IN" sz="1600" dirty="0">
              <a:latin typeface="Arial Rounded MT Bold" panose="020F0704030504030204" pitchFamily="34" charset="0"/>
            </a:endParaRPr>
          </a:p>
          <a:p>
            <a:pPr algn="just"/>
            <a:endParaRPr lang="en-IN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48532"/>
            <a:ext cx="9073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 Phylum: Arthropoda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411760" y="314096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Arrow 6"/>
          <p:cNvSpPr/>
          <p:nvPr/>
        </p:nvSpPr>
        <p:spPr>
          <a:xfrm>
            <a:off x="5004048" y="3140968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Down Arrow 2"/>
          <p:cNvSpPr/>
          <p:nvPr/>
        </p:nvSpPr>
        <p:spPr>
          <a:xfrm>
            <a:off x="6300192" y="3284984"/>
            <a:ext cx="142840" cy="249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      </a:t>
            </a:r>
            <a:endParaRPr lang="en-IN" dirty="0"/>
          </a:p>
        </p:txBody>
      </p:sp>
      <p:pic>
        <p:nvPicPr>
          <p:cNvPr id="8" name="Picture 7" descr="Clinical and Immuno-Pathology Aspects of Canine Demodicosis | IntechOp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43"/>
          <a:stretch/>
        </p:blipFill>
        <p:spPr bwMode="auto">
          <a:xfrm>
            <a:off x="3203848" y="3789040"/>
            <a:ext cx="739140" cy="2689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Pin on Chapter 6 Arthropod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8"/>
          <a:stretch/>
        </p:blipFill>
        <p:spPr bwMode="auto">
          <a:xfrm>
            <a:off x="551008" y="3774938"/>
            <a:ext cx="1927860" cy="1935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No photo description available.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64274"/>
            <a:ext cx="3400832" cy="23736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23528" y="5668870"/>
            <a:ext cx="1798693" cy="526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i="1" dirty="0" err="1" smtClean="0">
                <a:latin typeface="Arial Rounded MT Bold" panose="020F0704030504030204" pitchFamily="34" charset="0"/>
              </a:rPr>
              <a:t>Sarcoptes</a:t>
            </a:r>
            <a:r>
              <a:rPr lang="en-IN" dirty="0" smtClean="0"/>
              <a:t> sp.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2627784" y="6454852"/>
            <a:ext cx="1701718" cy="334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i="1" dirty="0" err="1" smtClean="0">
                <a:latin typeface="Arial Rounded MT Bold" panose="020F0704030504030204" pitchFamily="34" charset="0"/>
              </a:rPr>
              <a:t>Demodex</a:t>
            </a:r>
            <a:r>
              <a:rPr lang="en-IN" dirty="0" smtClean="0"/>
              <a:t> sp.</a:t>
            </a:r>
            <a:endParaRPr lang="en-IN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452320" y="6741368"/>
            <a:ext cx="1691680" cy="912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0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885350961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1562" y="1340769"/>
            <a:ext cx="7907865" cy="5652187"/>
          </a:xfrm>
        </p:spPr>
        <p:txBody>
          <a:bodyPr>
            <a:norm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400" b="1" dirty="0">
              <a:solidFill>
                <a:srgbClr val="7030A0"/>
              </a:solidFill>
              <a:latin typeface="Arial Rounded MT Bold" pitchFamily="34" charset="0"/>
            </a:endParaRPr>
          </a:p>
          <a:p>
            <a:pPr lvl="0" algn="just"/>
            <a:endParaRPr lang="en-US" sz="20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584591" y="64469"/>
            <a:ext cx="82809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Phylum: Arthropoda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49132483"/>
              </p:ext>
            </p:extLst>
          </p:nvPr>
        </p:nvGraphicFramePr>
        <p:xfrm>
          <a:off x="-16033" y="1772816"/>
          <a:ext cx="6599523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881399" y="4318417"/>
            <a:ext cx="1567160" cy="99514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ed Rectangle 9"/>
          <p:cNvSpPr/>
          <p:nvPr/>
        </p:nvSpPr>
        <p:spPr>
          <a:xfrm>
            <a:off x="7438126" y="4552527"/>
            <a:ext cx="1708896" cy="990923"/>
          </a:xfrm>
          <a:prstGeom prst="roundRect">
            <a:avLst>
              <a:gd name="adj" fmla="val 1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Protozoa</a:t>
            </a:r>
          </a:p>
          <a:p>
            <a:pPr lvl="0"/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(Unicellular)</a:t>
            </a:r>
            <a:endParaRPr lang="en-IN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60032" y="3717032"/>
            <a:ext cx="3134633" cy="4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91831" y="3068962"/>
            <a:ext cx="0" cy="98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08924" y="443711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41172" y="443711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994665" y="3717032"/>
            <a:ext cx="2809" cy="601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48642"/>
            <a:ext cx="7920880" cy="640932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ORDER: ACARINA (TICKS &amp; MITES</a:t>
            </a:r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)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Mites: </a:t>
            </a:r>
          </a:p>
          <a:p>
            <a:pPr algn="just"/>
            <a:endParaRPr lang="en-IN" sz="2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48532"/>
            <a:ext cx="9073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 Phylum: Arthropoda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125035"/>
              </p:ext>
            </p:extLst>
          </p:nvPr>
        </p:nvGraphicFramePr>
        <p:xfrm>
          <a:off x="1115616" y="1340768"/>
          <a:ext cx="6336704" cy="3210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3168352"/>
              </a:tblGrid>
              <a:tr h="283056">
                <a:tc>
                  <a:txBody>
                    <a:bodyPr/>
                    <a:lstStyle/>
                    <a:p>
                      <a:r>
                        <a:rPr lang="en-IN" baseline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 Mites</a:t>
                      </a:r>
                      <a:endParaRPr lang="en-IN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aseline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  Types of mite</a:t>
                      </a:r>
                      <a:endParaRPr lang="en-IN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i="1" kern="1200" dirty="0" err="1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Sarcoptes</a:t>
                      </a:r>
                      <a:r>
                        <a:rPr lang="en-US" sz="1800" i="1" kern="1200" dirty="0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spp.</a:t>
                      </a:r>
                      <a:endParaRPr lang="en-IN" sz="1800" b="0" i="0" kern="1200" dirty="0" smtClean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Burrowing mite</a:t>
                      </a:r>
                      <a:endParaRPr lang="en-IN" b="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11988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err="1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Notoedres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spp.</a:t>
                      </a:r>
                      <a:endParaRPr lang="en-IN" sz="1800" b="0" i="0" kern="1200" dirty="0" smtClean="0">
                        <a:solidFill>
                          <a:srgbClr val="0070C0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Burrowing mite</a:t>
                      </a:r>
                      <a:endParaRPr lang="en-IN" dirty="0" smtClean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err="1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Demodex</a:t>
                      </a:r>
                      <a:r>
                        <a:rPr lang="en-US" sz="1800" i="1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spp.</a:t>
                      </a:r>
                      <a:endParaRPr lang="en-IN" sz="1800" b="0" i="0" kern="1200" dirty="0" smtClean="0">
                        <a:solidFill>
                          <a:srgbClr val="0070C0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Burrowing mite</a:t>
                      </a:r>
                      <a:endParaRPr lang="en-IN" b="0" i="1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err="1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Psoroptes</a:t>
                      </a:r>
                      <a:r>
                        <a:rPr lang="en-US" sz="1800" i="1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spp.</a:t>
                      </a:r>
                      <a:endParaRPr lang="en-IN" sz="1800" b="0" i="0" kern="1200" dirty="0" smtClean="0">
                        <a:solidFill>
                          <a:srgbClr val="00B050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Non-burrowing mite</a:t>
                      </a:r>
                      <a:endParaRPr lang="en-IN" sz="1800" b="1" kern="1200" dirty="0">
                        <a:solidFill>
                          <a:srgbClr val="00B050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00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err="1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Chorioptes</a:t>
                      </a:r>
                      <a:endParaRPr lang="en-IN" b="0" dirty="0" smtClean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Non-burrowing mite</a:t>
                      </a:r>
                      <a:endParaRPr lang="en-IN" sz="1800" b="0" kern="1200" dirty="0" smtClean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Dermanyssus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 err="1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gallinae</a:t>
                      </a:r>
                      <a:endParaRPr lang="en-IN" b="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Non-burrowing mite</a:t>
                      </a:r>
                      <a:endParaRPr lang="en-IN" sz="1800" b="1" kern="1200" dirty="0" smtClean="0">
                        <a:solidFill>
                          <a:schemeClr val="dk1"/>
                        </a:solidFill>
                        <a:effectLst/>
                        <a:latin typeface="Arial Rounded MT Bold" panose="020F07040305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Known as red</a:t>
                      </a:r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 mite of poultry</a:t>
                      </a:r>
                      <a:endParaRPr lang="en-IN" b="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Sarcoptes scabiei (itch mite) 2019: symptoms, transferability, treatment,  prevention - hygiene in practic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0" t="4572" r="31464" b="11836"/>
          <a:stretch/>
        </p:blipFill>
        <p:spPr bwMode="auto">
          <a:xfrm>
            <a:off x="827584" y="4949862"/>
            <a:ext cx="1722120" cy="13709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at Warble. Cattle Grub Fleas Coccidia Demodectic mite. - ppt downloa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2" t="23944" r="2941" b="10798"/>
          <a:stretch/>
        </p:blipFill>
        <p:spPr bwMode="auto">
          <a:xfrm>
            <a:off x="3491880" y="4968150"/>
            <a:ext cx="1783080" cy="1059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File:Psoroptes-cuniculi-mite.jpg - Wikimedia Commons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5"/>
          <a:stretch/>
        </p:blipFill>
        <p:spPr bwMode="auto">
          <a:xfrm>
            <a:off x="5902570" y="4656809"/>
            <a:ext cx="2019300" cy="19570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9592" y="6309321"/>
            <a:ext cx="1691680" cy="181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Sarcoptes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3438128" y="6127360"/>
            <a:ext cx="1691680" cy="181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Demodex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6066380" y="6637983"/>
            <a:ext cx="1691680" cy="181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Psoroptes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452320" y="6741368"/>
            <a:ext cx="1691680" cy="91234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0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1025699028"/>
      </p:ext>
    </p:extLst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371600"/>
            <a:ext cx="6347713" cy="35052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200" y="2967335"/>
            <a:ext cx="601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>
                <a:ln/>
                <a:solidFill>
                  <a:schemeClr val="accent3"/>
                </a:solidFill>
                <a:effectLst/>
              </a:rPr>
              <a:t>THANK U</a:t>
            </a:r>
          </a:p>
        </p:txBody>
      </p:sp>
    </p:spTree>
    <p:extLst>
      <p:ext uri="{BB962C8B-B14F-4D97-AF65-F5344CB8AC3E}">
        <p14:creationId xmlns:p14="http://schemas.microsoft.com/office/powerpoint/2010/main" val="375768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09" y="1301391"/>
            <a:ext cx="7529491" cy="534232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2060"/>
                </a:solidFill>
                <a:latin typeface="Arial Rounded MT Bold" pitchFamily="34" charset="0"/>
              </a:rPr>
              <a:t>The name of the phylum has also been derived from the </a:t>
            </a:r>
            <a:r>
              <a:rPr lang="en-US" sz="2000" b="1" u="sng" dirty="0">
                <a:solidFill>
                  <a:srgbClr val="002060"/>
                </a:solidFill>
                <a:latin typeface="Arial Rounded MT Bold" pitchFamily="34" charset="0"/>
              </a:rPr>
              <a:t>Greek</a:t>
            </a:r>
            <a:r>
              <a:rPr lang="en-US" sz="2000" b="1" dirty="0">
                <a:solidFill>
                  <a:srgbClr val="002060"/>
                </a:solidFill>
                <a:latin typeface="Arial Rounded MT Bold" pitchFamily="34" charset="0"/>
              </a:rPr>
              <a:t> words </a:t>
            </a:r>
            <a:r>
              <a:rPr lang="en-US" sz="2000" b="1" dirty="0" err="1">
                <a:solidFill>
                  <a:srgbClr val="002060"/>
                </a:solidFill>
                <a:latin typeface="Arial Rounded MT Bold" pitchFamily="34" charset="0"/>
              </a:rPr>
              <a:t>arthros</a:t>
            </a:r>
            <a:r>
              <a:rPr lang="en-US" sz="2000" b="1" dirty="0">
                <a:solidFill>
                  <a:srgbClr val="002060"/>
                </a:solidFill>
                <a:latin typeface="Arial Rounded MT Bold" pitchFamily="34" charset="0"/>
              </a:rPr>
              <a:t>- a joint and </a:t>
            </a:r>
            <a:r>
              <a:rPr lang="en-US" sz="2000" b="1" dirty="0" err="1">
                <a:solidFill>
                  <a:srgbClr val="002060"/>
                </a:solidFill>
                <a:latin typeface="Arial Rounded MT Bold" pitchFamily="34" charset="0"/>
              </a:rPr>
              <a:t>podos</a:t>
            </a:r>
            <a:r>
              <a:rPr lang="en-US" sz="2000" b="1" dirty="0">
                <a:solidFill>
                  <a:srgbClr val="002060"/>
                </a:solidFill>
                <a:latin typeface="Arial Rounded MT Bold" pitchFamily="34" charset="0"/>
              </a:rPr>
              <a:t>- a foot.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7030A0"/>
                </a:solidFill>
                <a:latin typeface="Arial Rounded MT Bold" pitchFamily="34" charset="0"/>
              </a:rPr>
              <a:t>This phylum includes over 80 % of all known animals.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 Rounded MT Bold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 Rounded MT Bold" pitchFamily="34" charset="0"/>
              </a:rPr>
              <a:t>Body is divided into head, thorax and abdomen. 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 Rounded MT Bold" pitchFamily="34" charset="0"/>
              </a:rPr>
              <a:t> </a:t>
            </a:r>
            <a:endParaRPr lang="en-US" sz="20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Phylum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: Arthropoda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Picture 5" descr="External Anatomy Adult insects are known for having three major body  regions, six legs, one pair of antennae and usually two pair of wings as  adults. - ppt downloa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49745" r="13974" b="3418"/>
          <a:stretch/>
        </p:blipFill>
        <p:spPr bwMode="auto">
          <a:xfrm>
            <a:off x="1763688" y="3717032"/>
            <a:ext cx="4688944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6600" y="6671735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1055782124"/>
      </p:ext>
    </p:extLst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09" y="1301391"/>
            <a:ext cx="7529491" cy="534232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  <a:latin typeface="Arial Rounded MT Bold" pitchFamily="34" charset="0"/>
              </a:rPr>
              <a:t>Jointed </a:t>
            </a:r>
            <a:r>
              <a:rPr lang="en-US" sz="2000" b="1" dirty="0">
                <a:solidFill>
                  <a:srgbClr val="0070C0"/>
                </a:solidFill>
                <a:latin typeface="Arial Rounded MT Bold" pitchFamily="34" charset="0"/>
              </a:rPr>
              <a:t>limbs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 Rounded MT Bold" pitchFamily="34" charset="0"/>
              </a:rPr>
              <a:t>Body covered with </a:t>
            </a:r>
            <a:r>
              <a:rPr lang="en-US" sz="2000" b="1" dirty="0" err="1">
                <a:latin typeface="Arial Rounded MT Bold" pitchFamily="34" charset="0"/>
              </a:rPr>
              <a:t>chitinous</a:t>
            </a:r>
            <a:r>
              <a:rPr lang="en-US" sz="2000" b="1" dirty="0">
                <a:latin typeface="Arial Rounded MT Bold" pitchFamily="34" charset="0"/>
              </a:rPr>
              <a:t> exoskeleton. 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Phylum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Arthropoda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7" descr="Unit 6 - Arthropoda Flashcards | Quizlet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" t="17000" r="3000" b="10500"/>
          <a:stretch/>
        </p:blipFill>
        <p:spPr bwMode="auto">
          <a:xfrm>
            <a:off x="539554" y="2885316"/>
            <a:ext cx="4171940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hitin | Definition, Structure, Function &amp; Example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3551" r="2852" b="2983"/>
          <a:stretch/>
        </p:blipFill>
        <p:spPr bwMode="auto">
          <a:xfrm>
            <a:off x="4932040" y="2885317"/>
            <a:ext cx="4104456" cy="34240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6600" y="6671735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09" y="1301391"/>
            <a:ext cx="7529491" cy="534232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 smtClean="0">
                <a:latin typeface="Arial Rounded MT Bold" pitchFamily="34" charset="0"/>
              </a:rPr>
              <a:t>Body </a:t>
            </a:r>
            <a:r>
              <a:rPr lang="en-US" sz="2000" b="1" dirty="0">
                <a:latin typeface="Arial Rounded MT Bold" pitchFamily="34" charset="0"/>
              </a:rPr>
              <a:t>covered with </a:t>
            </a:r>
            <a:r>
              <a:rPr lang="en-US" sz="2000" b="1" dirty="0" err="1">
                <a:latin typeface="Arial Rounded MT Bold" pitchFamily="34" charset="0"/>
              </a:rPr>
              <a:t>chitinous</a:t>
            </a:r>
            <a:r>
              <a:rPr lang="en-US" sz="2000" b="1" dirty="0">
                <a:latin typeface="Arial Rounded MT Bold" pitchFamily="34" charset="0"/>
              </a:rPr>
              <a:t> exoskeleton. 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Phylum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: Arthropoda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Picture 8" descr="Chitin | Definition, Structure, Function &amp; Example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3551" r="2852" b="2983"/>
          <a:stretch/>
        </p:blipFill>
        <p:spPr bwMode="auto">
          <a:xfrm>
            <a:off x="284896" y="2737042"/>
            <a:ext cx="3134976" cy="26810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hemistry of Biology. What is Matter? Anything that has mass and volume. -  ppt downloa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57436" r="14872" b="9231"/>
          <a:stretch/>
        </p:blipFill>
        <p:spPr bwMode="auto">
          <a:xfrm>
            <a:off x="3939611" y="2640403"/>
            <a:ext cx="4610100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3952642"/>
      </p:ext>
    </p:extLst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2909" y="1301391"/>
            <a:ext cx="7529491" cy="53423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B0F0"/>
                </a:solidFill>
                <a:latin typeface="Arial Rounded MT Bold" pitchFamily="34" charset="0"/>
              </a:rPr>
              <a:t>Body cavity is absent, instead </a:t>
            </a:r>
            <a:r>
              <a:rPr lang="en-US" sz="2000" b="1" dirty="0" err="1">
                <a:solidFill>
                  <a:srgbClr val="00B0F0"/>
                </a:solidFill>
                <a:latin typeface="Arial Rounded MT Bold" pitchFamily="34" charset="0"/>
              </a:rPr>
              <a:t>haemocoele</a:t>
            </a:r>
            <a:r>
              <a:rPr lang="en-US" sz="2000" b="1" dirty="0">
                <a:solidFill>
                  <a:srgbClr val="00B0F0"/>
                </a:solidFill>
                <a:latin typeface="Arial Rounded MT Bold" pitchFamily="34" charset="0"/>
              </a:rPr>
              <a:t> present in which blood or </a:t>
            </a:r>
            <a:r>
              <a:rPr lang="en-US" sz="2000" b="1" dirty="0" err="1">
                <a:solidFill>
                  <a:srgbClr val="00B0F0"/>
                </a:solidFill>
                <a:latin typeface="Arial Rounded MT Bold" pitchFamily="34" charset="0"/>
              </a:rPr>
              <a:t>haemolymph</a:t>
            </a:r>
            <a:r>
              <a:rPr lang="en-US" sz="2000" b="1" dirty="0">
                <a:solidFill>
                  <a:srgbClr val="00B0F0"/>
                </a:solidFill>
                <a:latin typeface="Arial Rounded MT Bold" pitchFamily="34" charset="0"/>
              </a:rPr>
              <a:t> present. </a:t>
            </a:r>
          </a:p>
          <a:p>
            <a:pPr marL="342900" lvl="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Phylum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: Arthropoda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6" descr="Arthropod Structure and Function ( Read ) | Biology | CK-12 Found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50" y="2564905"/>
            <a:ext cx="5247217" cy="34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6600" y="6671735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055698383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1412776"/>
            <a:ext cx="5832648" cy="523093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rial Rounded MT Bold" pitchFamily="34" charset="0"/>
              </a:rPr>
              <a:t>S</a:t>
            </a:r>
            <a:r>
              <a:rPr lang="en-US" sz="2000" b="1" dirty="0" smtClean="0">
                <a:latin typeface="Arial Rounded MT Bold" pitchFamily="34" charset="0"/>
              </a:rPr>
              <a:t>egments </a:t>
            </a:r>
            <a:r>
              <a:rPr lang="en-US" sz="2000" b="1" dirty="0">
                <a:latin typeface="Arial Rounded MT Bold" pitchFamily="34" charset="0"/>
              </a:rPr>
              <a:t>are made up of thick </a:t>
            </a:r>
            <a:r>
              <a:rPr lang="en-US" sz="2000" b="1" dirty="0" err="1">
                <a:latin typeface="Arial Rounded MT Bold" pitchFamily="34" charset="0"/>
              </a:rPr>
              <a:t>chitinous</a:t>
            </a:r>
            <a:r>
              <a:rPr lang="en-US" sz="2000" b="1" dirty="0">
                <a:latin typeface="Arial Rounded MT Bold" pitchFamily="34" charset="0"/>
              </a:rPr>
              <a:t> plates called </a:t>
            </a:r>
            <a:r>
              <a:rPr lang="en-US" sz="2000" b="1" dirty="0" err="1">
                <a:solidFill>
                  <a:srgbClr val="C00000"/>
                </a:solidFill>
                <a:latin typeface="Arial Rounded MT Bold" pitchFamily="34" charset="0"/>
              </a:rPr>
              <a:t>sclerites</a:t>
            </a:r>
            <a:r>
              <a:rPr lang="en-US" sz="2000" b="1" dirty="0">
                <a:solidFill>
                  <a:srgbClr val="C00000"/>
                </a:solidFill>
                <a:latin typeface="Arial Rounded MT Bold" pitchFamily="34" charset="0"/>
              </a:rPr>
              <a:t>. </a:t>
            </a:r>
            <a:endParaRPr lang="en-US" sz="2000" b="1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 err="1">
                <a:solidFill>
                  <a:srgbClr val="7030A0"/>
                </a:solidFill>
                <a:latin typeface="Arial Rounded MT Bold" pitchFamily="34" charset="0"/>
              </a:rPr>
              <a:t>S</a:t>
            </a:r>
            <a:r>
              <a:rPr lang="en-US" sz="2000" b="1" dirty="0" err="1" smtClean="0">
                <a:solidFill>
                  <a:srgbClr val="7030A0"/>
                </a:solidFill>
                <a:latin typeface="Arial Rounded MT Bold" pitchFamily="34" charset="0"/>
              </a:rPr>
              <a:t>clerite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Arial Rounded MT Bold" pitchFamily="34" charset="0"/>
              </a:rPr>
              <a:t>of dorsal, ventral and lateral is known as tergum, sternum and </a:t>
            </a:r>
            <a:r>
              <a:rPr lang="en-US" sz="2000" b="1" dirty="0" err="1">
                <a:solidFill>
                  <a:srgbClr val="7030A0"/>
                </a:solidFill>
                <a:latin typeface="Arial Rounded MT Bold" pitchFamily="34" charset="0"/>
              </a:rPr>
              <a:t>pleurons</a:t>
            </a:r>
            <a:r>
              <a:rPr lang="en-US" sz="2000" b="1" dirty="0">
                <a:solidFill>
                  <a:srgbClr val="7030A0"/>
                </a:solidFill>
                <a:latin typeface="Arial Rounded MT Bold" pitchFamily="34" charset="0"/>
              </a:rPr>
              <a:t>, respectively</a:t>
            </a:r>
            <a:r>
              <a:rPr lang="en-US" sz="2000" b="1" dirty="0" smtClean="0">
                <a:solidFill>
                  <a:srgbClr val="7030A0"/>
                </a:solidFill>
                <a:latin typeface="Arial Rounded MT Bold" pitchFamily="34" charset="0"/>
              </a:rPr>
              <a:t>. </a:t>
            </a:r>
            <a:endParaRPr lang="en-US" sz="20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347285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Phylum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: Arthropoda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4" descr="Applied entomology is the study of insects that have huge impact on  agriculture, forestry, stored products and the insects of 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90" y="4220550"/>
            <a:ext cx="3345180" cy="2423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6600" y="6671735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1332698471"/>
      </p:ext>
    </p:extLst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1196752"/>
            <a:ext cx="5832648" cy="54469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B050"/>
                </a:solidFill>
                <a:latin typeface="Arial Rounded MT Bold" pitchFamily="34" charset="0"/>
              </a:rPr>
              <a:t>Development is by means of metamorphosis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99592" y="89628"/>
            <a:ext cx="64807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 Black" pitchFamily="34" charset="0"/>
              </a:rPr>
              <a:t>Phylum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: Arthropoda</a:t>
            </a:r>
            <a:endParaRPr lang="en-US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6" descr="Intoduction on arthropo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8701" r="1656" b="4444"/>
          <a:stretch/>
        </p:blipFill>
        <p:spPr bwMode="auto">
          <a:xfrm>
            <a:off x="611560" y="1844824"/>
            <a:ext cx="6244160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File:Incomplete metamorphosis of lice - diagram.jpg - Wikimedia Common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640" y="4399393"/>
            <a:ext cx="3229610" cy="241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tenocephalides feli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99393"/>
            <a:ext cx="2592288" cy="24586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86600" y="6671735"/>
            <a:ext cx="2057400" cy="160867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633305139"/>
      </p:ext>
    </p:extLst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3750463" y="1535099"/>
            <a:ext cx="150019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5400000">
            <a:off x="6071931" y="5519793"/>
            <a:ext cx="1716326" cy="7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636294" y="5517643"/>
            <a:ext cx="1716326" cy="7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 rot="5400000">
            <a:off x="5305496" y="2752428"/>
            <a:ext cx="243008" cy="242438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3354420" y="4940804"/>
            <a:ext cx="1716326" cy="76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1500960" y="3142454"/>
            <a:ext cx="42862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5400000">
            <a:off x="1424926" y="1925001"/>
            <a:ext cx="1000132" cy="43623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16200000" flipV="1">
            <a:off x="2287108" y="1499050"/>
            <a:ext cx="1008000" cy="1296000"/>
          </a:xfrm>
          <a:prstGeom prst="bentConnector3">
            <a:avLst>
              <a:gd name="adj1" fmla="val 4994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1964512" y="1250140"/>
            <a:ext cx="35719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215868" y="1642256"/>
            <a:ext cx="114300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Salient Characters of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Phylum: Arthropoda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71602" y="532670"/>
            <a:ext cx="2500330" cy="396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Phylum: Arthropoda</a:t>
            </a:r>
            <a:endParaRPr lang="en-IN" b="1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43108" y="1071546"/>
            <a:ext cx="46434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571604" y="1285860"/>
            <a:ext cx="1071570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Insecta</a:t>
            </a:r>
            <a:endParaRPr lang="en-IN" b="1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3857620" y="1285860"/>
            <a:ext cx="1357322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Arachnida</a:t>
            </a:r>
            <a:endParaRPr lang="en-IN" b="1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5951834" y="1285860"/>
            <a:ext cx="1692000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Pentastomida</a:t>
            </a:r>
            <a:endParaRPr lang="en-IN" b="1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3593256" y="1857364"/>
            <a:ext cx="1836000" cy="5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Order: Acarina (Ticks &amp; Mites)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00694" y="1857364"/>
            <a:ext cx="2714644" cy="61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Family : Linguatulidae (Tongue worm)</a:t>
            </a:r>
            <a:endParaRPr lang="en-IN" b="1" dirty="0" smtClean="0"/>
          </a:p>
        </p:txBody>
      </p:sp>
      <p:sp>
        <p:nvSpPr>
          <p:cNvPr id="28" name="Rounded Rectangle 27"/>
          <p:cNvSpPr/>
          <p:nvPr/>
        </p:nvSpPr>
        <p:spPr>
          <a:xfrm>
            <a:off x="357158" y="2542716"/>
            <a:ext cx="2628000" cy="3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Divisions: Exoterygota</a:t>
            </a:r>
            <a:endParaRPr lang="en-IN" b="1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3214678" y="2542716"/>
            <a:ext cx="2808000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Division: Endopterygota</a:t>
            </a:r>
            <a:endParaRPr lang="en-IN" b="1" dirty="0" smtClean="0"/>
          </a:p>
        </p:txBody>
      </p:sp>
      <p:sp>
        <p:nvSpPr>
          <p:cNvPr id="43" name="Rounded Rectangle 42"/>
          <p:cNvSpPr/>
          <p:nvPr/>
        </p:nvSpPr>
        <p:spPr>
          <a:xfrm>
            <a:off x="144562" y="3071810"/>
            <a:ext cx="4500000" cy="90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Order: (1) </a:t>
            </a:r>
            <a:r>
              <a:rPr lang="en-US" b="1" dirty="0" smtClean="0">
                <a:solidFill>
                  <a:srgbClr val="002060"/>
                </a:solidFill>
              </a:rPr>
              <a:t>Mallophaga (biting lice)</a:t>
            </a:r>
            <a:endParaRPr lang="en-IN" b="1" dirty="0" smtClean="0">
              <a:solidFill>
                <a:srgbClr val="002060"/>
              </a:solidFill>
            </a:endParaRP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(2) Siphunculata/</a:t>
            </a:r>
            <a:r>
              <a:rPr lang="en-US" b="1" dirty="0" err="1" smtClean="0">
                <a:solidFill>
                  <a:srgbClr val="002060"/>
                </a:solidFill>
              </a:rPr>
              <a:t>Anoplura</a:t>
            </a:r>
            <a:r>
              <a:rPr lang="en-US" b="1" dirty="0" smtClean="0">
                <a:solidFill>
                  <a:srgbClr val="002060"/>
                </a:solidFill>
              </a:rPr>
              <a:t> (suckinglice)</a:t>
            </a:r>
            <a:endParaRPr lang="en-IN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(3) Hemiptera(bugs)</a:t>
            </a:r>
            <a:endParaRPr lang="en-IN" b="1" dirty="0" smtClean="0">
              <a:solidFill>
                <a:srgbClr val="002060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929190" y="3071810"/>
            <a:ext cx="3420000" cy="90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Order: (1) </a:t>
            </a:r>
            <a:r>
              <a:rPr lang="en-US" b="1" dirty="0" err="1" smtClean="0"/>
              <a:t>Diptera</a:t>
            </a:r>
            <a:r>
              <a:rPr lang="en-US" b="1" dirty="0" smtClean="0"/>
              <a:t> (true flies)</a:t>
            </a:r>
            <a:endParaRPr lang="en-IN" b="1" dirty="0" smtClean="0"/>
          </a:p>
          <a:p>
            <a:pPr lvl="0"/>
            <a:r>
              <a:rPr lang="en-US" b="1" dirty="0" smtClean="0"/>
              <a:t>(2) Siphonaptera (fleas)</a:t>
            </a:r>
            <a:endParaRPr lang="en-IN" b="1" dirty="0" smtClean="0"/>
          </a:p>
          <a:p>
            <a:pPr lvl="0"/>
            <a:r>
              <a:rPr lang="en-US" b="1" dirty="0" smtClean="0"/>
              <a:t>(3) </a:t>
            </a:r>
            <a:r>
              <a:rPr lang="en-US" b="1" dirty="0" err="1" smtClean="0"/>
              <a:t>Coleoptera</a:t>
            </a:r>
            <a:r>
              <a:rPr lang="en-US" b="1" dirty="0" smtClean="0"/>
              <a:t>(beetles)</a:t>
            </a:r>
            <a:endParaRPr lang="en-IN" b="1" dirty="0"/>
          </a:p>
        </p:txBody>
      </p:sp>
      <p:cxnSp>
        <p:nvCxnSpPr>
          <p:cNvPr id="71" name="Elbow Connector 70"/>
          <p:cNvCxnSpPr>
            <a:stCxn id="29" idx="3"/>
            <a:endCxn id="69" idx="0"/>
          </p:cNvCxnSpPr>
          <p:nvPr/>
        </p:nvCxnSpPr>
        <p:spPr>
          <a:xfrm>
            <a:off x="6022678" y="2721311"/>
            <a:ext cx="616512" cy="350499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3298816" y="4228200"/>
            <a:ext cx="1836000" cy="3571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Order: </a:t>
            </a:r>
            <a:r>
              <a:rPr lang="en-US" b="1" dirty="0" err="1" smtClean="0">
                <a:solidFill>
                  <a:srgbClr val="002060"/>
                </a:solidFill>
              </a:rPr>
              <a:t>Diptera</a:t>
            </a:r>
            <a:endParaRPr lang="en-IN" b="1" dirty="0">
              <a:solidFill>
                <a:srgbClr val="002060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748071" y="4814218"/>
            <a:ext cx="1512000" cy="28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Nematocera</a:t>
            </a:r>
            <a:endParaRPr lang="en-IN" b="1" dirty="0"/>
          </a:p>
        </p:txBody>
      </p:sp>
      <p:sp>
        <p:nvSpPr>
          <p:cNvPr id="101" name="Rounded Rectangle 100"/>
          <p:cNvSpPr/>
          <p:nvPr/>
        </p:nvSpPr>
        <p:spPr>
          <a:xfrm>
            <a:off x="3489190" y="4781786"/>
            <a:ext cx="1440000" cy="3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/>
              <a:t>Brachycera</a:t>
            </a:r>
            <a:endParaRPr lang="en-IN" b="1" dirty="0"/>
          </a:p>
        </p:txBody>
      </p:sp>
      <p:sp>
        <p:nvSpPr>
          <p:cNvPr id="102" name="Rounded Rectangle 101"/>
          <p:cNvSpPr/>
          <p:nvPr/>
        </p:nvSpPr>
        <p:spPr>
          <a:xfrm>
            <a:off x="6000760" y="4781786"/>
            <a:ext cx="1656000" cy="3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/>
              <a:t>Cyclorrhapha</a:t>
            </a:r>
            <a:endParaRPr lang="en-IN" b="1" dirty="0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1497785" y="4657960"/>
            <a:ext cx="542928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71406" y="5214950"/>
            <a:ext cx="3204000" cy="136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00" b="1" dirty="0" smtClean="0"/>
              <a:t>Family:</a:t>
            </a:r>
            <a:endParaRPr lang="en-IN" sz="1300" b="1" dirty="0" smtClean="0"/>
          </a:p>
          <a:p>
            <a:pPr lvl="0"/>
            <a:r>
              <a:rPr lang="en-US" sz="1300" b="1" dirty="0" smtClean="0"/>
              <a:t>(1) </a:t>
            </a:r>
            <a:r>
              <a:rPr lang="en-US" sz="1300" b="1" dirty="0" err="1" smtClean="0"/>
              <a:t>Ceratopogonidae</a:t>
            </a:r>
            <a:r>
              <a:rPr lang="en-US" sz="1300" b="1" dirty="0" smtClean="0"/>
              <a:t> (</a:t>
            </a:r>
            <a:r>
              <a:rPr lang="en-US" sz="1300" b="1" i="1" dirty="0" err="1" smtClean="0"/>
              <a:t>Culicoides</a:t>
            </a:r>
            <a:r>
              <a:rPr lang="en-US" sz="1300" b="1" dirty="0" err="1" smtClean="0"/>
              <a:t>spp</a:t>
            </a:r>
            <a:r>
              <a:rPr lang="en-US" sz="1300" b="1" dirty="0" smtClean="0"/>
              <a:t>.)</a:t>
            </a:r>
            <a:endParaRPr lang="en-IN" sz="1300" b="1" dirty="0" smtClean="0"/>
          </a:p>
          <a:p>
            <a:pPr lvl="0"/>
            <a:r>
              <a:rPr lang="en-US" sz="1300" b="1" dirty="0" smtClean="0"/>
              <a:t>(2)</a:t>
            </a:r>
            <a:r>
              <a:rPr lang="en-US" sz="1300" b="1" dirty="0" err="1" smtClean="0"/>
              <a:t>Simuliidae</a:t>
            </a:r>
            <a:r>
              <a:rPr lang="en-US" sz="1300" b="1" dirty="0" smtClean="0"/>
              <a:t> (</a:t>
            </a:r>
            <a:r>
              <a:rPr lang="en-US" sz="1300" b="1" i="1" dirty="0" err="1" smtClean="0"/>
              <a:t>Simulium</a:t>
            </a:r>
            <a:r>
              <a:rPr lang="en-US" sz="1300" b="1" dirty="0" err="1" smtClean="0"/>
              <a:t>spp</a:t>
            </a:r>
            <a:r>
              <a:rPr lang="en-US" sz="1300" b="1" dirty="0" smtClean="0"/>
              <a:t>.)</a:t>
            </a:r>
            <a:endParaRPr lang="en-IN" sz="1300" b="1" dirty="0" smtClean="0"/>
          </a:p>
          <a:p>
            <a:pPr lvl="0"/>
            <a:r>
              <a:rPr lang="en-US" sz="1300" b="1" dirty="0" smtClean="0"/>
              <a:t>(3) </a:t>
            </a:r>
            <a:r>
              <a:rPr lang="en-US" sz="1300" b="1" dirty="0" err="1" smtClean="0"/>
              <a:t>Psychodidae</a:t>
            </a:r>
            <a:r>
              <a:rPr lang="en-US" sz="1300" b="1" dirty="0" smtClean="0"/>
              <a:t> (</a:t>
            </a:r>
            <a:r>
              <a:rPr lang="en-US" sz="1300" b="1" i="1" dirty="0" err="1" smtClean="0"/>
              <a:t>Phlebotomus</a:t>
            </a:r>
            <a:r>
              <a:rPr lang="en-US" sz="1300" b="1" dirty="0" err="1" smtClean="0"/>
              <a:t>spp</a:t>
            </a:r>
            <a:r>
              <a:rPr lang="en-US" sz="1300" b="1" dirty="0" smtClean="0"/>
              <a:t>.)</a:t>
            </a:r>
            <a:endParaRPr lang="en-IN" sz="1300" b="1" dirty="0" smtClean="0"/>
          </a:p>
          <a:p>
            <a:pPr lvl="0"/>
            <a:r>
              <a:rPr lang="en-US" sz="1300" b="1" dirty="0" smtClean="0"/>
              <a:t>(4)</a:t>
            </a:r>
            <a:r>
              <a:rPr lang="en-US" sz="1300" b="1" dirty="0" err="1" smtClean="0"/>
              <a:t>Culicidae</a:t>
            </a:r>
            <a:r>
              <a:rPr lang="en-US" sz="1300" b="1" dirty="0" smtClean="0"/>
              <a:t> (</a:t>
            </a:r>
            <a:r>
              <a:rPr lang="en-US" sz="1300" b="1" i="1" dirty="0" err="1" smtClean="0"/>
              <a:t>Culex</a:t>
            </a:r>
            <a:r>
              <a:rPr lang="en-US" sz="1300" b="1" dirty="0" smtClean="0"/>
              <a:t>, </a:t>
            </a:r>
            <a:r>
              <a:rPr lang="en-US" sz="1300" b="1" i="1" dirty="0" err="1" smtClean="0"/>
              <a:t>Anopheles</a:t>
            </a:r>
            <a:r>
              <a:rPr lang="en-US" sz="1300" b="1" dirty="0" err="1" smtClean="0"/>
              <a:t>,</a:t>
            </a:r>
            <a:r>
              <a:rPr lang="en-US" sz="1300" b="1" i="1" dirty="0" err="1" smtClean="0"/>
              <a:t>Aedes</a:t>
            </a:r>
            <a:endParaRPr lang="en-IN" sz="1300" b="1" dirty="0" smtClean="0"/>
          </a:p>
          <a:p>
            <a:r>
              <a:rPr lang="en-US" sz="1300" b="1" dirty="0" smtClean="0"/>
              <a:t>spp.)</a:t>
            </a:r>
            <a:endParaRPr lang="en-IN" sz="1300" b="1" dirty="0" smtClean="0"/>
          </a:p>
        </p:txBody>
      </p:sp>
      <p:sp>
        <p:nvSpPr>
          <p:cNvPr id="108" name="Rounded Rectangle 107"/>
          <p:cNvSpPr/>
          <p:nvPr/>
        </p:nvSpPr>
        <p:spPr>
          <a:xfrm>
            <a:off x="3453190" y="5272860"/>
            <a:ext cx="1548000" cy="126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/>
              <a:t>Family : </a:t>
            </a:r>
            <a:r>
              <a:rPr lang="en-US" sz="1400" b="1" dirty="0" err="1" smtClean="0"/>
              <a:t>Tabanidae</a:t>
            </a:r>
            <a:r>
              <a:rPr lang="en-US" sz="1400" b="1" dirty="0" smtClean="0"/>
              <a:t> (</a:t>
            </a:r>
            <a:r>
              <a:rPr lang="en-US" sz="1400" b="1" i="1" dirty="0" err="1" smtClean="0"/>
              <a:t>Tabanus</a:t>
            </a:r>
            <a:r>
              <a:rPr lang="en-US" sz="1400" b="1" dirty="0" smtClean="0"/>
              <a:t>,</a:t>
            </a:r>
            <a:endParaRPr lang="en-IN" sz="1400" b="1" dirty="0" smtClean="0"/>
          </a:p>
          <a:p>
            <a:r>
              <a:rPr lang="en-US" sz="1400" b="1" i="1" dirty="0" err="1" smtClean="0"/>
              <a:t>Haematopota</a:t>
            </a:r>
            <a:r>
              <a:rPr lang="en-US" sz="1400" b="1" dirty="0" smtClean="0"/>
              <a:t>,</a:t>
            </a:r>
            <a:endParaRPr lang="en-IN" sz="1400" b="1" dirty="0" smtClean="0"/>
          </a:p>
          <a:p>
            <a:r>
              <a:rPr lang="en-US" sz="1400" b="1" i="1" dirty="0" err="1" smtClean="0"/>
              <a:t>Chrysops</a:t>
            </a:r>
            <a:r>
              <a:rPr lang="en-US" sz="1400" b="1" i="1" dirty="0" smtClean="0"/>
              <a:t> </a:t>
            </a:r>
            <a:r>
              <a:rPr lang="en-US" sz="1400" b="1" dirty="0" smtClean="0"/>
              <a:t>spp.)</a:t>
            </a:r>
            <a:endParaRPr lang="en-IN" sz="1400" b="1" dirty="0"/>
          </a:p>
        </p:txBody>
      </p:sp>
      <p:sp>
        <p:nvSpPr>
          <p:cNvPr id="109" name="Rounded Rectangle 108"/>
          <p:cNvSpPr/>
          <p:nvPr/>
        </p:nvSpPr>
        <p:spPr>
          <a:xfrm>
            <a:off x="5124454" y="5210414"/>
            <a:ext cx="3960000" cy="1656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smtClean="0"/>
              <a:t>Family:</a:t>
            </a:r>
            <a:endParaRPr lang="en-IN" sz="1200" dirty="0" smtClean="0"/>
          </a:p>
          <a:p>
            <a:pPr lvl="0"/>
            <a:r>
              <a:rPr lang="en-US" sz="1200" dirty="0" smtClean="0"/>
              <a:t>(1)</a:t>
            </a:r>
            <a:r>
              <a:rPr lang="en-US" sz="1200" dirty="0" err="1" smtClean="0"/>
              <a:t>Muscidae</a:t>
            </a:r>
            <a:r>
              <a:rPr lang="en-US" sz="1200" dirty="0" smtClean="0"/>
              <a:t>(</a:t>
            </a:r>
            <a:r>
              <a:rPr lang="en-US" sz="1200" i="1" dirty="0" err="1" smtClean="0"/>
              <a:t>Musca</a:t>
            </a:r>
            <a:r>
              <a:rPr lang="en-US" sz="1200" dirty="0" err="1" smtClean="0"/>
              <a:t>,</a:t>
            </a:r>
            <a:r>
              <a:rPr lang="en-US" sz="1200" i="1" dirty="0" err="1" smtClean="0"/>
              <a:t>Stomoxys</a:t>
            </a:r>
            <a:r>
              <a:rPr lang="en-US" sz="1200" dirty="0" err="1" smtClean="0"/>
              <a:t>spp</a:t>
            </a:r>
            <a:r>
              <a:rPr lang="en-US" sz="1200" dirty="0" smtClean="0"/>
              <a:t>.)</a:t>
            </a:r>
            <a:endParaRPr lang="en-IN" sz="1200" dirty="0" smtClean="0"/>
          </a:p>
          <a:p>
            <a:pPr lvl="0"/>
            <a:r>
              <a:rPr lang="en-US" sz="1200" dirty="0" smtClean="0"/>
              <a:t>(2)</a:t>
            </a:r>
            <a:r>
              <a:rPr lang="en-US" sz="1200" dirty="0" err="1" smtClean="0"/>
              <a:t>Calliphoridae</a:t>
            </a:r>
            <a:r>
              <a:rPr lang="en-US" sz="1200" dirty="0" smtClean="0"/>
              <a:t> (</a:t>
            </a:r>
            <a:r>
              <a:rPr lang="en-US" sz="1200" i="1" dirty="0" err="1" smtClean="0"/>
              <a:t>Lucili</a:t>
            </a:r>
            <a:r>
              <a:rPr lang="en-US" sz="1200" dirty="0" err="1" smtClean="0"/>
              <a:t>a,</a:t>
            </a:r>
            <a:r>
              <a:rPr lang="en-US" sz="1200" i="1" dirty="0" err="1" smtClean="0"/>
              <a:t>Calliphora</a:t>
            </a:r>
            <a:r>
              <a:rPr lang="en-US" sz="1200" dirty="0" smtClean="0"/>
              <a:t>, </a:t>
            </a:r>
            <a:r>
              <a:rPr lang="en-US" sz="1200" i="1" dirty="0" err="1" smtClean="0"/>
              <a:t>Chrysomya</a:t>
            </a:r>
            <a:r>
              <a:rPr lang="en-US" sz="1200" dirty="0" err="1" smtClean="0"/>
              <a:t>spp</a:t>
            </a:r>
            <a:r>
              <a:rPr lang="en-US" sz="1200" dirty="0" smtClean="0"/>
              <a:t>.)</a:t>
            </a:r>
            <a:endParaRPr lang="en-IN" sz="1200" dirty="0" smtClean="0"/>
          </a:p>
          <a:p>
            <a:pPr lvl="0"/>
            <a:r>
              <a:rPr lang="en-US" sz="1200" dirty="0" smtClean="0"/>
              <a:t>(3)</a:t>
            </a:r>
            <a:r>
              <a:rPr lang="en-US" sz="1200" dirty="0" err="1" smtClean="0"/>
              <a:t>Oestridae</a:t>
            </a:r>
            <a:r>
              <a:rPr lang="en-US" sz="1200" dirty="0" smtClean="0"/>
              <a:t> (</a:t>
            </a:r>
            <a:r>
              <a:rPr lang="en-US" sz="1200" i="1" dirty="0" err="1" smtClean="0"/>
              <a:t>Oestrus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Hypoderma</a:t>
            </a:r>
            <a:r>
              <a:rPr lang="en-US" sz="1200" dirty="0" err="1" smtClean="0"/>
              <a:t>spp</a:t>
            </a:r>
            <a:r>
              <a:rPr lang="en-US" sz="1200" dirty="0" smtClean="0"/>
              <a:t>.)</a:t>
            </a:r>
            <a:endParaRPr lang="en-IN" sz="1200" dirty="0" smtClean="0"/>
          </a:p>
          <a:p>
            <a:pPr lvl="0"/>
            <a:r>
              <a:rPr lang="en-US" sz="1200" dirty="0" smtClean="0"/>
              <a:t>(4)</a:t>
            </a:r>
            <a:r>
              <a:rPr lang="en-US" sz="1200" dirty="0" err="1" smtClean="0"/>
              <a:t>Hippoboscidae</a:t>
            </a:r>
            <a:r>
              <a:rPr lang="en-US" sz="1200" dirty="0" smtClean="0"/>
              <a:t>(</a:t>
            </a:r>
            <a:r>
              <a:rPr lang="en-US" sz="1200" i="1" dirty="0" err="1" smtClean="0"/>
              <a:t>Hippobosca</a:t>
            </a:r>
            <a:r>
              <a:rPr lang="en-US" sz="1200" dirty="0" smtClean="0"/>
              <a:t>,</a:t>
            </a:r>
            <a:endParaRPr lang="en-IN" sz="1200" dirty="0" smtClean="0"/>
          </a:p>
          <a:p>
            <a:r>
              <a:rPr lang="en-US" sz="1200" i="1" dirty="0" err="1" smtClean="0"/>
              <a:t>Melophagus</a:t>
            </a:r>
            <a:r>
              <a:rPr lang="en-US" sz="1200" i="1" dirty="0" smtClean="0"/>
              <a:t> </a:t>
            </a:r>
            <a:r>
              <a:rPr lang="en-US" sz="1200" dirty="0" smtClean="0"/>
              <a:t>spp.)</a:t>
            </a:r>
            <a:endParaRPr lang="en-IN" sz="1200" dirty="0" smtClean="0"/>
          </a:p>
          <a:p>
            <a:pPr lvl="0"/>
            <a:r>
              <a:rPr lang="en-US" sz="1200" dirty="0" smtClean="0"/>
              <a:t>(5)</a:t>
            </a:r>
            <a:r>
              <a:rPr lang="en-US" sz="1200" dirty="0" err="1" smtClean="0"/>
              <a:t>Sarcophagidae</a:t>
            </a:r>
            <a:r>
              <a:rPr lang="en-US" sz="1200" dirty="0" smtClean="0"/>
              <a:t> (</a:t>
            </a:r>
            <a:r>
              <a:rPr lang="en-US" sz="1200" i="1" dirty="0" err="1" smtClean="0"/>
              <a:t>Sarcophaga</a:t>
            </a:r>
            <a:r>
              <a:rPr lang="en-US" sz="1200" dirty="0" err="1" smtClean="0"/>
              <a:t>spp</a:t>
            </a:r>
            <a:r>
              <a:rPr lang="en-US" sz="1200" dirty="0" smtClean="0"/>
              <a:t>.)</a:t>
            </a:r>
            <a:endParaRPr lang="en-IN" sz="1200" dirty="0" smtClean="0"/>
          </a:p>
          <a:p>
            <a:pPr lvl="0"/>
            <a:r>
              <a:rPr lang="en-US" sz="1200" dirty="0" smtClean="0"/>
              <a:t>(6)</a:t>
            </a:r>
            <a:r>
              <a:rPr lang="en-US" sz="1200" dirty="0" err="1" smtClean="0"/>
              <a:t>Glossinidae</a:t>
            </a:r>
            <a:r>
              <a:rPr lang="en-US" sz="1200" dirty="0" smtClean="0"/>
              <a:t> (</a:t>
            </a:r>
            <a:r>
              <a:rPr lang="en-US" sz="1200" i="1" dirty="0" err="1" smtClean="0"/>
              <a:t>Glossina</a:t>
            </a:r>
            <a:r>
              <a:rPr lang="en-US" sz="1200" dirty="0" err="1" smtClean="0"/>
              <a:t>spp</a:t>
            </a:r>
            <a:r>
              <a:rPr lang="en-US" sz="1200" dirty="0" smtClean="0"/>
              <a:t>.)</a:t>
            </a:r>
            <a:endParaRPr lang="en-IN" sz="1200" dirty="0" smtClean="0"/>
          </a:p>
          <a:p>
            <a:pPr lvl="0"/>
            <a:r>
              <a:rPr lang="en-US" sz="1200" dirty="0" smtClean="0"/>
              <a:t>(7)</a:t>
            </a:r>
            <a:r>
              <a:rPr lang="en-US" sz="1200" dirty="0" err="1" smtClean="0"/>
              <a:t>Gasterophilidae</a:t>
            </a:r>
            <a:r>
              <a:rPr lang="en-US" sz="1200" dirty="0" smtClean="0"/>
              <a:t> (</a:t>
            </a:r>
            <a:r>
              <a:rPr lang="en-US" sz="1200" i="1" dirty="0" err="1" smtClean="0"/>
              <a:t>Gasterophilus</a:t>
            </a:r>
            <a:r>
              <a:rPr lang="en-US" sz="1200" dirty="0" err="1" smtClean="0"/>
              <a:t>spp</a:t>
            </a:r>
            <a:r>
              <a:rPr lang="en-US" sz="1200" dirty="0" smtClean="0"/>
              <a:t>.)</a:t>
            </a:r>
            <a:endParaRPr lang="en-IN" sz="1200" dirty="0"/>
          </a:p>
        </p:txBody>
      </p:sp>
      <p:sp>
        <p:nvSpPr>
          <p:cNvPr id="4" name="Rectangle 3"/>
          <p:cNvSpPr/>
          <p:nvPr/>
        </p:nvSpPr>
        <p:spPr>
          <a:xfrm>
            <a:off x="3439108" y="999675"/>
            <a:ext cx="1852972" cy="213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Class</a:t>
            </a:r>
            <a:endParaRPr lang="en-IN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98471"/>
      </p:ext>
    </p:extLst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2912</TotalTime>
  <Words>1311</Words>
  <Application>Microsoft Office PowerPoint</Application>
  <PresentationFormat>On-screen Show (4:3)</PresentationFormat>
  <Paragraphs>268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Ajit Kumar</cp:lastModifiedBy>
  <cp:revision>361</cp:revision>
  <dcterms:created xsi:type="dcterms:W3CDTF">2006-08-16T00:00:00Z</dcterms:created>
  <dcterms:modified xsi:type="dcterms:W3CDTF">2020-11-06T07:05:35Z</dcterms:modified>
</cp:coreProperties>
</file>