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92" r:id="rId2"/>
    <p:sldId id="432" r:id="rId3"/>
    <p:sldId id="515" r:id="rId4"/>
    <p:sldId id="479" r:id="rId5"/>
    <p:sldId id="419" r:id="rId6"/>
    <p:sldId id="480" r:id="rId7"/>
    <p:sldId id="505" r:id="rId8"/>
    <p:sldId id="506" r:id="rId9"/>
    <p:sldId id="507" r:id="rId10"/>
    <p:sldId id="496" r:id="rId11"/>
    <p:sldId id="497" r:id="rId12"/>
    <p:sldId id="498" r:id="rId13"/>
    <p:sldId id="516" r:id="rId14"/>
    <p:sldId id="481" r:id="rId15"/>
    <p:sldId id="499" r:id="rId16"/>
    <p:sldId id="500" r:id="rId17"/>
    <p:sldId id="501" r:id="rId18"/>
    <p:sldId id="502" r:id="rId19"/>
    <p:sldId id="503" r:id="rId20"/>
    <p:sldId id="504" r:id="rId21"/>
    <p:sldId id="509" r:id="rId22"/>
    <p:sldId id="510" r:id="rId23"/>
    <p:sldId id="511" r:id="rId24"/>
    <p:sldId id="512" r:id="rId25"/>
    <p:sldId id="495" r:id="rId26"/>
    <p:sldId id="513" r:id="rId27"/>
    <p:sldId id="41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FF2"/>
    <a:srgbClr val="10E6CD"/>
    <a:srgbClr val="30F0D9"/>
    <a:srgbClr val="3EA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14"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8372E-2A07-40AC-A676-8A8EB8A87E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C7B6C260-71EE-4829-87D7-C95B888D977B}">
      <dgm:prSet phldrT="[Text]" custT="1"/>
      <dgm:spPr/>
      <dgm:t>
        <a:bodyPr/>
        <a:lstStyle/>
        <a:p>
          <a:r>
            <a:rPr lang="en-US" sz="2000" dirty="0">
              <a:solidFill>
                <a:srgbClr val="FF0000"/>
              </a:solidFill>
              <a:latin typeface="Arial Rounded MT Bold" panose="020F0704030504030204" pitchFamily="34" charset="0"/>
            </a:rPr>
            <a:t>Parasites</a:t>
          </a:r>
          <a:endParaRPr lang="en-IN" sz="2000" dirty="0">
            <a:solidFill>
              <a:srgbClr val="FF0000"/>
            </a:solidFill>
            <a:latin typeface="Arial Rounded MT Bold" panose="020F0704030504030204" pitchFamily="34" charset="0"/>
          </a:endParaRPr>
        </a:p>
      </dgm:t>
    </dgm:pt>
    <dgm:pt modelId="{E08FF36D-1A4B-4FBF-BFCF-557893A70987}" type="parTrans" cxnId="{FF48C0F3-3304-45A4-B585-9E1ED12FF4A4}">
      <dgm:prSet/>
      <dgm:spPr/>
      <dgm:t>
        <a:bodyPr/>
        <a:lstStyle/>
        <a:p>
          <a:endParaRPr lang="en-IN"/>
        </a:p>
      </dgm:t>
    </dgm:pt>
    <dgm:pt modelId="{22312A56-A61F-4C8C-AB6C-F18D7E6FB9D6}" type="sibTrans" cxnId="{FF48C0F3-3304-45A4-B585-9E1ED12FF4A4}">
      <dgm:prSet/>
      <dgm:spPr/>
      <dgm:t>
        <a:bodyPr/>
        <a:lstStyle/>
        <a:p>
          <a:endParaRPr lang="en-IN"/>
        </a:p>
      </dgm:t>
    </dgm:pt>
    <dgm:pt modelId="{A39BACB1-9E01-49F1-99B3-F95317FB9333}">
      <dgm:prSet phldrT="[Text]" custT="1"/>
      <dgm:spPr/>
      <dgm:t>
        <a:bodyPr/>
        <a:lstStyle/>
        <a:p>
          <a:r>
            <a:rPr lang="en-US" sz="1800" b="1" dirty="0" err="1">
              <a:solidFill>
                <a:srgbClr val="0070C0"/>
              </a:solidFill>
              <a:latin typeface="Arial Rounded MT Bold" panose="020F0704030504030204" pitchFamily="34" charset="0"/>
            </a:rPr>
            <a:t>Helminth</a:t>
          </a:r>
          <a:r>
            <a:rPr lang="en-US" sz="2000" b="1" dirty="0" err="1">
              <a:solidFill>
                <a:srgbClr val="0070C0"/>
              </a:solidFill>
              <a:latin typeface="Arial Rounded MT Bold" panose="020F0704030504030204" pitchFamily="34" charset="0"/>
            </a:rPr>
            <a:t>s</a:t>
          </a:r>
          <a:endParaRPr lang="en-US" sz="2000" b="1" dirty="0">
            <a:solidFill>
              <a:srgbClr val="0070C0"/>
            </a:solidFill>
            <a:latin typeface="Arial Rounded MT Bold" panose="020F0704030504030204" pitchFamily="34" charset="0"/>
          </a:endParaRPr>
        </a:p>
        <a:p>
          <a:r>
            <a:rPr lang="en-US" sz="1600" b="1" dirty="0">
              <a:solidFill>
                <a:srgbClr val="0070C0"/>
              </a:solidFill>
              <a:latin typeface="Arial Rounded MT Bold" panose="020F0704030504030204" pitchFamily="34" charset="0"/>
            </a:rPr>
            <a:t>(</a:t>
          </a:r>
          <a:r>
            <a:rPr lang="en-US" sz="1600" b="1" dirty="0" err="1">
              <a:solidFill>
                <a:srgbClr val="0070C0"/>
              </a:solidFill>
              <a:latin typeface="Arial Rounded MT Bold" panose="020F0704030504030204" pitchFamily="34" charset="0"/>
            </a:rPr>
            <a:t>Metazoa</a:t>
          </a:r>
          <a:r>
            <a:rPr lang="en-US" sz="1600" b="1" dirty="0">
              <a:solidFill>
                <a:srgbClr val="0070C0"/>
              </a:solidFill>
              <a:latin typeface="Arial Rounded MT Bold" panose="020F0704030504030204" pitchFamily="34" charset="0"/>
            </a:rPr>
            <a:t>- Multicellular)</a:t>
          </a:r>
          <a:endParaRPr lang="en-IN" sz="1600" b="1" dirty="0">
            <a:solidFill>
              <a:srgbClr val="0070C0"/>
            </a:solidFill>
            <a:latin typeface="Arial Rounded MT Bold" panose="020F0704030504030204" pitchFamily="34" charset="0"/>
          </a:endParaRPr>
        </a:p>
      </dgm:t>
    </dgm:pt>
    <dgm:pt modelId="{A7A634CC-8306-47B9-9885-39E767B127F2}" type="parTrans" cxnId="{62273889-BF7B-4686-9A15-6BD5B6A64FFF}">
      <dgm:prSet/>
      <dgm:spPr/>
      <dgm:t>
        <a:bodyPr/>
        <a:lstStyle/>
        <a:p>
          <a:endParaRPr lang="en-IN" dirty="0"/>
        </a:p>
      </dgm:t>
    </dgm:pt>
    <dgm:pt modelId="{77629FA9-B7C0-47E0-A310-B306049D10F7}" type="sibTrans" cxnId="{62273889-BF7B-4686-9A15-6BD5B6A64FFF}">
      <dgm:prSet/>
      <dgm:spPr/>
      <dgm:t>
        <a:bodyPr/>
        <a:lstStyle/>
        <a:p>
          <a:endParaRPr lang="en-IN"/>
        </a:p>
      </dgm:t>
    </dgm:pt>
    <dgm:pt modelId="{96327EB5-98CB-4AAA-9A11-98CD8BB53DE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solidFill>
                <a:srgbClr val="7030A0"/>
              </a:solidFill>
              <a:latin typeface="Arial Rounded MT Bold" panose="020F0704030504030204" pitchFamily="34" charset="0"/>
            </a:rPr>
            <a:t>Arthropods</a:t>
          </a:r>
        </a:p>
        <a:p>
          <a:r>
            <a:rPr lang="en-US" sz="1800" dirty="0">
              <a:solidFill>
                <a:srgbClr val="7030A0"/>
              </a:solidFill>
              <a:latin typeface="Arial Rounded MT Bold" panose="020F0704030504030204" pitchFamily="34" charset="0"/>
            </a:rPr>
            <a:t>(</a:t>
          </a:r>
          <a:r>
            <a:rPr lang="en-US" sz="1800" dirty="0" err="1">
              <a:solidFill>
                <a:srgbClr val="7030A0"/>
              </a:solidFill>
              <a:latin typeface="Arial Rounded MT Bold" panose="020F0704030504030204" pitchFamily="34" charset="0"/>
            </a:rPr>
            <a:t>Metazoa</a:t>
          </a:r>
          <a:r>
            <a:rPr lang="en-US" sz="1800" dirty="0">
              <a:solidFill>
                <a:srgbClr val="7030A0"/>
              </a:solidFill>
              <a:latin typeface="Arial Rounded MT Bold" panose="020F0704030504030204" pitchFamily="34" charset="0"/>
            </a:rPr>
            <a:t>- Multicellular)</a:t>
          </a:r>
          <a:endParaRPr lang="en-IN" sz="1800" b="1" dirty="0">
            <a:solidFill>
              <a:srgbClr val="7030A0"/>
            </a:solidFill>
            <a:latin typeface="Arial Rounded MT Bold" panose="020F0704030504030204" pitchFamily="34" charset="0"/>
          </a:endParaRPr>
        </a:p>
      </dgm:t>
    </dgm:pt>
    <dgm:pt modelId="{0CE964CF-A07F-40A0-9BCC-CE64FC610E8E}" type="sibTrans" cxnId="{703EF545-7624-4576-B127-0F8CBDB9A9F3}">
      <dgm:prSet/>
      <dgm:spPr/>
      <dgm:t>
        <a:bodyPr/>
        <a:lstStyle/>
        <a:p>
          <a:endParaRPr lang="en-IN"/>
        </a:p>
      </dgm:t>
    </dgm:pt>
    <dgm:pt modelId="{5B207ADA-1106-4C35-B8BA-A80F5C2F9600}" type="parTrans" cxnId="{703EF545-7624-4576-B127-0F8CBDB9A9F3}">
      <dgm:prSet/>
      <dgm:spPr/>
      <dgm:t>
        <a:bodyPr/>
        <a:lstStyle/>
        <a:p>
          <a:endParaRPr lang="en-IN" dirty="0"/>
        </a:p>
      </dgm:t>
    </dgm:pt>
    <dgm:pt modelId="{782F571D-7187-4461-BED9-1A21ED624702}" type="pres">
      <dgm:prSet presAssocID="{10E8372E-2A07-40AC-A676-8A8EB8A87E3C}" presName="hierChild1" presStyleCnt="0">
        <dgm:presLayoutVars>
          <dgm:chPref val="1"/>
          <dgm:dir/>
          <dgm:animOne val="branch"/>
          <dgm:animLvl val="lvl"/>
          <dgm:resizeHandles/>
        </dgm:presLayoutVars>
      </dgm:prSet>
      <dgm:spPr/>
      <dgm:t>
        <a:bodyPr/>
        <a:lstStyle/>
        <a:p>
          <a:endParaRPr lang="en-IN"/>
        </a:p>
      </dgm:t>
    </dgm:pt>
    <dgm:pt modelId="{16F0ABDC-3629-4483-87E6-DB1FFED097AB}" type="pres">
      <dgm:prSet presAssocID="{C7B6C260-71EE-4829-87D7-C95B888D977B}" presName="hierRoot1" presStyleCnt="0"/>
      <dgm:spPr/>
    </dgm:pt>
    <dgm:pt modelId="{BE7D0CAE-689F-4D84-8C15-D96C7E13BA46}" type="pres">
      <dgm:prSet presAssocID="{C7B6C260-71EE-4829-87D7-C95B888D977B}" presName="composite" presStyleCnt="0"/>
      <dgm:spPr/>
    </dgm:pt>
    <dgm:pt modelId="{2F8E6268-570B-4BD5-8C4E-9CA8C972DFD6}" type="pres">
      <dgm:prSet presAssocID="{C7B6C260-71EE-4829-87D7-C95B888D977B}" presName="background" presStyleLbl="node0" presStyleIdx="0" presStyleCnt="1"/>
      <dgm:spPr/>
    </dgm:pt>
    <dgm:pt modelId="{3CC351E4-8038-4185-B8A5-A4F58CC34130}" type="pres">
      <dgm:prSet presAssocID="{C7B6C260-71EE-4829-87D7-C95B888D977B}" presName="text" presStyleLbl="fgAcc0" presStyleIdx="0" presStyleCnt="1" custScaleX="129250" custLinFactNeighborX="24762" custLinFactNeighborY="-1">
        <dgm:presLayoutVars>
          <dgm:chPref val="3"/>
        </dgm:presLayoutVars>
      </dgm:prSet>
      <dgm:spPr/>
      <dgm:t>
        <a:bodyPr/>
        <a:lstStyle/>
        <a:p>
          <a:endParaRPr lang="en-IN"/>
        </a:p>
      </dgm:t>
    </dgm:pt>
    <dgm:pt modelId="{73DF1D26-22ED-44BC-812D-9CB19EF66763}" type="pres">
      <dgm:prSet presAssocID="{C7B6C260-71EE-4829-87D7-C95B888D977B}" presName="hierChild2" presStyleCnt="0"/>
      <dgm:spPr/>
    </dgm:pt>
    <dgm:pt modelId="{E86D81BD-9D3D-4CDF-A26F-27FAD7D0DD3E}" type="pres">
      <dgm:prSet presAssocID="{A7A634CC-8306-47B9-9885-39E767B127F2}" presName="Name10" presStyleLbl="parChTrans1D2" presStyleIdx="0" presStyleCnt="2"/>
      <dgm:spPr/>
      <dgm:t>
        <a:bodyPr/>
        <a:lstStyle/>
        <a:p>
          <a:endParaRPr lang="en-IN"/>
        </a:p>
      </dgm:t>
    </dgm:pt>
    <dgm:pt modelId="{70069863-22B5-42C5-A197-CFB8E3907FB1}" type="pres">
      <dgm:prSet presAssocID="{A39BACB1-9E01-49F1-99B3-F95317FB9333}" presName="hierRoot2" presStyleCnt="0"/>
      <dgm:spPr/>
    </dgm:pt>
    <dgm:pt modelId="{F0AF1F7A-1420-4A2C-AE7A-67A1B39EBAF5}" type="pres">
      <dgm:prSet presAssocID="{A39BACB1-9E01-49F1-99B3-F95317FB9333}" presName="composite2" presStyleCnt="0"/>
      <dgm:spPr/>
    </dgm:pt>
    <dgm:pt modelId="{4B4D7E5A-3230-4DD0-AC6E-3697F3A51820}" type="pres">
      <dgm:prSet presAssocID="{A39BACB1-9E01-49F1-99B3-F95317FB9333}" presName="background2" presStyleLbl="node2" presStyleIdx="0" presStyleCnt="2"/>
      <dgm:spPr/>
    </dgm:pt>
    <dgm:pt modelId="{356353B7-D376-434A-A8B7-B4764B266A87}" type="pres">
      <dgm:prSet presAssocID="{A39BACB1-9E01-49F1-99B3-F95317FB9333}" presName="text2" presStyleLbl="fgAcc2" presStyleIdx="0" presStyleCnt="2" custScaleX="115520">
        <dgm:presLayoutVars>
          <dgm:chPref val="3"/>
        </dgm:presLayoutVars>
      </dgm:prSet>
      <dgm:spPr/>
      <dgm:t>
        <a:bodyPr/>
        <a:lstStyle/>
        <a:p>
          <a:endParaRPr lang="en-IN"/>
        </a:p>
      </dgm:t>
    </dgm:pt>
    <dgm:pt modelId="{719DDDAA-691B-422C-9D06-38D6404D15E1}" type="pres">
      <dgm:prSet presAssocID="{A39BACB1-9E01-49F1-99B3-F95317FB9333}" presName="hierChild3" presStyleCnt="0"/>
      <dgm:spPr/>
    </dgm:pt>
    <dgm:pt modelId="{F5BBF593-79E1-493C-AB15-57D8BD3B937C}" type="pres">
      <dgm:prSet presAssocID="{5B207ADA-1106-4C35-B8BA-A80F5C2F9600}" presName="Name10" presStyleLbl="parChTrans1D2" presStyleIdx="1" presStyleCnt="2"/>
      <dgm:spPr/>
      <dgm:t>
        <a:bodyPr/>
        <a:lstStyle/>
        <a:p>
          <a:endParaRPr lang="en-IN"/>
        </a:p>
      </dgm:t>
    </dgm:pt>
    <dgm:pt modelId="{73859A30-3D18-4ABF-9F52-74BE6FE87407}" type="pres">
      <dgm:prSet presAssocID="{96327EB5-98CB-4AAA-9A11-98CD8BB53DE6}" presName="hierRoot2" presStyleCnt="0"/>
      <dgm:spPr/>
    </dgm:pt>
    <dgm:pt modelId="{CAD0EFF8-767F-4262-AC18-155D51985D9D}" type="pres">
      <dgm:prSet presAssocID="{96327EB5-98CB-4AAA-9A11-98CD8BB53DE6}" presName="composite2" presStyleCnt="0"/>
      <dgm:spPr/>
    </dgm:pt>
    <dgm:pt modelId="{DFDB58E4-B2B7-45FA-8F88-C3EE0A5F5A54}" type="pres">
      <dgm:prSet presAssocID="{96327EB5-98CB-4AAA-9A11-98CD8BB53DE6}" presName="background2" presStyleLbl="node2" presStyleIdx="1" presStyleCnt="2"/>
      <dgm:spPr/>
    </dgm:pt>
    <dgm:pt modelId="{166AB393-51D2-4508-9368-FC12BCF421FC}" type="pres">
      <dgm:prSet presAssocID="{96327EB5-98CB-4AAA-9A11-98CD8BB53DE6}" presName="text2" presStyleLbl="fgAcc2" presStyleIdx="1" presStyleCnt="2" custScaleX="128414" custLinFactNeighborX="3150" custLinFactNeighborY="-831">
        <dgm:presLayoutVars>
          <dgm:chPref val="3"/>
        </dgm:presLayoutVars>
      </dgm:prSet>
      <dgm:spPr/>
      <dgm:t>
        <a:bodyPr/>
        <a:lstStyle/>
        <a:p>
          <a:endParaRPr lang="en-IN"/>
        </a:p>
      </dgm:t>
    </dgm:pt>
    <dgm:pt modelId="{BF0EF3C2-C3FD-4D88-B436-3F6BC3C48B21}" type="pres">
      <dgm:prSet presAssocID="{96327EB5-98CB-4AAA-9A11-98CD8BB53DE6}" presName="hierChild3" presStyleCnt="0"/>
      <dgm:spPr/>
    </dgm:pt>
  </dgm:ptLst>
  <dgm:cxnLst>
    <dgm:cxn modelId="{703EF545-7624-4576-B127-0F8CBDB9A9F3}" srcId="{C7B6C260-71EE-4829-87D7-C95B888D977B}" destId="{96327EB5-98CB-4AAA-9A11-98CD8BB53DE6}" srcOrd="1" destOrd="0" parTransId="{5B207ADA-1106-4C35-B8BA-A80F5C2F9600}" sibTransId="{0CE964CF-A07F-40A0-9BCC-CE64FC610E8E}"/>
    <dgm:cxn modelId="{1944D79C-31C9-4E29-9994-F12E8F53F9C5}" type="presOf" srcId="{C7B6C260-71EE-4829-87D7-C95B888D977B}" destId="{3CC351E4-8038-4185-B8A5-A4F58CC34130}" srcOrd="0" destOrd="0" presId="urn:microsoft.com/office/officeart/2005/8/layout/hierarchy1"/>
    <dgm:cxn modelId="{BF823B70-5320-4828-9059-118FD4BA4B24}" type="presOf" srcId="{5B207ADA-1106-4C35-B8BA-A80F5C2F9600}" destId="{F5BBF593-79E1-493C-AB15-57D8BD3B937C}" srcOrd="0" destOrd="0" presId="urn:microsoft.com/office/officeart/2005/8/layout/hierarchy1"/>
    <dgm:cxn modelId="{3580B4D2-3710-4F43-9307-CB47FA0F4F36}" type="presOf" srcId="{10E8372E-2A07-40AC-A676-8A8EB8A87E3C}" destId="{782F571D-7187-4461-BED9-1A21ED624702}" srcOrd="0" destOrd="0" presId="urn:microsoft.com/office/officeart/2005/8/layout/hierarchy1"/>
    <dgm:cxn modelId="{7E4B09EE-E49B-49BC-A43A-3274840C00CF}" type="presOf" srcId="{96327EB5-98CB-4AAA-9A11-98CD8BB53DE6}" destId="{166AB393-51D2-4508-9368-FC12BCF421FC}" srcOrd="0" destOrd="0" presId="urn:microsoft.com/office/officeart/2005/8/layout/hierarchy1"/>
    <dgm:cxn modelId="{2199DE05-F51A-4843-B5B9-53DBEFB4DE1B}" type="presOf" srcId="{A39BACB1-9E01-49F1-99B3-F95317FB9333}" destId="{356353B7-D376-434A-A8B7-B4764B266A87}" srcOrd="0" destOrd="0" presId="urn:microsoft.com/office/officeart/2005/8/layout/hierarchy1"/>
    <dgm:cxn modelId="{6D5FF828-168A-4682-ADE4-D7C2F17202DB}" type="presOf" srcId="{A7A634CC-8306-47B9-9885-39E767B127F2}" destId="{E86D81BD-9D3D-4CDF-A26F-27FAD7D0DD3E}" srcOrd="0" destOrd="0" presId="urn:microsoft.com/office/officeart/2005/8/layout/hierarchy1"/>
    <dgm:cxn modelId="{FF48C0F3-3304-45A4-B585-9E1ED12FF4A4}" srcId="{10E8372E-2A07-40AC-A676-8A8EB8A87E3C}" destId="{C7B6C260-71EE-4829-87D7-C95B888D977B}" srcOrd="0" destOrd="0" parTransId="{E08FF36D-1A4B-4FBF-BFCF-557893A70987}" sibTransId="{22312A56-A61F-4C8C-AB6C-F18D7E6FB9D6}"/>
    <dgm:cxn modelId="{62273889-BF7B-4686-9A15-6BD5B6A64FFF}" srcId="{C7B6C260-71EE-4829-87D7-C95B888D977B}" destId="{A39BACB1-9E01-49F1-99B3-F95317FB9333}" srcOrd="0" destOrd="0" parTransId="{A7A634CC-8306-47B9-9885-39E767B127F2}" sibTransId="{77629FA9-B7C0-47E0-A310-B306049D10F7}"/>
    <dgm:cxn modelId="{803CE301-CB04-4BE1-AA2F-53363745A2CE}" type="presParOf" srcId="{782F571D-7187-4461-BED9-1A21ED624702}" destId="{16F0ABDC-3629-4483-87E6-DB1FFED097AB}" srcOrd="0" destOrd="0" presId="urn:microsoft.com/office/officeart/2005/8/layout/hierarchy1"/>
    <dgm:cxn modelId="{B791374C-7619-4002-BAD3-A78037BDE31E}" type="presParOf" srcId="{16F0ABDC-3629-4483-87E6-DB1FFED097AB}" destId="{BE7D0CAE-689F-4D84-8C15-D96C7E13BA46}" srcOrd="0" destOrd="0" presId="urn:microsoft.com/office/officeart/2005/8/layout/hierarchy1"/>
    <dgm:cxn modelId="{B941D65D-E0D0-4BE4-862B-F2E7B7838717}" type="presParOf" srcId="{BE7D0CAE-689F-4D84-8C15-D96C7E13BA46}" destId="{2F8E6268-570B-4BD5-8C4E-9CA8C972DFD6}" srcOrd="0" destOrd="0" presId="urn:microsoft.com/office/officeart/2005/8/layout/hierarchy1"/>
    <dgm:cxn modelId="{9B2EAEEE-54CF-4D18-A7E4-46E156B30C49}" type="presParOf" srcId="{BE7D0CAE-689F-4D84-8C15-D96C7E13BA46}" destId="{3CC351E4-8038-4185-B8A5-A4F58CC34130}" srcOrd="1" destOrd="0" presId="urn:microsoft.com/office/officeart/2005/8/layout/hierarchy1"/>
    <dgm:cxn modelId="{FD23FDEF-A9BB-492D-AE77-1D864EF7E686}" type="presParOf" srcId="{16F0ABDC-3629-4483-87E6-DB1FFED097AB}" destId="{73DF1D26-22ED-44BC-812D-9CB19EF66763}" srcOrd="1" destOrd="0" presId="urn:microsoft.com/office/officeart/2005/8/layout/hierarchy1"/>
    <dgm:cxn modelId="{01EA6290-32F4-469D-8F86-B50EF0AAB004}" type="presParOf" srcId="{73DF1D26-22ED-44BC-812D-9CB19EF66763}" destId="{E86D81BD-9D3D-4CDF-A26F-27FAD7D0DD3E}" srcOrd="0" destOrd="0" presId="urn:microsoft.com/office/officeart/2005/8/layout/hierarchy1"/>
    <dgm:cxn modelId="{DE5E9D02-4BC1-40F2-9B00-7B7EC70F8D15}" type="presParOf" srcId="{73DF1D26-22ED-44BC-812D-9CB19EF66763}" destId="{70069863-22B5-42C5-A197-CFB8E3907FB1}" srcOrd="1" destOrd="0" presId="urn:microsoft.com/office/officeart/2005/8/layout/hierarchy1"/>
    <dgm:cxn modelId="{205B7543-EBB1-4E36-8B9A-570BAB18CEEF}" type="presParOf" srcId="{70069863-22B5-42C5-A197-CFB8E3907FB1}" destId="{F0AF1F7A-1420-4A2C-AE7A-67A1B39EBAF5}" srcOrd="0" destOrd="0" presId="urn:microsoft.com/office/officeart/2005/8/layout/hierarchy1"/>
    <dgm:cxn modelId="{63210B62-2C2B-4940-ADF1-F567A3D683BA}" type="presParOf" srcId="{F0AF1F7A-1420-4A2C-AE7A-67A1B39EBAF5}" destId="{4B4D7E5A-3230-4DD0-AC6E-3697F3A51820}" srcOrd="0" destOrd="0" presId="urn:microsoft.com/office/officeart/2005/8/layout/hierarchy1"/>
    <dgm:cxn modelId="{4C1A3E06-EF84-40E3-A69B-CA3366CFF1BC}" type="presParOf" srcId="{F0AF1F7A-1420-4A2C-AE7A-67A1B39EBAF5}" destId="{356353B7-D376-434A-A8B7-B4764B266A87}" srcOrd="1" destOrd="0" presId="urn:microsoft.com/office/officeart/2005/8/layout/hierarchy1"/>
    <dgm:cxn modelId="{B59378CA-D1D0-440A-885B-36AE03F0EE92}" type="presParOf" srcId="{70069863-22B5-42C5-A197-CFB8E3907FB1}" destId="{719DDDAA-691B-422C-9D06-38D6404D15E1}" srcOrd="1" destOrd="0" presId="urn:microsoft.com/office/officeart/2005/8/layout/hierarchy1"/>
    <dgm:cxn modelId="{5BF4BB67-68DE-43A0-9A63-A14421CA76CE}" type="presParOf" srcId="{73DF1D26-22ED-44BC-812D-9CB19EF66763}" destId="{F5BBF593-79E1-493C-AB15-57D8BD3B937C}" srcOrd="2" destOrd="0" presId="urn:microsoft.com/office/officeart/2005/8/layout/hierarchy1"/>
    <dgm:cxn modelId="{D69E6906-6897-4390-8D50-96BBD292845B}" type="presParOf" srcId="{73DF1D26-22ED-44BC-812D-9CB19EF66763}" destId="{73859A30-3D18-4ABF-9F52-74BE6FE87407}" srcOrd="3" destOrd="0" presId="urn:microsoft.com/office/officeart/2005/8/layout/hierarchy1"/>
    <dgm:cxn modelId="{526F3B8E-4CAD-44F9-9715-8528EF964782}" type="presParOf" srcId="{73859A30-3D18-4ABF-9F52-74BE6FE87407}" destId="{CAD0EFF8-767F-4262-AC18-155D51985D9D}" srcOrd="0" destOrd="0" presId="urn:microsoft.com/office/officeart/2005/8/layout/hierarchy1"/>
    <dgm:cxn modelId="{987C88DA-A159-4EA3-B165-2A391826E5C4}" type="presParOf" srcId="{CAD0EFF8-767F-4262-AC18-155D51985D9D}" destId="{DFDB58E4-B2B7-45FA-8F88-C3EE0A5F5A54}" srcOrd="0" destOrd="0" presId="urn:microsoft.com/office/officeart/2005/8/layout/hierarchy1"/>
    <dgm:cxn modelId="{DD6A5B28-62F9-4810-88F6-EA64AE01ACFD}" type="presParOf" srcId="{CAD0EFF8-767F-4262-AC18-155D51985D9D}" destId="{166AB393-51D2-4508-9368-FC12BCF421FC}" srcOrd="1" destOrd="0" presId="urn:microsoft.com/office/officeart/2005/8/layout/hierarchy1"/>
    <dgm:cxn modelId="{637AA23E-2810-464F-A870-96BDBBFA2E41}" type="presParOf" srcId="{73859A30-3D18-4ABF-9F52-74BE6FE87407}" destId="{BF0EF3C2-C3FD-4D88-B436-3F6BC3C48B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8372E-2A07-40AC-A676-8A8EB8A87E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C7B6C260-71EE-4829-87D7-C95B888D977B}">
      <dgm:prSet phldrT="[Text]" custT="1"/>
      <dgm:spPr/>
      <dgm:t>
        <a:bodyPr/>
        <a:lstStyle/>
        <a:p>
          <a:r>
            <a:rPr lang="en-US" sz="2000" b="1" dirty="0" smtClean="0">
              <a:solidFill>
                <a:srgbClr val="7030A0"/>
              </a:solidFill>
              <a:latin typeface="Arial Rounded MT Bold" panose="020F0704030504030204" pitchFamily="34" charset="0"/>
            </a:rPr>
            <a:t>Kingdom- Protista</a:t>
          </a:r>
          <a:endParaRPr lang="en-IN" sz="2000" b="1" dirty="0" smtClean="0">
            <a:solidFill>
              <a:srgbClr val="7030A0"/>
            </a:solidFill>
            <a:latin typeface="Arial Rounded MT Bold" panose="020F0704030504030204" pitchFamily="34" charset="0"/>
          </a:endParaRPr>
        </a:p>
        <a:p>
          <a:r>
            <a:rPr lang="en-US" sz="2000" b="1" dirty="0" smtClean="0">
              <a:solidFill>
                <a:srgbClr val="002060"/>
              </a:solidFill>
              <a:latin typeface="Arial Rounded MT Bold" panose="020F0704030504030204" pitchFamily="34" charset="0"/>
            </a:rPr>
            <a:t>Sub-kingdom- Protozoa</a:t>
          </a:r>
          <a:endParaRPr lang="en-IN" sz="2000" dirty="0">
            <a:solidFill>
              <a:srgbClr val="002060"/>
            </a:solidFill>
            <a:latin typeface="Arial Rounded MT Bold" panose="020F0704030504030204" pitchFamily="34" charset="0"/>
          </a:endParaRPr>
        </a:p>
      </dgm:t>
    </dgm:pt>
    <dgm:pt modelId="{E08FF36D-1A4B-4FBF-BFCF-557893A70987}" type="parTrans" cxnId="{FF48C0F3-3304-45A4-B585-9E1ED12FF4A4}">
      <dgm:prSet/>
      <dgm:spPr/>
      <dgm:t>
        <a:bodyPr/>
        <a:lstStyle/>
        <a:p>
          <a:endParaRPr lang="en-IN"/>
        </a:p>
      </dgm:t>
    </dgm:pt>
    <dgm:pt modelId="{22312A56-A61F-4C8C-AB6C-F18D7E6FB9D6}" type="sibTrans" cxnId="{FF48C0F3-3304-45A4-B585-9E1ED12FF4A4}">
      <dgm:prSet/>
      <dgm:spPr/>
      <dgm:t>
        <a:bodyPr/>
        <a:lstStyle/>
        <a:p>
          <a:endParaRPr lang="en-IN"/>
        </a:p>
      </dgm:t>
    </dgm:pt>
    <dgm:pt modelId="{A39BACB1-9E01-49F1-99B3-F95317FB9333}">
      <dgm:prSet phldrT="[Text]" custT="1"/>
      <dgm:spPr/>
      <dgm:t>
        <a:bodyPr/>
        <a:lstStyle/>
        <a:p>
          <a:r>
            <a:rPr lang="en-US" sz="1600" b="1" dirty="0" smtClean="0">
              <a:solidFill>
                <a:srgbClr val="0070C0"/>
              </a:solidFill>
              <a:latin typeface="Arial Rounded MT Bold" panose="020F0704030504030204" pitchFamily="34" charset="0"/>
            </a:rPr>
            <a:t>Phylum-- </a:t>
          </a:r>
          <a:r>
            <a:rPr lang="en-US" sz="1400" dirty="0" err="1" smtClean="0">
              <a:latin typeface="Arial Rounded MT Bold" panose="020F0704030504030204" pitchFamily="34" charset="0"/>
            </a:rPr>
            <a:t>Sarcomastigophora</a:t>
          </a:r>
          <a:endParaRPr lang="en-IN" sz="1400" b="1" dirty="0">
            <a:solidFill>
              <a:srgbClr val="0070C0"/>
            </a:solidFill>
            <a:latin typeface="Arial Rounded MT Bold" panose="020F0704030504030204" pitchFamily="34" charset="0"/>
          </a:endParaRPr>
        </a:p>
      </dgm:t>
    </dgm:pt>
    <dgm:pt modelId="{A7A634CC-8306-47B9-9885-39E767B127F2}" type="parTrans" cxnId="{62273889-BF7B-4686-9A15-6BD5B6A64FFF}">
      <dgm:prSet/>
      <dgm:spPr/>
      <dgm:t>
        <a:bodyPr/>
        <a:lstStyle/>
        <a:p>
          <a:endParaRPr lang="en-IN" dirty="0"/>
        </a:p>
      </dgm:t>
    </dgm:pt>
    <dgm:pt modelId="{77629FA9-B7C0-47E0-A310-B306049D10F7}" type="sibTrans" cxnId="{62273889-BF7B-4686-9A15-6BD5B6A64FFF}">
      <dgm:prSet/>
      <dgm:spPr/>
      <dgm:t>
        <a:bodyPr/>
        <a:lstStyle/>
        <a:p>
          <a:endParaRPr lang="en-IN"/>
        </a:p>
      </dgm:t>
    </dgm:pt>
    <dgm:pt modelId="{96327EB5-98CB-4AAA-9A11-98CD8BB53DE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smtClean="0">
              <a:solidFill>
                <a:srgbClr val="0070C0"/>
              </a:solidFill>
              <a:latin typeface="Arial Rounded MT Bold" panose="020F0704030504030204" pitchFamily="34" charset="0"/>
            </a:rPr>
            <a:t>Phylum-- </a:t>
          </a:r>
          <a:r>
            <a:rPr lang="en-US" sz="1800" dirty="0" err="1" smtClean="0">
              <a:latin typeface="Arial Rounded MT Bold" panose="020F0704030504030204" pitchFamily="34" charset="0"/>
            </a:rPr>
            <a:t>Apicomplexa</a:t>
          </a:r>
          <a:r>
            <a:rPr lang="en-US" sz="1800" dirty="0" smtClean="0">
              <a:latin typeface="Arial Rounded MT Bold" panose="020F0704030504030204" pitchFamily="34" charset="0"/>
            </a:rPr>
            <a:t> </a:t>
          </a:r>
          <a:endParaRPr lang="en-IN" sz="1800" b="1" dirty="0">
            <a:solidFill>
              <a:srgbClr val="7030A0"/>
            </a:solidFill>
            <a:latin typeface="Arial Rounded MT Bold" panose="020F0704030504030204" pitchFamily="34" charset="0"/>
          </a:endParaRPr>
        </a:p>
      </dgm:t>
    </dgm:pt>
    <dgm:pt modelId="{0CE964CF-A07F-40A0-9BCC-CE64FC610E8E}" type="sibTrans" cxnId="{703EF545-7624-4576-B127-0F8CBDB9A9F3}">
      <dgm:prSet/>
      <dgm:spPr/>
      <dgm:t>
        <a:bodyPr/>
        <a:lstStyle/>
        <a:p>
          <a:endParaRPr lang="en-IN"/>
        </a:p>
      </dgm:t>
    </dgm:pt>
    <dgm:pt modelId="{5B207ADA-1106-4C35-B8BA-A80F5C2F9600}" type="parTrans" cxnId="{703EF545-7624-4576-B127-0F8CBDB9A9F3}">
      <dgm:prSet/>
      <dgm:spPr/>
      <dgm:t>
        <a:bodyPr/>
        <a:lstStyle/>
        <a:p>
          <a:endParaRPr lang="en-IN" dirty="0"/>
        </a:p>
      </dgm:t>
    </dgm:pt>
    <dgm:pt modelId="{782F571D-7187-4461-BED9-1A21ED624702}" type="pres">
      <dgm:prSet presAssocID="{10E8372E-2A07-40AC-A676-8A8EB8A87E3C}" presName="hierChild1" presStyleCnt="0">
        <dgm:presLayoutVars>
          <dgm:chPref val="1"/>
          <dgm:dir/>
          <dgm:animOne val="branch"/>
          <dgm:animLvl val="lvl"/>
          <dgm:resizeHandles/>
        </dgm:presLayoutVars>
      </dgm:prSet>
      <dgm:spPr/>
      <dgm:t>
        <a:bodyPr/>
        <a:lstStyle/>
        <a:p>
          <a:endParaRPr lang="en-IN"/>
        </a:p>
      </dgm:t>
    </dgm:pt>
    <dgm:pt modelId="{16F0ABDC-3629-4483-87E6-DB1FFED097AB}" type="pres">
      <dgm:prSet presAssocID="{C7B6C260-71EE-4829-87D7-C95B888D977B}" presName="hierRoot1" presStyleCnt="0"/>
      <dgm:spPr/>
    </dgm:pt>
    <dgm:pt modelId="{BE7D0CAE-689F-4D84-8C15-D96C7E13BA46}" type="pres">
      <dgm:prSet presAssocID="{C7B6C260-71EE-4829-87D7-C95B888D977B}" presName="composite" presStyleCnt="0"/>
      <dgm:spPr/>
    </dgm:pt>
    <dgm:pt modelId="{2F8E6268-570B-4BD5-8C4E-9CA8C972DFD6}" type="pres">
      <dgm:prSet presAssocID="{C7B6C260-71EE-4829-87D7-C95B888D977B}" presName="background" presStyleLbl="node0" presStyleIdx="0" presStyleCnt="1"/>
      <dgm:spPr/>
    </dgm:pt>
    <dgm:pt modelId="{3CC351E4-8038-4185-B8A5-A4F58CC34130}" type="pres">
      <dgm:prSet presAssocID="{C7B6C260-71EE-4829-87D7-C95B888D977B}" presName="text" presStyleLbl="fgAcc0" presStyleIdx="0" presStyleCnt="1" custScaleX="129250" custLinFactNeighborX="28198" custLinFactNeighborY="-13097">
        <dgm:presLayoutVars>
          <dgm:chPref val="3"/>
        </dgm:presLayoutVars>
      </dgm:prSet>
      <dgm:spPr/>
      <dgm:t>
        <a:bodyPr/>
        <a:lstStyle/>
        <a:p>
          <a:endParaRPr lang="en-IN"/>
        </a:p>
      </dgm:t>
    </dgm:pt>
    <dgm:pt modelId="{73DF1D26-22ED-44BC-812D-9CB19EF66763}" type="pres">
      <dgm:prSet presAssocID="{C7B6C260-71EE-4829-87D7-C95B888D977B}" presName="hierChild2" presStyleCnt="0"/>
      <dgm:spPr/>
    </dgm:pt>
    <dgm:pt modelId="{E86D81BD-9D3D-4CDF-A26F-27FAD7D0DD3E}" type="pres">
      <dgm:prSet presAssocID="{A7A634CC-8306-47B9-9885-39E767B127F2}" presName="Name10" presStyleLbl="parChTrans1D2" presStyleIdx="0" presStyleCnt="2"/>
      <dgm:spPr/>
      <dgm:t>
        <a:bodyPr/>
        <a:lstStyle/>
        <a:p>
          <a:endParaRPr lang="en-IN"/>
        </a:p>
      </dgm:t>
    </dgm:pt>
    <dgm:pt modelId="{70069863-22B5-42C5-A197-CFB8E3907FB1}" type="pres">
      <dgm:prSet presAssocID="{A39BACB1-9E01-49F1-99B3-F95317FB9333}" presName="hierRoot2" presStyleCnt="0"/>
      <dgm:spPr/>
    </dgm:pt>
    <dgm:pt modelId="{F0AF1F7A-1420-4A2C-AE7A-67A1B39EBAF5}" type="pres">
      <dgm:prSet presAssocID="{A39BACB1-9E01-49F1-99B3-F95317FB9333}" presName="composite2" presStyleCnt="0"/>
      <dgm:spPr/>
    </dgm:pt>
    <dgm:pt modelId="{4B4D7E5A-3230-4DD0-AC6E-3697F3A51820}" type="pres">
      <dgm:prSet presAssocID="{A39BACB1-9E01-49F1-99B3-F95317FB9333}" presName="background2" presStyleLbl="node2" presStyleIdx="0" presStyleCnt="2"/>
      <dgm:spPr/>
    </dgm:pt>
    <dgm:pt modelId="{356353B7-D376-434A-A8B7-B4764B266A87}" type="pres">
      <dgm:prSet presAssocID="{A39BACB1-9E01-49F1-99B3-F95317FB9333}" presName="text2" presStyleLbl="fgAcc2" presStyleIdx="0" presStyleCnt="2" custScaleX="68063" custScaleY="54320" custLinFactNeighborX="-28185" custLinFactNeighborY="-17902">
        <dgm:presLayoutVars>
          <dgm:chPref val="3"/>
        </dgm:presLayoutVars>
      </dgm:prSet>
      <dgm:spPr/>
      <dgm:t>
        <a:bodyPr/>
        <a:lstStyle/>
        <a:p>
          <a:endParaRPr lang="en-IN"/>
        </a:p>
      </dgm:t>
    </dgm:pt>
    <dgm:pt modelId="{719DDDAA-691B-422C-9D06-38D6404D15E1}" type="pres">
      <dgm:prSet presAssocID="{A39BACB1-9E01-49F1-99B3-F95317FB9333}" presName="hierChild3" presStyleCnt="0"/>
      <dgm:spPr/>
    </dgm:pt>
    <dgm:pt modelId="{F5BBF593-79E1-493C-AB15-57D8BD3B937C}" type="pres">
      <dgm:prSet presAssocID="{5B207ADA-1106-4C35-B8BA-A80F5C2F9600}" presName="Name10" presStyleLbl="parChTrans1D2" presStyleIdx="1" presStyleCnt="2"/>
      <dgm:spPr/>
      <dgm:t>
        <a:bodyPr/>
        <a:lstStyle/>
        <a:p>
          <a:endParaRPr lang="en-IN"/>
        </a:p>
      </dgm:t>
    </dgm:pt>
    <dgm:pt modelId="{73859A30-3D18-4ABF-9F52-74BE6FE87407}" type="pres">
      <dgm:prSet presAssocID="{96327EB5-98CB-4AAA-9A11-98CD8BB53DE6}" presName="hierRoot2" presStyleCnt="0"/>
      <dgm:spPr/>
    </dgm:pt>
    <dgm:pt modelId="{CAD0EFF8-767F-4262-AC18-155D51985D9D}" type="pres">
      <dgm:prSet presAssocID="{96327EB5-98CB-4AAA-9A11-98CD8BB53DE6}" presName="composite2" presStyleCnt="0"/>
      <dgm:spPr/>
    </dgm:pt>
    <dgm:pt modelId="{DFDB58E4-B2B7-45FA-8F88-C3EE0A5F5A54}" type="pres">
      <dgm:prSet presAssocID="{96327EB5-98CB-4AAA-9A11-98CD8BB53DE6}" presName="background2" presStyleLbl="node2" presStyleIdx="1" presStyleCnt="2"/>
      <dgm:spPr/>
    </dgm:pt>
    <dgm:pt modelId="{166AB393-51D2-4508-9368-FC12BCF421FC}" type="pres">
      <dgm:prSet presAssocID="{96327EB5-98CB-4AAA-9A11-98CD8BB53DE6}" presName="text2" presStyleLbl="fgAcc2" presStyleIdx="1" presStyleCnt="2" custScaleX="70156" custScaleY="55392" custLinFactNeighborX="-27565" custLinFactNeighborY="-34942">
        <dgm:presLayoutVars>
          <dgm:chPref val="3"/>
        </dgm:presLayoutVars>
      </dgm:prSet>
      <dgm:spPr/>
      <dgm:t>
        <a:bodyPr/>
        <a:lstStyle/>
        <a:p>
          <a:endParaRPr lang="en-IN"/>
        </a:p>
      </dgm:t>
    </dgm:pt>
    <dgm:pt modelId="{BF0EF3C2-C3FD-4D88-B436-3F6BC3C48B21}" type="pres">
      <dgm:prSet presAssocID="{96327EB5-98CB-4AAA-9A11-98CD8BB53DE6}" presName="hierChild3" presStyleCnt="0"/>
      <dgm:spPr/>
    </dgm:pt>
  </dgm:ptLst>
  <dgm:cxnLst>
    <dgm:cxn modelId="{B21AD397-1BAC-486D-A831-333A84067273}" type="presOf" srcId="{96327EB5-98CB-4AAA-9A11-98CD8BB53DE6}" destId="{166AB393-51D2-4508-9368-FC12BCF421FC}" srcOrd="0" destOrd="0" presId="urn:microsoft.com/office/officeart/2005/8/layout/hierarchy1"/>
    <dgm:cxn modelId="{703EF545-7624-4576-B127-0F8CBDB9A9F3}" srcId="{C7B6C260-71EE-4829-87D7-C95B888D977B}" destId="{96327EB5-98CB-4AAA-9A11-98CD8BB53DE6}" srcOrd="1" destOrd="0" parTransId="{5B207ADA-1106-4C35-B8BA-A80F5C2F9600}" sibTransId="{0CE964CF-A07F-40A0-9BCC-CE64FC610E8E}"/>
    <dgm:cxn modelId="{7FF882D5-578F-4C52-B714-E19D7C8EC715}" type="presOf" srcId="{5B207ADA-1106-4C35-B8BA-A80F5C2F9600}" destId="{F5BBF593-79E1-493C-AB15-57D8BD3B937C}" srcOrd="0" destOrd="0" presId="urn:microsoft.com/office/officeart/2005/8/layout/hierarchy1"/>
    <dgm:cxn modelId="{EC0D4795-734F-4077-B61A-7D30577D572C}" type="presOf" srcId="{C7B6C260-71EE-4829-87D7-C95B888D977B}" destId="{3CC351E4-8038-4185-B8A5-A4F58CC34130}" srcOrd="0" destOrd="0" presId="urn:microsoft.com/office/officeart/2005/8/layout/hierarchy1"/>
    <dgm:cxn modelId="{183C0092-6C51-40C7-BBA3-6CD4CAFB5A52}" type="presOf" srcId="{A7A634CC-8306-47B9-9885-39E767B127F2}" destId="{E86D81BD-9D3D-4CDF-A26F-27FAD7D0DD3E}" srcOrd="0" destOrd="0" presId="urn:microsoft.com/office/officeart/2005/8/layout/hierarchy1"/>
    <dgm:cxn modelId="{B58B55BC-9FE6-4C8A-AAD1-8840A072A5F4}" type="presOf" srcId="{A39BACB1-9E01-49F1-99B3-F95317FB9333}" destId="{356353B7-D376-434A-A8B7-B4764B266A87}" srcOrd="0" destOrd="0" presId="urn:microsoft.com/office/officeart/2005/8/layout/hierarchy1"/>
    <dgm:cxn modelId="{44FE8C60-B9A5-4BCB-84DD-80C8FC82424C}" type="presOf" srcId="{10E8372E-2A07-40AC-A676-8A8EB8A87E3C}" destId="{782F571D-7187-4461-BED9-1A21ED624702}" srcOrd="0" destOrd="0" presId="urn:microsoft.com/office/officeart/2005/8/layout/hierarchy1"/>
    <dgm:cxn modelId="{FF48C0F3-3304-45A4-B585-9E1ED12FF4A4}" srcId="{10E8372E-2A07-40AC-A676-8A8EB8A87E3C}" destId="{C7B6C260-71EE-4829-87D7-C95B888D977B}" srcOrd="0" destOrd="0" parTransId="{E08FF36D-1A4B-4FBF-BFCF-557893A70987}" sibTransId="{22312A56-A61F-4C8C-AB6C-F18D7E6FB9D6}"/>
    <dgm:cxn modelId="{62273889-BF7B-4686-9A15-6BD5B6A64FFF}" srcId="{C7B6C260-71EE-4829-87D7-C95B888D977B}" destId="{A39BACB1-9E01-49F1-99B3-F95317FB9333}" srcOrd="0" destOrd="0" parTransId="{A7A634CC-8306-47B9-9885-39E767B127F2}" sibTransId="{77629FA9-B7C0-47E0-A310-B306049D10F7}"/>
    <dgm:cxn modelId="{89DD66FF-B094-432F-B27A-6CF7DA016723}" type="presParOf" srcId="{782F571D-7187-4461-BED9-1A21ED624702}" destId="{16F0ABDC-3629-4483-87E6-DB1FFED097AB}" srcOrd="0" destOrd="0" presId="urn:microsoft.com/office/officeart/2005/8/layout/hierarchy1"/>
    <dgm:cxn modelId="{4FC1C431-6370-45CE-889A-E754BB4A759B}" type="presParOf" srcId="{16F0ABDC-3629-4483-87E6-DB1FFED097AB}" destId="{BE7D0CAE-689F-4D84-8C15-D96C7E13BA46}" srcOrd="0" destOrd="0" presId="urn:microsoft.com/office/officeart/2005/8/layout/hierarchy1"/>
    <dgm:cxn modelId="{84D22E2C-9B28-4EB7-868D-E84C9E06C155}" type="presParOf" srcId="{BE7D0CAE-689F-4D84-8C15-D96C7E13BA46}" destId="{2F8E6268-570B-4BD5-8C4E-9CA8C972DFD6}" srcOrd="0" destOrd="0" presId="urn:microsoft.com/office/officeart/2005/8/layout/hierarchy1"/>
    <dgm:cxn modelId="{65120DE9-51CB-4AA7-A042-F206AE126F85}" type="presParOf" srcId="{BE7D0CAE-689F-4D84-8C15-D96C7E13BA46}" destId="{3CC351E4-8038-4185-B8A5-A4F58CC34130}" srcOrd="1" destOrd="0" presId="urn:microsoft.com/office/officeart/2005/8/layout/hierarchy1"/>
    <dgm:cxn modelId="{1D102C02-8CF9-4AFE-A478-65469D0EFD84}" type="presParOf" srcId="{16F0ABDC-3629-4483-87E6-DB1FFED097AB}" destId="{73DF1D26-22ED-44BC-812D-9CB19EF66763}" srcOrd="1" destOrd="0" presId="urn:microsoft.com/office/officeart/2005/8/layout/hierarchy1"/>
    <dgm:cxn modelId="{09CB2F59-6F97-46D2-8383-8B0EDDBEC949}" type="presParOf" srcId="{73DF1D26-22ED-44BC-812D-9CB19EF66763}" destId="{E86D81BD-9D3D-4CDF-A26F-27FAD7D0DD3E}" srcOrd="0" destOrd="0" presId="urn:microsoft.com/office/officeart/2005/8/layout/hierarchy1"/>
    <dgm:cxn modelId="{980FADF5-6760-4703-9707-BE1B0208E7BE}" type="presParOf" srcId="{73DF1D26-22ED-44BC-812D-9CB19EF66763}" destId="{70069863-22B5-42C5-A197-CFB8E3907FB1}" srcOrd="1" destOrd="0" presId="urn:microsoft.com/office/officeart/2005/8/layout/hierarchy1"/>
    <dgm:cxn modelId="{859D222F-101F-45EE-9A23-DE6DE8FFB55D}" type="presParOf" srcId="{70069863-22B5-42C5-A197-CFB8E3907FB1}" destId="{F0AF1F7A-1420-4A2C-AE7A-67A1B39EBAF5}" srcOrd="0" destOrd="0" presId="urn:microsoft.com/office/officeart/2005/8/layout/hierarchy1"/>
    <dgm:cxn modelId="{4F65FA4C-A557-429B-9CAC-6D0CF993FB10}" type="presParOf" srcId="{F0AF1F7A-1420-4A2C-AE7A-67A1B39EBAF5}" destId="{4B4D7E5A-3230-4DD0-AC6E-3697F3A51820}" srcOrd="0" destOrd="0" presId="urn:microsoft.com/office/officeart/2005/8/layout/hierarchy1"/>
    <dgm:cxn modelId="{00FCCBBA-4673-4667-8CFE-E6D8F21BE9F6}" type="presParOf" srcId="{F0AF1F7A-1420-4A2C-AE7A-67A1B39EBAF5}" destId="{356353B7-D376-434A-A8B7-B4764B266A87}" srcOrd="1" destOrd="0" presId="urn:microsoft.com/office/officeart/2005/8/layout/hierarchy1"/>
    <dgm:cxn modelId="{52096C9B-46A5-4215-BAA6-FC7DB86D1DEF}" type="presParOf" srcId="{70069863-22B5-42C5-A197-CFB8E3907FB1}" destId="{719DDDAA-691B-422C-9D06-38D6404D15E1}" srcOrd="1" destOrd="0" presId="urn:microsoft.com/office/officeart/2005/8/layout/hierarchy1"/>
    <dgm:cxn modelId="{26050C8E-FBC4-4F4E-A50E-7C2E176FA978}" type="presParOf" srcId="{73DF1D26-22ED-44BC-812D-9CB19EF66763}" destId="{F5BBF593-79E1-493C-AB15-57D8BD3B937C}" srcOrd="2" destOrd="0" presId="urn:microsoft.com/office/officeart/2005/8/layout/hierarchy1"/>
    <dgm:cxn modelId="{064BFC10-0140-47F0-A67C-537F2B39A177}" type="presParOf" srcId="{73DF1D26-22ED-44BC-812D-9CB19EF66763}" destId="{73859A30-3D18-4ABF-9F52-74BE6FE87407}" srcOrd="3" destOrd="0" presId="urn:microsoft.com/office/officeart/2005/8/layout/hierarchy1"/>
    <dgm:cxn modelId="{D5104B06-A855-49AE-83D6-D4E8ACA5A82A}" type="presParOf" srcId="{73859A30-3D18-4ABF-9F52-74BE6FE87407}" destId="{CAD0EFF8-767F-4262-AC18-155D51985D9D}" srcOrd="0" destOrd="0" presId="urn:microsoft.com/office/officeart/2005/8/layout/hierarchy1"/>
    <dgm:cxn modelId="{8CD0ED95-A078-461D-8ED3-71C84CD39ED0}" type="presParOf" srcId="{CAD0EFF8-767F-4262-AC18-155D51985D9D}" destId="{DFDB58E4-B2B7-45FA-8F88-C3EE0A5F5A54}" srcOrd="0" destOrd="0" presId="urn:microsoft.com/office/officeart/2005/8/layout/hierarchy1"/>
    <dgm:cxn modelId="{34BD91CB-0882-4380-A9B6-B6EEB81D71DF}" type="presParOf" srcId="{CAD0EFF8-767F-4262-AC18-155D51985D9D}" destId="{166AB393-51D2-4508-9368-FC12BCF421FC}" srcOrd="1" destOrd="0" presId="urn:microsoft.com/office/officeart/2005/8/layout/hierarchy1"/>
    <dgm:cxn modelId="{3F2DC457-4135-4F63-BCE5-342C4C93FDE3}" type="presParOf" srcId="{73859A30-3D18-4ABF-9F52-74BE6FE87407}" destId="{BF0EF3C2-C3FD-4D88-B436-3F6BC3C48B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F593-79E1-493C-AB15-57D8BD3B937C}">
      <dsp:nvSpPr>
        <dsp:cNvPr id="0" name=""/>
        <dsp:cNvSpPr/>
      </dsp:nvSpPr>
      <dsp:spPr>
        <a:xfrm>
          <a:off x="3747606" y="1482062"/>
          <a:ext cx="1095689" cy="665859"/>
        </a:xfrm>
        <a:custGeom>
          <a:avLst/>
          <a:gdLst/>
          <a:ahLst/>
          <a:cxnLst/>
          <a:rect l="0" t="0" r="0" b="0"/>
          <a:pathLst>
            <a:path>
              <a:moveTo>
                <a:pt x="0" y="0"/>
              </a:moveTo>
              <a:lnTo>
                <a:pt x="0" y="449849"/>
              </a:lnTo>
              <a:lnTo>
                <a:pt x="1095689" y="449849"/>
              </a:lnTo>
              <a:lnTo>
                <a:pt x="1095689" y="66585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D81BD-9D3D-4CDF-A26F-27FAD7D0DD3E}">
      <dsp:nvSpPr>
        <dsp:cNvPr id="0" name=""/>
        <dsp:cNvSpPr/>
      </dsp:nvSpPr>
      <dsp:spPr>
        <a:xfrm>
          <a:off x="1413993" y="1482062"/>
          <a:ext cx="2333613" cy="678164"/>
        </a:xfrm>
        <a:custGeom>
          <a:avLst/>
          <a:gdLst/>
          <a:ahLst/>
          <a:cxnLst/>
          <a:rect l="0" t="0" r="0" b="0"/>
          <a:pathLst>
            <a:path>
              <a:moveTo>
                <a:pt x="2333613" y="0"/>
              </a:moveTo>
              <a:lnTo>
                <a:pt x="2333613" y="462153"/>
              </a:lnTo>
              <a:lnTo>
                <a:pt x="0" y="462153"/>
              </a:lnTo>
              <a:lnTo>
                <a:pt x="0" y="6781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E6268-570B-4BD5-8C4E-9CA8C972DFD6}">
      <dsp:nvSpPr>
        <dsp:cNvPr id="0" name=""/>
        <dsp:cNvSpPr/>
      </dsp:nvSpPr>
      <dsp:spPr>
        <a:xfrm>
          <a:off x="2240716" y="1403"/>
          <a:ext cx="3013781" cy="1480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351E4-8038-4185-B8A5-A4F58CC34130}">
      <dsp:nvSpPr>
        <dsp:cNvPr id="0" name=""/>
        <dsp:cNvSpPr/>
      </dsp:nvSpPr>
      <dsp:spPr>
        <a:xfrm>
          <a:off x="2499799" y="247532"/>
          <a:ext cx="3013781" cy="14806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latin typeface="Arial Rounded MT Bold" panose="020F0704030504030204" pitchFamily="34" charset="0"/>
            </a:rPr>
            <a:t>Parasites</a:t>
          </a:r>
          <a:endParaRPr lang="en-IN" sz="2000" kern="1200" dirty="0">
            <a:solidFill>
              <a:srgbClr val="FF0000"/>
            </a:solidFill>
            <a:latin typeface="Arial Rounded MT Bold" panose="020F0704030504030204" pitchFamily="34" charset="0"/>
          </a:endParaRPr>
        </a:p>
      </dsp:txBody>
      <dsp:txXfrm>
        <a:off x="2543166" y="290899"/>
        <a:ext cx="2927047" cy="1393924"/>
      </dsp:txXfrm>
    </dsp:sp>
    <dsp:sp modelId="{4B4D7E5A-3230-4DD0-AC6E-3697F3A51820}">
      <dsp:nvSpPr>
        <dsp:cNvPr id="0" name=""/>
        <dsp:cNvSpPr/>
      </dsp:nvSpPr>
      <dsp:spPr>
        <a:xfrm>
          <a:off x="67177" y="2160226"/>
          <a:ext cx="2693632" cy="1480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353B7-D376-434A-A8B7-B4764B266A87}">
      <dsp:nvSpPr>
        <dsp:cNvPr id="0" name=""/>
        <dsp:cNvSpPr/>
      </dsp:nvSpPr>
      <dsp:spPr>
        <a:xfrm>
          <a:off x="326260" y="2406355"/>
          <a:ext cx="2693632" cy="14806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solidFill>
                <a:srgbClr val="0070C0"/>
              </a:solidFill>
              <a:latin typeface="Arial Rounded MT Bold" panose="020F0704030504030204" pitchFamily="34" charset="0"/>
            </a:rPr>
            <a:t>Helminth</a:t>
          </a:r>
          <a:r>
            <a:rPr lang="en-US" sz="2000" b="1" kern="1200" dirty="0" err="1">
              <a:solidFill>
                <a:srgbClr val="0070C0"/>
              </a:solidFill>
              <a:latin typeface="Arial Rounded MT Bold" panose="020F0704030504030204" pitchFamily="34" charset="0"/>
            </a:rPr>
            <a:t>s</a:t>
          </a:r>
          <a:endParaRPr lang="en-US" sz="2000" b="1" kern="1200" dirty="0">
            <a:solidFill>
              <a:srgbClr val="0070C0"/>
            </a:solidFill>
            <a:latin typeface="Arial Rounded MT Bold" panose="020F0704030504030204" pitchFamily="34" charset="0"/>
          </a:endParaRPr>
        </a:p>
        <a:p>
          <a:pPr lvl="0" algn="ctr" defTabSz="800100">
            <a:lnSpc>
              <a:spcPct val="90000"/>
            </a:lnSpc>
            <a:spcBef>
              <a:spcPct val="0"/>
            </a:spcBef>
            <a:spcAft>
              <a:spcPct val="35000"/>
            </a:spcAft>
          </a:pPr>
          <a:r>
            <a:rPr lang="en-US" sz="1600" b="1" kern="1200" dirty="0">
              <a:solidFill>
                <a:srgbClr val="0070C0"/>
              </a:solidFill>
              <a:latin typeface="Arial Rounded MT Bold" panose="020F0704030504030204" pitchFamily="34" charset="0"/>
            </a:rPr>
            <a:t>(</a:t>
          </a:r>
          <a:r>
            <a:rPr lang="en-US" sz="1600" b="1" kern="1200" dirty="0" err="1">
              <a:solidFill>
                <a:srgbClr val="0070C0"/>
              </a:solidFill>
              <a:latin typeface="Arial Rounded MT Bold" panose="020F0704030504030204" pitchFamily="34" charset="0"/>
            </a:rPr>
            <a:t>Metazoa</a:t>
          </a:r>
          <a:r>
            <a:rPr lang="en-US" sz="1600" b="1" kern="1200" dirty="0">
              <a:solidFill>
                <a:srgbClr val="0070C0"/>
              </a:solidFill>
              <a:latin typeface="Arial Rounded MT Bold" panose="020F0704030504030204" pitchFamily="34" charset="0"/>
            </a:rPr>
            <a:t>- Multicellular)</a:t>
          </a:r>
          <a:endParaRPr lang="en-IN" sz="1600" b="1" kern="1200" dirty="0">
            <a:solidFill>
              <a:srgbClr val="0070C0"/>
            </a:solidFill>
            <a:latin typeface="Arial Rounded MT Bold" panose="020F0704030504030204" pitchFamily="34" charset="0"/>
          </a:endParaRPr>
        </a:p>
      </dsp:txBody>
      <dsp:txXfrm>
        <a:off x="369627" y="2449722"/>
        <a:ext cx="2606898" cy="1393924"/>
      </dsp:txXfrm>
    </dsp:sp>
    <dsp:sp modelId="{DFDB58E4-B2B7-45FA-8F88-C3EE0A5F5A54}">
      <dsp:nvSpPr>
        <dsp:cNvPr id="0" name=""/>
        <dsp:cNvSpPr/>
      </dsp:nvSpPr>
      <dsp:spPr>
        <a:xfrm>
          <a:off x="3346152" y="2147922"/>
          <a:ext cx="2994287" cy="1480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AB393-51D2-4508-9368-FC12BCF421FC}">
      <dsp:nvSpPr>
        <dsp:cNvPr id="0" name=""/>
        <dsp:cNvSpPr/>
      </dsp:nvSpPr>
      <dsp:spPr>
        <a:xfrm>
          <a:off x="3605235" y="2394050"/>
          <a:ext cx="2994287" cy="1480658"/>
        </a:xfrm>
        <a:prstGeom prst="roundRect">
          <a:avLst>
            <a:gd name="adj" fmla="val 10000"/>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7030A0"/>
              </a:solidFill>
              <a:latin typeface="Arial Rounded MT Bold" panose="020F0704030504030204" pitchFamily="34" charset="0"/>
            </a:rPr>
            <a:t>Arthropods</a:t>
          </a:r>
        </a:p>
        <a:p>
          <a:pPr lvl="0" algn="ctr" defTabSz="800100">
            <a:lnSpc>
              <a:spcPct val="90000"/>
            </a:lnSpc>
            <a:spcBef>
              <a:spcPct val="0"/>
            </a:spcBef>
            <a:spcAft>
              <a:spcPct val="35000"/>
            </a:spcAft>
          </a:pPr>
          <a:r>
            <a:rPr lang="en-US" sz="1800" kern="1200" dirty="0">
              <a:solidFill>
                <a:srgbClr val="7030A0"/>
              </a:solidFill>
              <a:latin typeface="Arial Rounded MT Bold" panose="020F0704030504030204" pitchFamily="34" charset="0"/>
            </a:rPr>
            <a:t>(</a:t>
          </a:r>
          <a:r>
            <a:rPr lang="en-US" sz="1800" kern="1200" dirty="0" err="1">
              <a:solidFill>
                <a:srgbClr val="7030A0"/>
              </a:solidFill>
              <a:latin typeface="Arial Rounded MT Bold" panose="020F0704030504030204" pitchFamily="34" charset="0"/>
            </a:rPr>
            <a:t>Metazoa</a:t>
          </a:r>
          <a:r>
            <a:rPr lang="en-US" sz="1800" kern="1200" dirty="0">
              <a:solidFill>
                <a:srgbClr val="7030A0"/>
              </a:solidFill>
              <a:latin typeface="Arial Rounded MT Bold" panose="020F0704030504030204" pitchFamily="34" charset="0"/>
            </a:rPr>
            <a:t>- Multicellular)</a:t>
          </a:r>
          <a:endParaRPr lang="en-IN" sz="1800" b="1" kern="1200" dirty="0">
            <a:solidFill>
              <a:srgbClr val="7030A0"/>
            </a:solidFill>
            <a:latin typeface="Arial Rounded MT Bold" panose="020F0704030504030204" pitchFamily="34" charset="0"/>
          </a:endParaRPr>
        </a:p>
      </dsp:txBody>
      <dsp:txXfrm>
        <a:off x="3648602" y="2437417"/>
        <a:ext cx="2907553" cy="1393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F593-79E1-493C-AB15-57D8BD3B937C}">
      <dsp:nvSpPr>
        <dsp:cNvPr id="0" name=""/>
        <dsp:cNvSpPr/>
      </dsp:nvSpPr>
      <dsp:spPr>
        <a:xfrm>
          <a:off x="3674921" y="1724198"/>
          <a:ext cx="331419" cy="474697"/>
        </a:xfrm>
        <a:custGeom>
          <a:avLst/>
          <a:gdLst/>
          <a:ahLst/>
          <a:cxnLst/>
          <a:rect l="0" t="0" r="0" b="0"/>
          <a:pathLst>
            <a:path>
              <a:moveTo>
                <a:pt x="331419" y="0"/>
              </a:moveTo>
              <a:lnTo>
                <a:pt x="331419" y="185608"/>
              </a:lnTo>
              <a:lnTo>
                <a:pt x="0" y="185608"/>
              </a:lnTo>
              <a:lnTo>
                <a:pt x="0" y="47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D81BD-9D3D-4CDF-A26F-27FAD7D0DD3E}">
      <dsp:nvSpPr>
        <dsp:cNvPr id="0" name=""/>
        <dsp:cNvSpPr/>
      </dsp:nvSpPr>
      <dsp:spPr>
        <a:xfrm>
          <a:off x="805480" y="1724198"/>
          <a:ext cx="3200859" cy="812358"/>
        </a:xfrm>
        <a:custGeom>
          <a:avLst/>
          <a:gdLst/>
          <a:ahLst/>
          <a:cxnLst/>
          <a:rect l="0" t="0" r="0" b="0"/>
          <a:pathLst>
            <a:path>
              <a:moveTo>
                <a:pt x="3200859" y="0"/>
              </a:moveTo>
              <a:lnTo>
                <a:pt x="3200859" y="523269"/>
              </a:lnTo>
              <a:lnTo>
                <a:pt x="0" y="523269"/>
              </a:lnTo>
              <a:lnTo>
                <a:pt x="0" y="8123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E6268-570B-4BD5-8C4E-9CA8C972DFD6}">
      <dsp:nvSpPr>
        <dsp:cNvPr id="0" name=""/>
        <dsp:cNvSpPr/>
      </dsp:nvSpPr>
      <dsp:spPr>
        <a:xfrm>
          <a:off x="1989656" y="-257378"/>
          <a:ext cx="4033368" cy="19815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351E4-8038-4185-B8A5-A4F58CC34130}">
      <dsp:nvSpPr>
        <dsp:cNvPr id="0" name=""/>
        <dsp:cNvSpPr/>
      </dsp:nvSpPr>
      <dsp:spPr>
        <a:xfrm>
          <a:off x="2336388" y="72017"/>
          <a:ext cx="4033368" cy="198157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7030A0"/>
              </a:solidFill>
              <a:latin typeface="Arial Rounded MT Bold" panose="020F0704030504030204" pitchFamily="34" charset="0"/>
            </a:rPr>
            <a:t>Kingdom- Protista</a:t>
          </a:r>
          <a:endParaRPr lang="en-IN" sz="2000" b="1" kern="1200" dirty="0" smtClean="0">
            <a:solidFill>
              <a:srgbClr val="7030A0"/>
            </a:solidFill>
            <a:latin typeface="Arial Rounded MT Bold" panose="020F0704030504030204" pitchFamily="34" charset="0"/>
          </a:endParaRPr>
        </a:p>
        <a:p>
          <a:pPr lvl="0" algn="ctr" defTabSz="889000">
            <a:lnSpc>
              <a:spcPct val="90000"/>
            </a:lnSpc>
            <a:spcBef>
              <a:spcPct val="0"/>
            </a:spcBef>
            <a:spcAft>
              <a:spcPct val="35000"/>
            </a:spcAft>
          </a:pPr>
          <a:r>
            <a:rPr lang="en-US" sz="2000" b="1" kern="1200" dirty="0" smtClean="0">
              <a:solidFill>
                <a:srgbClr val="002060"/>
              </a:solidFill>
              <a:latin typeface="Arial Rounded MT Bold" panose="020F0704030504030204" pitchFamily="34" charset="0"/>
            </a:rPr>
            <a:t>Sub-kingdom- Protozoa</a:t>
          </a:r>
          <a:endParaRPr lang="en-IN" sz="2000" kern="1200" dirty="0">
            <a:solidFill>
              <a:srgbClr val="002060"/>
            </a:solidFill>
            <a:latin typeface="Arial Rounded MT Bold" panose="020F0704030504030204" pitchFamily="34" charset="0"/>
          </a:endParaRPr>
        </a:p>
      </dsp:txBody>
      <dsp:txXfrm>
        <a:off x="2394426" y="130055"/>
        <a:ext cx="3917292" cy="1865501"/>
      </dsp:txXfrm>
    </dsp:sp>
    <dsp:sp modelId="{4B4D7E5A-3230-4DD0-AC6E-3697F3A51820}">
      <dsp:nvSpPr>
        <dsp:cNvPr id="0" name=""/>
        <dsp:cNvSpPr/>
      </dsp:nvSpPr>
      <dsp:spPr>
        <a:xfrm>
          <a:off x="-256504" y="2536556"/>
          <a:ext cx="2123970" cy="10763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353B7-D376-434A-A8B7-B4764B266A87}">
      <dsp:nvSpPr>
        <dsp:cNvPr id="0" name=""/>
        <dsp:cNvSpPr/>
      </dsp:nvSpPr>
      <dsp:spPr>
        <a:xfrm>
          <a:off x="90228" y="2865953"/>
          <a:ext cx="2123970" cy="107639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70C0"/>
              </a:solidFill>
              <a:latin typeface="Arial Rounded MT Bold" panose="020F0704030504030204" pitchFamily="34" charset="0"/>
            </a:rPr>
            <a:t>Phylum-- </a:t>
          </a:r>
          <a:r>
            <a:rPr lang="en-US" sz="1400" kern="1200" dirty="0" err="1" smtClean="0">
              <a:latin typeface="Arial Rounded MT Bold" panose="020F0704030504030204" pitchFamily="34" charset="0"/>
            </a:rPr>
            <a:t>Sarcomastigophora</a:t>
          </a:r>
          <a:endParaRPr lang="en-IN" sz="1400" b="1" kern="1200" dirty="0">
            <a:solidFill>
              <a:srgbClr val="0070C0"/>
            </a:solidFill>
            <a:latin typeface="Arial Rounded MT Bold" panose="020F0704030504030204" pitchFamily="34" charset="0"/>
          </a:endParaRPr>
        </a:p>
      </dsp:txBody>
      <dsp:txXfrm>
        <a:off x="121754" y="2897479"/>
        <a:ext cx="2060918" cy="1013340"/>
      </dsp:txXfrm>
    </dsp:sp>
    <dsp:sp modelId="{DFDB58E4-B2B7-45FA-8F88-C3EE0A5F5A54}">
      <dsp:nvSpPr>
        <dsp:cNvPr id="0" name=""/>
        <dsp:cNvSpPr/>
      </dsp:nvSpPr>
      <dsp:spPr>
        <a:xfrm>
          <a:off x="2580278" y="2198896"/>
          <a:ext cx="2189284" cy="1097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AB393-51D2-4508-9368-FC12BCF421FC}">
      <dsp:nvSpPr>
        <dsp:cNvPr id="0" name=""/>
        <dsp:cNvSpPr/>
      </dsp:nvSpPr>
      <dsp:spPr>
        <a:xfrm>
          <a:off x="2927011" y="2528292"/>
          <a:ext cx="2189284" cy="1097635"/>
        </a:xfrm>
        <a:prstGeom prst="roundRect">
          <a:avLst>
            <a:gd name="adj" fmla="val 10000"/>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Rounded MT Bold" panose="020F0704030504030204" pitchFamily="34" charset="0"/>
            </a:rPr>
            <a:t>Phylum-- </a:t>
          </a:r>
          <a:r>
            <a:rPr lang="en-US" sz="1800" kern="1200" dirty="0" err="1" smtClean="0">
              <a:latin typeface="Arial Rounded MT Bold" panose="020F0704030504030204" pitchFamily="34" charset="0"/>
            </a:rPr>
            <a:t>Apicomplexa</a:t>
          </a:r>
          <a:r>
            <a:rPr lang="en-US" sz="1800" kern="1200" dirty="0" smtClean="0">
              <a:latin typeface="Arial Rounded MT Bold" panose="020F0704030504030204" pitchFamily="34" charset="0"/>
            </a:rPr>
            <a:t> </a:t>
          </a:r>
          <a:endParaRPr lang="en-IN" sz="1800" b="1" kern="1200" dirty="0">
            <a:solidFill>
              <a:srgbClr val="7030A0"/>
            </a:solidFill>
            <a:latin typeface="Arial Rounded MT Bold" panose="020F0704030504030204" pitchFamily="34" charset="0"/>
          </a:endParaRPr>
        </a:p>
      </dsp:txBody>
      <dsp:txXfrm>
        <a:off x="2959160" y="2560441"/>
        <a:ext cx="2124986" cy="10333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6AC89-1D24-4F9E-982F-DA5BF7ECD9F4}" type="datetimeFigureOut">
              <a:rPr lang="en-IN" smtClean="0"/>
              <a:pPr/>
              <a:t>10-11-2020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6353-8F37-4299-9A00-D215CE4B5BD8}" type="slidenum">
              <a:rPr lang="en-IN" smtClean="0"/>
              <a:pPr/>
              <a:t>‹#›</a:t>
            </a:fld>
            <a:endParaRPr lang="en-IN" dirty="0"/>
          </a:p>
        </p:txBody>
      </p:sp>
    </p:spTree>
    <p:extLst>
      <p:ext uri="{BB962C8B-B14F-4D97-AF65-F5344CB8AC3E}">
        <p14:creationId xmlns:p14="http://schemas.microsoft.com/office/powerpoint/2010/main" val="10103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a:t>
            </a:fld>
            <a:endParaRPr lang="en-IN" dirty="0"/>
          </a:p>
        </p:txBody>
      </p:sp>
    </p:spTree>
    <p:extLst>
      <p:ext uri="{BB962C8B-B14F-4D97-AF65-F5344CB8AC3E}">
        <p14:creationId xmlns:p14="http://schemas.microsoft.com/office/powerpoint/2010/main" val="410293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10</a:t>
            </a:fld>
            <a:endParaRPr lang="en-IN"/>
          </a:p>
        </p:txBody>
      </p:sp>
    </p:spTree>
    <p:extLst>
      <p:ext uri="{BB962C8B-B14F-4D97-AF65-F5344CB8AC3E}">
        <p14:creationId xmlns:p14="http://schemas.microsoft.com/office/powerpoint/2010/main" val="185146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11</a:t>
            </a:fld>
            <a:endParaRPr lang="en-IN"/>
          </a:p>
        </p:txBody>
      </p:sp>
    </p:spTree>
    <p:extLst>
      <p:ext uri="{BB962C8B-B14F-4D97-AF65-F5344CB8AC3E}">
        <p14:creationId xmlns:p14="http://schemas.microsoft.com/office/powerpoint/2010/main" val="201581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12</a:t>
            </a:fld>
            <a:endParaRPr lang="en-IN"/>
          </a:p>
        </p:txBody>
      </p:sp>
    </p:spTree>
    <p:extLst>
      <p:ext uri="{BB962C8B-B14F-4D97-AF65-F5344CB8AC3E}">
        <p14:creationId xmlns:p14="http://schemas.microsoft.com/office/powerpoint/2010/main" val="271112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13</a:t>
            </a:fld>
            <a:endParaRPr lang="en-IN"/>
          </a:p>
        </p:txBody>
      </p:sp>
    </p:spTree>
    <p:extLst>
      <p:ext uri="{BB962C8B-B14F-4D97-AF65-F5344CB8AC3E}">
        <p14:creationId xmlns:p14="http://schemas.microsoft.com/office/powerpoint/2010/main" val="8426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14</a:t>
            </a:fld>
            <a:endParaRPr lang="en-IN"/>
          </a:p>
        </p:txBody>
      </p:sp>
    </p:spTree>
    <p:extLst>
      <p:ext uri="{BB962C8B-B14F-4D97-AF65-F5344CB8AC3E}">
        <p14:creationId xmlns:p14="http://schemas.microsoft.com/office/powerpoint/2010/main" val="140572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15</a:t>
            </a:fld>
            <a:endParaRPr lang="en-IN"/>
          </a:p>
        </p:txBody>
      </p:sp>
    </p:spTree>
    <p:extLst>
      <p:ext uri="{BB962C8B-B14F-4D97-AF65-F5344CB8AC3E}">
        <p14:creationId xmlns:p14="http://schemas.microsoft.com/office/powerpoint/2010/main" val="285178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16</a:t>
            </a:fld>
            <a:endParaRPr lang="en-IN"/>
          </a:p>
        </p:txBody>
      </p:sp>
    </p:spTree>
    <p:extLst>
      <p:ext uri="{BB962C8B-B14F-4D97-AF65-F5344CB8AC3E}">
        <p14:creationId xmlns:p14="http://schemas.microsoft.com/office/powerpoint/2010/main" val="423793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17</a:t>
            </a:fld>
            <a:endParaRPr lang="en-IN"/>
          </a:p>
        </p:txBody>
      </p:sp>
    </p:spTree>
    <p:extLst>
      <p:ext uri="{BB962C8B-B14F-4D97-AF65-F5344CB8AC3E}">
        <p14:creationId xmlns:p14="http://schemas.microsoft.com/office/powerpoint/2010/main" val="372996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18</a:t>
            </a:fld>
            <a:endParaRPr lang="en-IN"/>
          </a:p>
        </p:txBody>
      </p:sp>
    </p:spTree>
    <p:extLst>
      <p:ext uri="{BB962C8B-B14F-4D97-AF65-F5344CB8AC3E}">
        <p14:creationId xmlns:p14="http://schemas.microsoft.com/office/powerpoint/2010/main" val="245433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19</a:t>
            </a:fld>
            <a:endParaRPr lang="en-IN"/>
          </a:p>
        </p:txBody>
      </p:sp>
    </p:spTree>
    <p:extLst>
      <p:ext uri="{BB962C8B-B14F-4D97-AF65-F5344CB8AC3E}">
        <p14:creationId xmlns:p14="http://schemas.microsoft.com/office/powerpoint/2010/main" val="418546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20</a:t>
            </a:fld>
            <a:endParaRPr lang="en-IN"/>
          </a:p>
        </p:txBody>
      </p:sp>
    </p:spTree>
    <p:extLst>
      <p:ext uri="{BB962C8B-B14F-4D97-AF65-F5344CB8AC3E}">
        <p14:creationId xmlns:p14="http://schemas.microsoft.com/office/powerpoint/2010/main" val="408416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21</a:t>
            </a:fld>
            <a:endParaRPr lang="en-IN"/>
          </a:p>
        </p:txBody>
      </p:sp>
    </p:spTree>
    <p:extLst>
      <p:ext uri="{BB962C8B-B14F-4D97-AF65-F5344CB8AC3E}">
        <p14:creationId xmlns:p14="http://schemas.microsoft.com/office/powerpoint/2010/main" val="2139174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22</a:t>
            </a:fld>
            <a:endParaRPr lang="en-IN"/>
          </a:p>
        </p:txBody>
      </p:sp>
    </p:spTree>
    <p:extLst>
      <p:ext uri="{BB962C8B-B14F-4D97-AF65-F5344CB8AC3E}">
        <p14:creationId xmlns:p14="http://schemas.microsoft.com/office/powerpoint/2010/main" val="3579468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23</a:t>
            </a:fld>
            <a:endParaRPr lang="en-IN"/>
          </a:p>
        </p:txBody>
      </p:sp>
    </p:spTree>
    <p:extLst>
      <p:ext uri="{BB962C8B-B14F-4D97-AF65-F5344CB8AC3E}">
        <p14:creationId xmlns:p14="http://schemas.microsoft.com/office/powerpoint/2010/main" val="2699001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24</a:t>
            </a:fld>
            <a:endParaRPr lang="en-IN"/>
          </a:p>
        </p:txBody>
      </p:sp>
    </p:spTree>
    <p:extLst>
      <p:ext uri="{BB962C8B-B14F-4D97-AF65-F5344CB8AC3E}">
        <p14:creationId xmlns:p14="http://schemas.microsoft.com/office/powerpoint/2010/main" val="318596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25</a:t>
            </a:fld>
            <a:endParaRPr lang="en-IN"/>
          </a:p>
        </p:txBody>
      </p:sp>
    </p:spTree>
    <p:extLst>
      <p:ext uri="{BB962C8B-B14F-4D97-AF65-F5344CB8AC3E}">
        <p14:creationId xmlns:p14="http://schemas.microsoft.com/office/powerpoint/2010/main" val="788251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26</a:t>
            </a:fld>
            <a:endParaRPr lang="en-IN"/>
          </a:p>
        </p:txBody>
      </p:sp>
    </p:spTree>
    <p:extLst>
      <p:ext uri="{BB962C8B-B14F-4D97-AF65-F5344CB8AC3E}">
        <p14:creationId xmlns:p14="http://schemas.microsoft.com/office/powerpoint/2010/main" val="129491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3</a:t>
            </a:fld>
            <a:endParaRPr lang="en-IN"/>
          </a:p>
        </p:txBody>
      </p:sp>
    </p:spTree>
    <p:extLst>
      <p:ext uri="{BB962C8B-B14F-4D97-AF65-F5344CB8AC3E}">
        <p14:creationId xmlns:p14="http://schemas.microsoft.com/office/powerpoint/2010/main" val="339412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4</a:t>
            </a:fld>
            <a:endParaRPr lang="en-IN"/>
          </a:p>
        </p:txBody>
      </p:sp>
    </p:spTree>
    <p:extLst>
      <p:ext uri="{BB962C8B-B14F-4D97-AF65-F5344CB8AC3E}">
        <p14:creationId xmlns:p14="http://schemas.microsoft.com/office/powerpoint/2010/main" val="420161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5</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6</a:t>
            </a:fld>
            <a:endParaRPr lang="en-IN"/>
          </a:p>
        </p:txBody>
      </p:sp>
    </p:spTree>
    <p:extLst>
      <p:ext uri="{BB962C8B-B14F-4D97-AF65-F5344CB8AC3E}">
        <p14:creationId xmlns:p14="http://schemas.microsoft.com/office/powerpoint/2010/main" val="193828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7</a:t>
            </a:fld>
            <a:endParaRPr lang="en-IN"/>
          </a:p>
        </p:txBody>
      </p:sp>
    </p:spTree>
    <p:extLst>
      <p:ext uri="{BB962C8B-B14F-4D97-AF65-F5344CB8AC3E}">
        <p14:creationId xmlns:p14="http://schemas.microsoft.com/office/powerpoint/2010/main" val="266672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8</a:t>
            </a:fld>
            <a:endParaRPr lang="en-IN"/>
          </a:p>
        </p:txBody>
      </p:sp>
    </p:spTree>
    <p:extLst>
      <p:ext uri="{BB962C8B-B14F-4D97-AF65-F5344CB8AC3E}">
        <p14:creationId xmlns:p14="http://schemas.microsoft.com/office/powerpoint/2010/main" val="228215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9</a:t>
            </a:fld>
            <a:endParaRPr lang="en-IN"/>
          </a:p>
        </p:txBody>
      </p:sp>
    </p:spTree>
    <p:extLst>
      <p:ext uri="{BB962C8B-B14F-4D97-AF65-F5344CB8AC3E}">
        <p14:creationId xmlns:p14="http://schemas.microsoft.com/office/powerpoint/2010/main" val="409071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8" y="2404536"/>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8"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60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5"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3637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7" y="609600"/>
            <a:ext cx="607218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600"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482714" y="79038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2" y="288655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09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600"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7590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7" y="609600"/>
            <a:ext cx="607218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9"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482714" y="79038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2" y="288655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58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50"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9"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4760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845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4"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7"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4402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946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6459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1"/>
            <a:ext cx="6347715"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6" y="2160590"/>
            <a:ext cx="3088111"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459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1"/>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4"/>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4"/>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71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6347715"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0209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754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98605"/>
            <a:ext cx="279018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777069"/>
            <a:ext cx="279018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034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1"/>
            <a:ext cx="634771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5"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600" y="5367340"/>
            <a:ext cx="6347715"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77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2" y="609601"/>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5"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9"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3"/>
          </p:nvPr>
        </p:nvSpPr>
        <p:spPr>
          <a:xfrm>
            <a:off x="609600"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8" y="6041365"/>
            <a:ext cx="5126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9478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hyperlink" Target="https://www.basu.org.in/" TargetMode="Externa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8.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95400" y="4572008"/>
            <a:ext cx="6477000" cy="2143140"/>
          </a:xfrm>
        </p:spPr>
        <p:txBody>
          <a:bodyPr>
            <a:normAutofit/>
          </a:bodyPr>
          <a:lstStyle/>
          <a:p>
            <a:pPr algn="ctr" eaLnBrk="1" hangingPunct="1">
              <a:lnSpc>
                <a:spcPct val="80000"/>
              </a:lnSpc>
            </a:pPr>
            <a:r>
              <a:rPr lang="pt-BR" sz="2000" b="1" dirty="0">
                <a:solidFill>
                  <a:srgbClr val="7030A0"/>
                </a:solidFill>
                <a:latin typeface="Arial Black" panose="020B0A04020102020204" pitchFamily="34" charset="0"/>
              </a:rPr>
              <a:t>Dr. AJIT KUMAR</a:t>
            </a:r>
          </a:p>
          <a:p>
            <a:pPr algn="ctr" eaLnBrk="1" hangingPunct="1">
              <a:lnSpc>
                <a:spcPct val="80000"/>
              </a:lnSpc>
            </a:pPr>
            <a:r>
              <a:rPr lang="en-US" sz="2000" b="1" dirty="0">
                <a:solidFill>
                  <a:srgbClr val="7030A0"/>
                </a:solidFill>
                <a:latin typeface="Arial Black" panose="020B0A04020102020204" pitchFamily="34" charset="0"/>
              </a:rPr>
              <a:t>Department of Veterinary Parasitology</a:t>
            </a:r>
          </a:p>
          <a:p>
            <a:pPr algn="ctr" eaLnBrk="1" hangingPunct="1">
              <a:lnSpc>
                <a:spcPct val="80000"/>
              </a:lnSpc>
            </a:pPr>
            <a:r>
              <a:rPr lang="en-US" sz="2000" b="1" dirty="0">
                <a:solidFill>
                  <a:srgbClr val="7030A0"/>
                </a:solidFill>
                <a:latin typeface="Arial Black" panose="020B0A04020102020204" pitchFamily="34" charset="0"/>
              </a:rPr>
              <a:t>Bihar Veterinary College</a:t>
            </a:r>
          </a:p>
          <a:p>
            <a:pPr algn="ctr" eaLnBrk="1" hangingPunct="1">
              <a:lnSpc>
                <a:spcPct val="80000"/>
              </a:lnSpc>
            </a:pPr>
            <a:r>
              <a:rPr lang="en-US" sz="2000" b="1" dirty="0">
                <a:solidFill>
                  <a:srgbClr val="7030A0"/>
                </a:solidFill>
                <a:latin typeface="Arial Black" panose="020B0A04020102020204" pitchFamily="34" charset="0"/>
              </a:rPr>
              <a:t>Bihar Animal Sciences University</a:t>
            </a:r>
          </a:p>
          <a:p>
            <a:pPr algn="ctr" eaLnBrk="1" hangingPunct="1">
              <a:lnSpc>
                <a:spcPct val="80000"/>
              </a:lnSpc>
            </a:pPr>
            <a:r>
              <a:rPr lang="en-US" sz="2000" b="1" dirty="0">
                <a:solidFill>
                  <a:srgbClr val="7030A0"/>
                </a:solidFill>
                <a:latin typeface="Arial Black" panose="020B0A04020102020204" pitchFamily="34" charset="0"/>
              </a:rPr>
              <a:t>Patna-800014</a:t>
            </a:r>
          </a:p>
        </p:txBody>
      </p:sp>
      <p:sp>
        <p:nvSpPr>
          <p:cNvPr id="2051" name="Rectangle 6"/>
          <p:cNvSpPr>
            <a:spLocks noChangeArrowheads="1"/>
          </p:cNvSpPr>
          <p:nvPr/>
        </p:nvSpPr>
        <p:spPr bwMode="auto">
          <a:xfrm>
            <a:off x="971600" y="0"/>
            <a:ext cx="647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3200" b="1" dirty="0">
                <a:solidFill>
                  <a:srgbClr val="FF0000"/>
                </a:solidFill>
                <a:latin typeface="Arial Black" panose="020B0A04020102020204" pitchFamily="34" charset="0"/>
              </a:rPr>
              <a:t>Salient Characters </a:t>
            </a:r>
          </a:p>
          <a:p>
            <a:pPr algn="ctr"/>
            <a:r>
              <a:rPr lang="en-US" sz="3200" b="1" dirty="0">
                <a:solidFill>
                  <a:srgbClr val="FF0000"/>
                </a:solidFill>
                <a:latin typeface="Arial Black" panose="020B0A04020102020204" pitchFamily="34" charset="0"/>
              </a:rPr>
              <a:t>of </a:t>
            </a:r>
          </a:p>
          <a:p>
            <a:pPr algn="ctr"/>
            <a:r>
              <a:rPr lang="en-US" sz="3200" b="1" dirty="0" smtClean="0">
                <a:solidFill>
                  <a:srgbClr val="FF0000"/>
                </a:solidFill>
                <a:latin typeface="Arial Black" panose="020B0A04020102020204" pitchFamily="34" charset="0"/>
              </a:rPr>
              <a:t>Protozoa</a:t>
            </a:r>
            <a:endParaRPr lang="en-US" sz="3200" b="1" dirty="0">
              <a:solidFill>
                <a:srgbClr val="FF0000"/>
              </a:solidFill>
              <a:latin typeface="Arial Black" panose="020B0A04020102020204" pitchFamily="34" charset="0"/>
            </a:endParaRPr>
          </a:p>
        </p:txBody>
      </p:sp>
      <p:pic>
        <p:nvPicPr>
          <p:cNvPr id="10" name="Picture 9" descr="Bihar Animal Sciences University | बिहार पशु विज्ञान विश्वविद्यालय">
            <a:hlinkClick r:id="rId3" tooltip="&quot;Bihar Animal Sciences University | बिहार पशु विज्ञान विश्वविद्यालय - &quot;"/>
          </p:cNvPr>
          <p:cNvPicPr/>
          <p:nvPr/>
        </p:nvPicPr>
        <p:blipFill>
          <a:blip r:embed="rId4"/>
          <a:srcRect/>
          <a:stretch>
            <a:fillRect/>
          </a:stretch>
        </p:blipFill>
        <p:spPr bwMode="auto">
          <a:xfrm>
            <a:off x="168374" y="373676"/>
            <a:ext cx="1149087" cy="1193163"/>
          </a:xfrm>
          <a:prstGeom prst="rect">
            <a:avLst/>
          </a:prstGeom>
          <a:noFill/>
          <a:ln w="9525">
            <a:noFill/>
            <a:miter lim="800000"/>
            <a:headEnd/>
            <a:tailEnd/>
          </a:ln>
        </p:spPr>
      </p:pic>
      <p:pic>
        <p:nvPicPr>
          <p:cNvPr id="11" name="Picture 10" descr="Colour Logofinal"/>
          <p:cNvPicPr/>
          <p:nvPr/>
        </p:nvPicPr>
        <p:blipFill>
          <a:blip r:embed="rId5" cstate="print"/>
          <a:srcRect/>
          <a:stretch>
            <a:fillRect/>
          </a:stretch>
        </p:blipFill>
        <p:spPr bwMode="auto">
          <a:xfrm>
            <a:off x="7698333" y="232060"/>
            <a:ext cx="1099891" cy="1246392"/>
          </a:xfrm>
          <a:prstGeom prst="rect">
            <a:avLst/>
          </a:prstGeom>
          <a:noFill/>
          <a:ln w="9525">
            <a:noFill/>
            <a:miter lim="800000"/>
            <a:headEnd/>
            <a:tailEnd/>
          </a:ln>
        </p:spPr>
      </p:pic>
      <p:sp>
        <p:nvSpPr>
          <p:cNvPr id="12" name="Rectangle 4"/>
          <p:cNvSpPr>
            <a:spLocks noChangeArrowheads="1"/>
          </p:cNvSpPr>
          <p:nvPr/>
        </p:nvSpPr>
        <p:spPr bwMode="auto">
          <a:xfrm>
            <a:off x="7086600" y="6671735"/>
            <a:ext cx="2057400" cy="160867"/>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13" name="Picture 12" descr="Theileriosis (a protozoan disease) | Dairy Knowledge Portal"/>
          <p:cNvPicPr/>
          <p:nvPr/>
        </p:nvPicPr>
        <p:blipFill rotWithShape="1">
          <a:blip r:embed="rId6">
            <a:extLst>
              <a:ext uri="{28A0092B-C50C-407E-A947-70E740481C1C}">
                <a14:useLocalDpi xmlns:a14="http://schemas.microsoft.com/office/drawing/2010/main" val="0"/>
              </a:ext>
            </a:extLst>
          </a:blip>
          <a:srcRect l="1795" t="3333" r="3891" b="23334"/>
          <a:stretch/>
        </p:blipFill>
        <p:spPr bwMode="auto">
          <a:xfrm>
            <a:off x="2178200" y="2415469"/>
            <a:ext cx="1862708" cy="1938288"/>
          </a:xfrm>
          <a:prstGeom prst="rect">
            <a:avLst/>
          </a:prstGeom>
          <a:noFill/>
          <a:ln>
            <a:noFill/>
          </a:ln>
          <a:extLst>
            <a:ext uri="{53640926-AAD7-44D8-BBD7-CCE9431645EC}">
              <a14:shadowObscured xmlns:a14="http://schemas.microsoft.com/office/drawing/2010/main"/>
            </a:ext>
          </a:extLst>
        </p:spPr>
      </p:pic>
      <p:pic>
        <p:nvPicPr>
          <p:cNvPr id="14" name="Picture 13"/>
          <p:cNvPicPr>
            <a:picLocks noChangeAspect="1"/>
          </p:cNvPicPr>
          <p:nvPr/>
        </p:nvPicPr>
        <p:blipFill>
          <a:blip r:embed="rId7"/>
          <a:stretch>
            <a:fillRect/>
          </a:stretch>
        </p:blipFill>
        <p:spPr>
          <a:xfrm>
            <a:off x="4270673" y="2484331"/>
            <a:ext cx="1753368" cy="1842391"/>
          </a:xfrm>
          <a:prstGeom prst="rect">
            <a:avLst/>
          </a:prstGeom>
        </p:spPr>
      </p:pic>
      <p:pic>
        <p:nvPicPr>
          <p:cNvPr id="15" name="Picture 14" descr="File:Parasite140104-fig1 Surra (Trypanosoma evansi infection) in a Tunisian  dog.png - Wikimedia Commons"/>
          <p:cNvPicPr/>
          <p:nvPr/>
        </p:nvPicPr>
        <p:blipFill rotWithShape="1">
          <a:blip r:embed="rId8" cstate="print">
            <a:extLst>
              <a:ext uri="{28A0092B-C50C-407E-A947-70E740481C1C}">
                <a14:useLocalDpi xmlns:a14="http://schemas.microsoft.com/office/drawing/2010/main" val="0"/>
              </a:ext>
            </a:extLst>
          </a:blip>
          <a:srcRect l="27054" t="7385" r="13196" b="6731"/>
          <a:stretch/>
        </p:blipFill>
        <p:spPr bwMode="auto">
          <a:xfrm>
            <a:off x="6490491" y="2415469"/>
            <a:ext cx="1671268" cy="1954296"/>
          </a:xfrm>
          <a:prstGeom prst="rect">
            <a:avLst/>
          </a:prstGeom>
          <a:noFill/>
          <a:ln>
            <a:noFill/>
          </a:ln>
          <a:extLst>
            <a:ext uri="{53640926-AAD7-44D8-BBD7-CCE9431645EC}">
              <a14:shadowObscured xmlns:a14="http://schemas.microsoft.com/office/drawing/2010/main"/>
            </a:ext>
          </a:extLst>
        </p:spPr>
      </p:pic>
      <p:pic>
        <p:nvPicPr>
          <p:cNvPr id="16" name="Picture 4" descr="PA230037"/>
          <p:cNvPicPr>
            <a:picLocks noChangeAspect="1" noChangeArrowheads="1"/>
          </p:cNvPicPr>
          <p:nvPr/>
        </p:nvPicPr>
        <p:blipFill>
          <a:blip r:embed="rId9" cstate="print"/>
          <a:srcRect l="4411"/>
          <a:stretch>
            <a:fillRect/>
          </a:stretch>
        </p:blipFill>
        <p:spPr>
          <a:xfrm rot="19179598">
            <a:off x="6446889" y="1468865"/>
            <a:ext cx="1127818" cy="1013003"/>
          </a:xfrm>
          <a:prstGeom prst="rect">
            <a:avLst/>
          </a:prstGeom>
          <a:noFill/>
        </p:spPr>
      </p:pic>
      <p:pic>
        <p:nvPicPr>
          <p:cNvPr id="18" name="Picture 4" descr="bigeminablsmear"/>
          <p:cNvPicPr>
            <a:picLocks noChangeAspect="1" noChangeArrowheads="1"/>
          </p:cNvPicPr>
          <p:nvPr/>
        </p:nvPicPr>
        <p:blipFill>
          <a:blip r:embed="rId10"/>
          <a:srcRect/>
          <a:stretch>
            <a:fillRect/>
          </a:stretch>
        </p:blipFill>
        <p:spPr>
          <a:xfrm rot="2453419">
            <a:off x="4131942" y="1727795"/>
            <a:ext cx="1021080" cy="808083"/>
          </a:xfrm>
          <a:prstGeom prst="rect">
            <a:avLst/>
          </a:prstGeom>
          <a:noFill/>
        </p:spPr>
      </p:pic>
      <p:pic>
        <p:nvPicPr>
          <p:cNvPr id="24" name="Picture 3"/>
          <p:cNvPicPr>
            <a:picLocks noChangeAspect="1" noChangeArrowheads="1"/>
          </p:cNvPicPr>
          <p:nvPr/>
        </p:nvPicPr>
        <p:blipFill>
          <a:blip r:embed="rId11"/>
          <a:srcRect/>
          <a:stretch>
            <a:fillRect/>
          </a:stretch>
        </p:blipFill>
        <p:spPr bwMode="auto">
          <a:xfrm rot="2490255">
            <a:off x="2208911" y="1712814"/>
            <a:ext cx="1294103" cy="1000820"/>
          </a:xfrm>
          <a:prstGeom prst="rect">
            <a:avLst/>
          </a:prstGeom>
          <a:noFill/>
          <a:ln w="9525">
            <a:noFill/>
            <a:miter lim="800000"/>
            <a:headEnd/>
            <a:tailEnd/>
          </a:ln>
        </p:spPr>
      </p:pic>
      <p:pic>
        <p:nvPicPr>
          <p:cNvPr id="25" name="Picture 24" descr="COCCIDIOSIS - Diseases of Poultry - The Poultry Site | The Poultry Site"/>
          <p:cNvPicPr/>
          <p:nvPr/>
        </p:nvPicPr>
        <p:blipFill>
          <a:blip r:embed="rId12">
            <a:extLst>
              <a:ext uri="{28A0092B-C50C-407E-A947-70E740481C1C}">
                <a14:useLocalDpi xmlns:a14="http://schemas.microsoft.com/office/drawing/2010/main" val="0"/>
              </a:ext>
            </a:extLst>
          </a:blip>
          <a:srcRect/>
          <a:stretch>
            <a:fillRect/>
          </a:stretch>
        </p:blipFill>
        <p:spPr bwMode="auto">
          <a:xfrm>
            <a:off x="442622" y="2754332"/>
            <a:ext cx="1666364" cy="1486671"/>
          </a:xfrm>
          <a:prstGeom prst="rect">
            <a:avLst/>
          </a:prstGeom>
          <a:noFill/>
          <a:ln>
            <a:noFill/>
          </a:ln>
        </p:spPr>
      </p:pic>
      <p:pic>
        <p:nvPicPr>
          <p:cNvPr id="26" name="Picture 3" descr="DSCN0320"/>
          <p:cNvPicPr>
            <a:picLocks noChangeAspect="1" noChangeArrowheads="1"/>
          </p:cNvPicPr>
          <p:nvPr/>
        </p:nvPicPr>
        <p:blipFill>
          <a:blip r:embed="rId13" cstate="print"/>
          <a:srcRect/>
          <a:stretch>
            <a:fillRect/>
          </a:stretch>
        </p:blipFill>
        <p:spPr>
          <a:xfrm rot="2216341">
            <a:off x="493058" y="1865866"/>
            <a:ext cx="1147900" cy="794700"/>
          </a:xfrm>
          <a:prstGeom prst="rect">
            <a:avLst/>
          </a:prstGeom>
          <a:noFill/>
        </p:spPr>
      </p:pic>
    </p:spTree>
    <p:extLst>
      <p:ext uri="{BB962C8B-B14F-4D97-AF65-F5344CB8AC3E}">
        <p14:creationId xmlns:p14="http://schemas.microsoft.com/office/powerpoint/2010/main" val="1054255935"/>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467544" y="764704"/>
            <a:ext cx="6783616" cy="5879008"/>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 Movement of Protozoa: </a:t>
            </a:r>
          </a:p>
          <a:p>
            <a:pPr marL="342900" indent="-342900" algn="just">
              <a:lnSpc>
                <a:spcPct val="150000"/>
              </a:lnSpc>
              <a:buFont typeface="Courier New" panose="02070309020205020404" pitchFamily="49" charset="0"/>
              <a:buChar char="o"/>
            </a:pPr>
            <a:r>
              <a:rPr lang="en-US" sz="2000" b="1" u="sng" dirty="0" smtClean="0">
                <a:solidFill>
                  <a:srgbClr val="002060"/>
                </a:solidFill>
              </a:rPr>
              <a:t>Gliding</a:t>
            </a:r>
            <a:r>
              <a:rPr lang="en-US" sz="2000" b="1" dirty="0" smtClean="0">
                <a:solidFill>
                  <a:srgbClr val="002060"/>
                </a:solidFill>
              </a:rPr>
              <a:t>  movement: </a:t>
            </a:r>
            <a:r>
              <a:rPr lang="en-US" sz="2000" dirty="0">
                <a:solidFill>
                  <a:srgbClr val="00B0F0"/>
                </a:solidFill>
              </a:rPr>
              <a:t>due to absent of </a:t>
            </a:r>
            <a:r>
              <a:rPr lang="en-US" sz="2000" dirty="0" err="1">
                <a:solidFill>
                  <a:srgbClr val="00B0F0"/>
                </a:solidFill>
              </a:rPr>
              <a:t>locomotary</a:t>
            </a:r>
            <a:r>
              <a:rPr lang="en-US" sz="2000" dirty="0">
                <a:solidFill>
                  <a:srgbClr val="00B0F0"/>
                </a:solidFill>
              </a:rPr>
              <a:t> organ (Members of Phylum </a:t>
            </a:r>
            <a:r>
              <a:rPr lang="en-US" sz="2000" dirty="0" err="1">
                <a:solidFill>
                  <a:srgbClr val="00B0F0"/>
                </a:solidFill>
              </a:rPr>
              <a:t>Apicomplexa</a:t>
            </a:r>
            <a:r>
              <a:rPr lang="en-US" sz="2000" dirty="0">
                <a:solidFill>
                  <a:srgbClr val="00B0F0"/>
                </a:solidFill>
              </a:rPr>
              <a:t> and class </a:t>
            </a:r>
            <a:r>
              <a:rPr lang="en-US" sz="2000" dirty="0" err="1">
                <a:solidFill>
                  <a:srgbClr val="00B0F0"/>
                </a:solidFill>
              </a:rPr>
              <a:t>sporozoea</a:t>
            </a:r>
            <a:r>
              <a:rPr lang="en-US" sz="2000" dirty="0">
                <a:solidFill>
                  <a:srgbClr val="00B0F0"/>
                </a:solidFill>
              </a:rPr>
              <a:t> i.e. </a:t>
            </a:r>
            <a:r>
              <a:rPr lang="en-US" sz="2000" i="1" dirty="0" smtClean="0">
                <a:solidFill>
                  <a:srgbClr val="00B0F0"/>
                </a:solidFill>
              </a:rPr>
              <a:t>Toxoplasma, </a:t>
            </a:r>
            <a:r>
              <a:rPr lang="en-US" sz="2000" i="1" dirty="0" err="1">
                <a:solidFill>
                  <a:srgbClr val="00B0F0"/>
                </a:solidFill>
              </a:rPr>
              <a:t>Sarcocystis</a:t>
            </a:r>
            <a:r>
              <a:rPr lang="en-US" sz="2000" i="1" dirty="0">
                <a:solidFill>
                  <a:srgbClr val="00B0F0"/>
                </a:solidFill>
              </a:rPr>
              <a:t>, </a:t>
            </a:r>
            <a:r>
              <a:rPr lang="en-US" sz="2000" i="1" dirty="0" err="1">
                <a:solidFill>
                  <a:srgbClr val="00B0F0"/>
                </a:solidFill>
              </a:rPr>
              <a:t>Eimeria</a:t>
            </a:r>
            <a:r>
              <a:rPr lang="en-US" sz="2000" i="1" dirty="0">
                <a:solidFill>
                  <a:srgbClr val="00B0F0"/>
                </a:solidFill>
              </a:rPr>
              <a:t>, </a:t>
            </a:r>
            <a:r>
              <a:rPr lang="en-US" sz="2000" i="1" dirty="0" err="1">
                <a:solidFill>
                  <a:srgbClr val="00B0F0"/>
                </a:solidFill>
              </a:rPr>
              <a:t>Isospora</a:t>
            </a:r>
            <a:r>
              <a:rPr lang="en-US" sz="2000" i="1" dirty="0">
                <a:solidFill>
                  <a:srgbClr val="00B0F0"/>
                </a:solidFill>
              </a:rPr>
              <a:t>, Cryptosporidium, </a:t>
            </a:r>
            <a:r>
              <a:rPr lang="en-US" sz="2000" i="1" dirty="0" err="1">
                <a:solidFill>
                  <a:srgbClr val="00B0F0"/>
                </a:solidFill>
              </a:rPr>
              <a:t>Hepatozoon,Theileria</a:t>
            </a:r>
            <a:r>
              <a:rPr lang="en-US" sz="2000" i="1" dirty="0">
                <a:solidFill>
                  <a:srgbClr val="00B0F0"/>
                </a:solidFill>
              </a:rPr>
              <a:t>, </a:t>
            </a:r>
            <a:r>
              <a:rPr lang="en-US" sz="2000" i="1" dirty="0" err="1">
                <a:solidFill>
                  <a:srgbClr val="00B0F0"/>
                </a:solidFill>
              </a:rPr>
              <a:t>Babesia</a:t>
            </a:r>
            <a:r>
              <a:rPr lang="en-US" sz="2000" i="1" dirty="0">
                <a:solidFill>
                  <a:srgbClr val="00B0F0"/>
                </a:solidFill>
              </a:rPr>
              <a:t>, </a:t>
            </a:r>
            <a:r>
              <a:rPr lang="en-US" sz="2000" i="1" dirty="0" err="1">
                <a:solidFill>
                  <a:srgbClr val="00B0F0"/>
                </a:solidFill>
              </a:rPr>
              <a:t>Besnoitia</a:t>
            </a:r>
            <a:r>
              <a:rPr lang="en-US" sz="2000" i="1" dirty="0">
                <a:solidFill>
                  <a:srgbClr val="00B0F0"/>
                </a:solidFill>
              </a:rPr>
              <a:t>, </a:t>
            </a:r>
            <a:r>
              <a:rPr lang="en-US" sz="2000" i="1" dirty="0" err="1">
                <a:solidFill>
                  <a:srgbClr val="00B0F0"/>
                </a:solidFill>
              </a:rPr>
              <a:t>Hammondia</a:t>
            </a:r>
            <a:r>
              <a:rPr lang="en-US" sz="2000" i="1" dirty="0">
                <a:solidFill>
                  <a:srgbClr val="00B0F0"/>
                </a:solidFill>
              </a:rPr>
              <a:t>, Plasmodium, </a:t>
            </a:r>
            <a:r>
              <a:rPr lang="en-US" sz="2000" i="1" dirty="0" err="1">
                <a:solidFill>
                  <a:srgbClr val="00B0F0"/>
                </a:solidFill>
              </a:rPr>
              <a:t>Haemoproteus</a:t>
            </a:r>
            <a:r>
              <a:rPr lang="en-US" sz="2000" i="1" dirty="0">
                <a:solidFill>
                  <a:srgbClr val="00B0F0"/>
                </a:solidFill>
              </a:rPr>
              <a:t> </a:t>
            </a:r>
            <a:r>
              <a:rPr lang="en-US" sz="2000" dirty="0">
                <a:solidFill>
                  <a:srgbClr val="00B0F0"/>
                </a:solidFill>
              </a:rPr>
              <a:t>and </a:t>
            </a:r>
            <a:r>
              <a:rPr lang="en-US" sz="2000" i="1" dirty="0" err="1">
                <a:solidFill>
                  <a:srgbClr val="00B0F0"/>
                </a:solidFill>
              </a:rPr>
              <a:t>Leucocytozoon</a:t>
            </a:r>
            <a:r>
              <a:rPr lang="en-US" sz="2000" i="1" dirty="0">
                <a:solidFill>
                  <a:srgbClr val="00B0F0"/>
                </a:solidFill>
              </a:rPr>
              <a:t> </a:t>
            </a:r>
            <a:r>
              <a:rPr lang="en-US" sz="2000" dirty="0">
                <a:solidFill>
                  <a:srgbClr val="00B0F0"/>
                </a:solidFill>
              </a:rPr>
              <a:t>species) </a:t>
            </a:r>
            <a:endParaRPr lang="en-US" sz="2000" b="1" dirty="0" smtClean="0">
              <a:solidFill>
                <a:srgbClr val="00B0F0"/>
              </a:solidFill>
            </a:endParaRPr>
          </a:p>
          <a:p>
            <a:pPr marL="342900" indent="-342900" algn="just">
              <a:lnSpc>
                <a:spcPct val="150000"/>
              </a:lnSpc>
              <a:buFont typeface="Courier New" panose="02070309020205020404" pitchFamily="49" charset="0"/>
              <a:buChar char="o"/>
            </a:pPr>
            <a:endParaRPr lang="en-US" sz="2000" b="1" dirty="0">
              <a:solidFill>
                <a:srgbClr val="002060"/>
              </a:solidFill>
            </a:endParaRPr>
          </a:p>
          <a:p>
            <a:pPr marL="342900" indent="-342900" algn="just">
              <a:lnSpc>
                <a:spcPct val="150000"/>
              </a:lnSpc>
              <a:buFont typeface="Courier New" panose="02070309020205020404" pitchFamily="49" charset="0"/>
              <a:buChar char="o"/>
            </a:pPr>
            <a:endParaRPr lang="en-US" sz="2000" b="1" dirty="0">
              <a:solidFill>
                <a:srgbClr val="002060"/>
              </a:solidFill>
            </a:endParaRPr>
          </a:p>
          <a:p>
            <a:pPr marL="342900" lvl="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770440" y="116632"/>
            <a:ext cx="6480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400" b="1" dirty="0">
                <a:solidFill>
                  <a:srgbClr val="FF0000"/>
                </a:solidFill>
                <a:latin typeface="Arial Black" pitchFamily="34" charset="0"/>
              </a:rPr>
              <a:t>Salient Characters of </a:t>
            </a:r>
          </a:p>
          <a:p>
            <a:pPr algn="ctr"/>
            <a:r>
              <a:rPr lang="en-US" sz="2400" b="1" dirty="0" smtClean="0">
                <a:solidFill>
                  <a:srgbClr val="FF0000"/>
                </a:solidFill>
                <a:latin typeface="Arial Black" pitchFamily="34" charset="0"/>
              </a:rPr>
              <a:t>Protozoa</a:t>
            </a:r>
            <a:endParaRPr lang="en-US" sz="2400" b="1" dirty="0">
              <a:solidFill>
                <a:srgbClr val="FF0000"/>
              </a:solidFill>
              <a:latin typeface="Arial Black" pitchFamily="34" charset="0"/>
            </a:endParaRPr>
          </a:p>
        </p:txBody>
      </p:sp>
      <p:pic>
        <p:nvPicPr>
          <p:cNvPr id="5" name="Picture 4" descr="Gliding motility: An efficient mechanism for cell penetration -  ScienceDirect"/>
          <p:cNvPicPr/>
          <p:nvPr/>
        </p:nvPicPr>
        <p:blipFill>
          <a:blip r:embed="rId3">
            <a:extLst>
              <a:ext uri="{28A0092B-C50C-407E-A947-70E740481C1C}">
                <a14:useLocalDpi xmlns:a14="http://schemas.microsoft.com/office/drawing/2010/main" val="0"/>
              </a:ext>
            </a:extLst>
          </a:blip>
          <a:srcRect/>
          <a:stretch>
            <a:fillRect/>
          </a:stretch>
        </p:blipFill>
        <p:spPr bwMode="auto">
          <a:xfrm>
            <a:off x="2138592" y="4077072"/>
            <a:ext cx="5112568" cy="2780928"/>
          </a:xfrm>
          <a:prstGeom prst="rect">
            <a:avLst/>
          </a:prstGeom>
          <a:noFill/>
          <a:ln>
            <a:noFill/>
          </a:ln>
        </p:spPr>
      </p:pic>
    </p:spTree>
    <p:extLst>
      <p:ext uri="{BB962C8B-B14F-4D97-AF65-F5344CB8AC3E}">
        <p14:creationId xmlns:p14="http://schemas.microsoft.com/office/powerpoint/2010/main" val="2919561303"/>
      </p:ext>
    </p:extLst>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Nutrition of Protozoa: </a:t>
            </a:r>
          </a:p>
          <a:p>
            <a:pPr algn="just"/>
            <a:r>
              <a:rPr lang="en-US" sz="2000" b="1" dirty="0" smtClean="0">
                <a:solidFill>
                  <a:srgbClr val="002060"/>
                </a:solidFill>
                <a:latin typeface="Arial Rounded MT Bold" panose="020F0704030504030204" pitchFamily="34" charset="0"/>
              </a:rPr>
              <a:t>Nutrition of protozoa is either </a:t>
            </a:r>
            <a:r>
              <a:rPr lang="en-US" sz="2000" b="1" dirty="0" err="1" smtClean="0">
                <a:solidFill>
                  <a:srgbClr val="002060"/>
                </a:solidFill>
                <a:latin typeface="Arial Rounded MT Bold" panose="020F0704030504030204" pitchFamily="34" charset="0"/>
              </a:rPr>
              <a:t>holophytic</a:t>
            </a:r>
            <a:r>
              <a:rPr lang="en-US" sz="2000" b="1" dirty="0" smtClean="0">
                <a:solidFill>
                  <a:srgbClr val="002060"/>
                </a:solidFill>
                <a:latin typeface="Arial Rounded MT Bold" panose="020F0704030504030204" pitchFamily="34" charset="0"/>
              </a:rPr>
              <a:t> (example-free living protozoa)or  holozoic or saprozoic.</a:t>
            </a:r>
          </a:p>
          <a:p>
            <a:pPr algn="just"/>
            <a:endParaRPr lang="en-US" sz="2000" b="1" dirty="0" smtClean="0">
              <a:solidFill>
                <a:srgbClr val="002060"/>
              </a:solidFill>
              <a:latin typeface="Arial Rounded MT Bold" panose="020F0704030504030204" pitchFamily="34" charset="0"/>
            </a:endParaRPr>
          </a:p>
          <a:p>
            <a:pPr marL="342900" indent="-342900" algn="just">
              <a:lnSpc>
                <a:spcPct val="150000"/>
              </a:lnSpc>
              <a:buFont typeface="Courier New" panose="02070309020205020404" pitchFamily="49" charset="0"/>
              <a:buChar char="o"/>
            </a:pPr>
            <a:endParaRPr lang="en-US" sz="2000" b="1" dirty="0" smtClean="0">
              <a:solidFill>
                <a:srgbClr val="002060"/>
              </a:solidFill>
              <a:latin typeface="Arial Rounded MT Bold" panose="020F0704030504030204" pitchFamily="34" charset="0"/>
            </a:endParaRPr>
          </a:p>
          <a:p>
            <a:pPr marL="342900" indent="-342900" algn="just">
              <a:lnSpc>
                <a:spcPct val="150000"/>
              </a:lnSpc>
              <a:buFont typeface="Courier New" panose="02070309020205020404" pitchFamily="49" charset="0"/>
              <a:buChar char="o"/>
            </a:pPr>
            <a:endParaRPr lang="en-US" sz="2000" b="1" dirty="0">
              <a:solidFill>
                <a:srgbClr val="002060"/>
              </a:solidFill>
            </a:endParaRPr>
          </a:p>
          <a:p>
            <a:pPr marL="342900" lvl="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6" name="Picture 5" descr="Phylum Protozoa: Nutrition and Parasitism | Study&amp;Score"/>
          <p:cNvPicPr/>
          <p:nvPr/>
        </p:nvPicPr>
        <p:blipFill rotWithShape="1">
          <a:blip r:embed="rId3">
            <a:extLst>
              <a:ext uri="{28A0092B-C50C-407E-A947-70E740481C1C}">
                <a14:useLocalDpi xmlns:a14="http://schemas.microsoft.com/office/drawing/2010/main" val="0"/>
              </a:ext>
            </a:extLst>
          </a:blip>
          <a:srcRect l="172" t="-1449" r="-1032" b="8212"/>
          <a:stretch/>
        </p:blipFill>
        <p:spPr bwMode="auto">
          <a:xfrm>
            <a:off x="1115616" y="4149080"/>
            <a:ext cx="4465320" cy="1470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4432243"/>
      </p:ext>
    </p:extLst>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Saprozoic Nutrition of Protozoa: </a:t>
            </a:r>
            <a:r>
              <a:rPr lang="en-US" sz="2000" b="1" dirty="0" smtClean="0">
                <a:solidFill>
                  <a:srgbClr val="002060"/>
                </a:solidFill>
                <a:latin typeface="Arial Rounded MT Bold" panose="020F0704030504030204" pitchFamily="34" charset="0"/>
              </a:rPr>
              <a:t>soluble nutrients  cross the plasma membrane by pinocytosis, diffusion, or carrier mediated transport.</a:t>
            </a:r>
          </a:p>
          <a:p>
            <a:pPr lvl="0" algn="just">
              <a:lnSpc>
                <a:spcPct val="150000"/>
              </a:lnSpc>
            </a:pPr>
            <a:endParaRPr lang="en-US" sz="2000" b="1" dirty="0" smtClean="0">
              <a:solidFill>
                <a:srgbClr val="002060"/>
              </a:solidFill>
              <a:latin typeface="Arial Rounded MT Bold" panose="020F0704030504030204" pitchFamily="34" charset="0"/>
            </a:endParaRPr>
          </a:p>
          <a:p>
            <a:pPr algn="just"/>
            <a:endParaRPr lang="en-US" sz="2000" b="1" dirty="0" smtClean="0">
              <a:solidFill>
                <a:srgbClr val="002060"/>
              </a:solidFill>
              <a:latin typeface="Arial Rounded MT Bold" panose="020F0704030504030204" pitchFamily="34" charset="0"/>
            </a:endParaRPr>
          </a:p>
          <a:p>
            <a:pPr marL="342900" indent="-342900" algn="just">
              <a:lnSpc>
                <a:spcPct val="150000"/>
              </a:lnSpc>
              <a:buFont typeface="Courier New" panose="02070309020205020404" pitchFamily="49" charset="0"/>
              <a:buChar char="o"/>
            </a:pPr>
            <a:endParaRPr lang="en-US" sz="2000" b="1" dirty="0" smtClean="0">
              <a:solidFill>
                <a:srgbClr val="002060"/>
              </a:solidFill>
              <a:latin typeface="Arial Rounded MT Bold" panose="020F0704030504030204" pitchFamily="34" charset="0"/>
            </a:endParaRPr>
          </a:p>
          <a:p>
            <a:pPr marL="342900" indent="-342900" algn="just">
              <a:lnSpc>
                <a:spcPct val="150000"/>
              </a:lnSpc>
              <a:buFont typeface="Courier New" panose="02070309020205020404" pitchFamily="49" charset="0"/>
              <a:buChar char="o"/>
            </a:pPr>
            <a:endParaRPr lang="en-US" sz="2000" b="1" dirty="0">
              <a:solidFill>
                <a:srgbClr val="002060"/>
              </a:solidFill>
            </a:endParaRPr>
          </a:p>
          <a:p>
            <a:pPr marL="342900" lvl="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7" name="Picture 6" descr="Difference Between Saprozoic and Saprophytic Nutrition | Compare the  Difference Between Similar Terms"/>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645024"/>
            <a:ext cx="3960440" cy="2745348"/>
          </a:xfrm>
          <a:prstGeom prst="rect">
            <a:avLst/>
          </a:prstGeom>
          <a:noFill/>
          <a:ln>
            <a:noFill/>
          </a:ln>
        </p:spPr>
      </p:pic>
    </p:spTree>
    <p:extLst>
      <p:ext uri="{BB962C8B-B14F-4D97-AF65-F5344CB8AC3E}">
        <p14:creationId xmlns:p14="http://schemas.microsoft.com/office/powerpoint/2010/main" val="170218247"/>
      </p:ext>
    </p:extLst>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algn="just">
              <a:lnSpc>
                <a:spcPct val="150000"/>
              </a:lnSpc>
            </a:pPr>
            <a:r>
              <a:rPr lang="en-US" sz="2800" dirty="0" smtClean="0">
                <a:solidFill>
                  <a:srgbClr val="7030A0"/>
                </a:solidFill>
                <a:latin typeface="Arial Rounded MT Bold" panose="020F0704030504030204" pitchFamily="34" charset="0"/>
              </a:rPr>
              <a:t>Excretion: </a:t>
            </a:r>
            <a:endParaRPr lang="en-US" sz="2800" dirty="0">
              <a:solidFill>
                <a:srgbClr val="7030A0"/>
              </a:solidFill>
              <a:latin typeface="Arial Rounded MT Bold" panose="020F0704030504030204" pitchFamily="34" charset="0"/>
            </a:endParaRPr>
          </a:p>
          <a:p>
            <a:pPr marL="342900" indent="-342900" algn="just">
              <a:lnSpc>
                <a:spcPct val="150000"/>
              </a:lnSpc>
              <a:buFont typeface="Courier New" panose="02070309020205020404" pitchFamily="49" charset="0"/>
              <a:buChar char="o"/>
            </a:pPr>
            <a:r>
              <a:rPr lang="en-US" sz="2000" dirty="0" smtClean="0">
                <a:solidFill>
                  <a:srgbClr val="0070C0"/>
                </a:solidFill>
                <a:latin typeface="Arial Rounded MT Bold" panose="020F0704030504030204" pitchFamily="34" charset="0"/>
              </a:rPr>
              <a:t>Metabolic </a:t>
            </a:r>
            <a:r>
              <a:rPr lang="en-US" sz="2000" dirty="0">
                <a:solidFill>
                  <a:srgbClr val="0070C0"/>
                </a:solidFill>
                <a:latin typeface="Arial Rounded MT Bold" panose="020F0704030504030204" pitchFamily="34" charset="0"/>
              </a:rPr>
              <a:t>waste product  excreted  out  either  through  the  body  surface membrane or by means of contractile vacuole which plays an </a:t>
            </a:r>
            <a:r>
              <a:rPr lang="en-US" sz="2000" dirty="0" err="1">
                <a:solidFill>
                  <a:srgbClr val="0070C0"/>
                </a:solidFill>
                <a:latin typeface="Arial Rounded MT Bold" panose="020F0704030504030204" pitchFamily="34" charset="0"/>
              </a:rPr>
              <a:t>osmoregulatory</a:t>
            </a:r>
            <a:r>
              <a:rPr lang="en-US" sz="2000" dirty="0">
                <a:solidFill>
                  <a:srgbClr val="0070C0"/>
                </a:solidFill>
                <a:latin typeface="Arial Rounded MT Bold" panose="020F0704030504030204" pitchFamily="34" charset="0"/>
              </a:rPr>
              <a:t> function.</a:t>
            </a:r>
            <a:endParaRPr lang="en-IN" sz="2000" dirty="0">
              <a:solidFill>
                <a:srgbClr val="0070C0"/>
              </a:solidFill>
              <a:latin typeface="Arial Rounded MT Bold" panose="020F0704030504030204" pitchFamily="34" charset="0"/>
            </a:endParaRPr>
          </a:p>
          <a:p>
            <a:pPr marL="342900" lvl="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spTree>
    <p:extLst>
      <p:ext uri="{BB962C8B-B14F-4D97-AF65-F5344CB8AC3E}">
        <p14:creationId xmlns:p14="http://schemas.microsoft.com/office/powerpoint/2010/main" val="1424015596"/>
      </p:ext>
    </p:extLst>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7529491" cy="5342320"/>
          </a:xfrm>
        </p:spPr>
        <p:txBody>
          <a:bodyPr>
            <a:normAutofit fontScale="92500" lnSpcReduction="10000"/>
          </a:bodyPr>
          <a:lstStyle/>
          <a:p>
            <a:pPr lvl="0" algn="just">
              <a:lnSpc>
                <a:spcPct val="150000"/>
              </a:lnSpc>
            </a:pPr>
            <a:r>
              <a:rPr lang="en-US" sz="2000" b="1" dirty="0" smtClean="0">
                <a:solidFill>
                  <a:srgbClr val="7030A0"/>
                </a:solidFill>
                <a:latin typeface="Arial Rounded MT Bold" panose="020F0704030504030204" pitchFamily="34" charset="0"/>
              </a:rPr>
              <a:t>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indent="-342900" algn="just">
              <a:lnSpc>
                <a:spcPct val="150000"/>
              </a:lnSpc>
              <a:buFont typeface="Courier New" panose="02070309020205020404" pitchFamily="49" charset="0"/>
              <a:buChar char="o"/>
            </a:pPr>
            <a:r>
              <a:rPr lang="en-US" sz="2000" b="1" dirty="0" smtClean="0">
                <a:solidFill>
                  <a:srgbClr val="002060"/>
                </a:solidFill>
                <a:latin typeface="Arial Rounded MT Bold" panose="020F0704030504030204" pitchFamily="34" charset="0"/>
              </a:rPr>
              <a:t> Asexual or both asexual and sexual method.</a:t>
            </a:r>
          </a:p>
          <a:p>
            <a:pPr marL="342900" indent="-342900" algn="just">
              <a:lnSpc>
                <a:spcPct val="150000"/>
              </a:lnSpc>
              <a:buFont typeface="Wingdings" panose="05000000000000000000" pitchFamily="2" charset="2"/>
              <a:buChar char="v"/>
            </a:pPr>
            <a:r>
              <a:rPr lang="en-US" sz="2200" b="1" dirty="0" smtClean="0">
                <a:solidFill>
                  <a:srgbClr val="0070C0"/>
                </a:solidFill>
                <a:latin typeface="Arial Rounded MT Bold" panose="020F0704030504030204" pitchFamily="34" charset="0"/>
              </a:rPr>
              <a:t>Asexual : </a:t>
            </a:r>
          </a:p>
          <a:p>
            <a:pPr marL="342900" lvl="0" indent="-342900" algn="just">
              <a:lnSpc>
                <a:spcPct val="150000"/>
              </a:lnSpc>
              <a:buFont typeface="Wingdings" panose="05000000000000000000" pitchFamily="2" charset="2"/>
              <a:buChar char="ü"/>
            </a:pPr>
            <a:r>
              <a:rPr lang="en-US" sz="2000" b="1" dirty="0">
                <a:solidFill>
                  <a:srgbClr val="92D050"/>
                </a:solidFill>
                <a:latin typeface="Arial Rounded MT Bold" panose="020F0704030504030204" pitchFamily="34" charset="0"/>
              </a:rPr>
              <a:t> </a:t>
            </a:r>
            <a:r>
              <a:rPr lang="en-US" sz="2000" b="1" dirty="0" smtClean="0">
                <a:solidFill>
                  <a:srgbClr val="92D050"/>
                </a:solidFill>
                <a:latin typeface="Arial Rounded MT Bold" panose="020F0704030504030204" pitchFamily="34" charset="0"/>
              </a:rPr>
              <a:t>     </a:t>
            </a:r>
            <a:r>
              <a:rPr lang="en-US" sz="2000" b="1" dirty="0">
                <a:solidFill>
                  <a:srgbClr val="00B0F0"/>
                </a:solidFill>
                <a:latin typeface="Arial Rounded MT Bold" panose="020F0704030504030204" pitchFamily="34" charset="0"/>
              </a:rPr>
              <a:t>Binary fission</a:t>
            </a:r>
            <a:r>
              <a:rPr lang="en-US" sz="2000" b="1" dirty="0" smtClean="0">
                <a:solidFill>
                  <a:srgbClr val="00B0F0"/>
                </a:solidFill>
                <a:latin typeface="Arial Rounded MT Bold" panose="020F0704030504030204" pitchFamily="34" charset="0"/>
              </a:rPr>
              <a:t>,</a:t>
            </a:r>
          </a:p>
          <a:p>
            <a:pPr marL="342900" lvl="0" indent="-342900" algn="just">
              <a:lnSpc>
                <a:spcPct val="150000"/>
              </a:lnSpc>
              <a:buFont typeface="Wingdings" panose="05000000000000000000" pitchFamily="2" charset="2"/>
              <a:buChar char="ü"/>
            </a:pPr>
            <a:r>
              <a:rPr lang="en-US" sz="2000" b="1" dirty="0">
                <a:solidFill>
                  <a:srgbClr val="00B0F0"/>
                </a:solidFill>
                <a:latin typeface="Arial Rounded MT Bold" panose="020F0704030504030204" pitchFamily="34" charset="0"/>
              </a:rPr>
              <a:t> </a:t>
            </a:r>
            <a:r>
              <a:rPr lang="en-US" sz="2000" b="1" dirty="0" smtClean="0">
                <a:solidFill>
                  <a:srgbClr val="00B0F0"/>
                </a:solidFill>
                <a:latin typeface="Arial Rounded MT Bold" panose="020F0704030504030204" pitchFamily="34" charset="0"/>
              </a:rPr>
              <a:t>      </a:t>
            </a:r>
            <a:r>
              <a:rPr lang="en-US" sz="2000" b="1" dirty="0" err="1" smtClean="0">
                <a:solidFill>
                  <a:srgbClr val="00B0F0"/>
                </a:solidFill>
                <a:latin typeface="Arial Rounded MT Bold" panose="020F0704030504030204" pitchFamily="34" charset="0"/>
              </a:rPr>
              <a:t>Schizogony</a:t>
            </a:r>
            <a:r>
              <a:rPr lang="en-US" sz="2000" b="1" dirty="0" smtClean="0">
                <a:solidFill>
                  <a:srgbClr val="00B0F0"/>
                </a:solidFill>
                <a:latin typeface="Arial Rounded MT Bold" panose="020F0704030504030204" pitchFamily="34" charset="0"/>
              </a:rPr>
              <a:t> </a:t>
            </a:r>
            <a:r>
              <a:rPr lang="en-US" sz="2000" b="1" dirty="0">
                <a:solidFill>
                  <a:srgbClr val="00B0F0"/>
                </a:solidFill>
                <a:latin typeface="Arial Rounded MT Bold" panose="020F0704030504030204" pitchFamily="34" charset="0"/>
              </a:rPr>
              <a:t>(multiple fission</a:t>
            </a:r>
            <a:r>
              <a:rPr lang="en-US" sz="2000" b="1" dirty="0" smtClean="0">
                <a:solidFill>
                  <a:srgbClr val="00B0F0"/>
                </a:solidFill>
                <a:latin typeface="Arial Rounded MT Bold" panose="020F0704030504030204" pitchFamily="34" charset="0"/>
              </a:rPr>
              <a:t>),</a:t>
            </a:r>
          </a:p>
          <a:p>
            <a:pPr marL="342900" lvl="0" indent="-342900" algn="just">
              <a:lnSpc>
                <a:spcPct val="150000"/>
              </a:lnSpc>
              <a:buFont typeface="Wingdings" panose="05000000000000000000" pitchFamily="2" charset="2"/>
              <a:buChar char="ü"/>
            </a:pPr>
            <a:r>
              <a:rPr lang="en-US" sz="2000" b="1" dirty="0" smtClean="0">
                <a:solidFill>
                  <a:srgbClr val="00B0F0"/>
                </a:solidFill>
                <a:latin typeface="Arial Rounded MT Bold" panose="020F0704030504030204" pitchFamily="34" charset="0"/>
              </a:rPr>
              <a:t>       Budding</a:t>
            </a:r>
          </a:p>
          <a:p>
            <a:pPr marL="342900" lvl="0" indent="-342900" algn="just">
              <a:lnSpc>
                <a:spcPct val="150000"/>
              </a:lnSpc>
              <a:buFont typeface="Wingdings" panose="05000000000000000000" pitchFamily="2" charset="2"/>
              <a:buChar char="ü"/>
            </a:pPr>
            <a:r>
              <a:rPr lang="en-US" sz="2000" b="1" dirty="0">
                <a:solidFill>
                  <a:srgbClr val="00B0F0"/>
                </a:solidFill>
                <a:latin typeface="Arial Rounded MT Bold" panose="020F0704030504030204" pitchFamily="34" charset="0"/>
              </a:rPr>
              <a:t> </a:t>
            </a:r>
            <a:r>
              <a:rPr lang="en-US" sz="2000" b="1" dirty="0" smtClean="0">
                <a:solidFill>
                  <a:srgbClr val="00B0F0"/>
                </a:solidFill>
                <a:latin typeface="Arial Rounded MT Bold" panose="020F0704030504030204" pitchFamily="34" charset="0"/>
              </a:rPr>
              <a:t>     </a:t>
            </a:r>
            <a:r>
              <a:rPr lang="en-US" sz="2000" b="1" dirty="0" err="1" smtClean="0">
                <a:solidFill>
                  <a:srgbClr val="00B0F0"/>
                </a:solidFill>
                <a:latin typeface="Arial Rounded MT Bold" panose="020F0704030504030204" pitchFamily="34" charset="0"/>
              </a:rPr>
              <a:t>Sporogony</a:t>
            </a:r>
            <a:endParaRPr lang="en-US" sz="2000" b="1" dirty="0" smtClean="0">
              <a:solidFill>
                <a:srgbClr val="00B0F0"/>
              </a:solidFill>
              <a:latin typeface="Arial Rounded MT Bold" panose="020F0704030504030204" pitchFamily="34" charset="0"/>
            </a:endParaRPr>
          </a:p>
          <a:p>
            <a:pPr marL="342900" lvl="0" indent="-342900" algn="just">
              <a:lnSpc>
                <a:spcPct val="150000"/>
              </a:lnSpc>
              <a:buFont typeface="Wingdings" panose="05000000000000000000" pitchFamily="2" charset="2"/>
              <a:buChar char="v"/>
            </a:pPr>
            <a:r>
              <a:rPr lang="en-US" sz="2200" b="1" dirty="0" smtClean="0">
                <a:solidFill>
                  <a:srgbClr val="0070C0"/>
                </a:solidFill>
                <a:latin typeface="Arial Rounded MT Bold" panose="020F0704030504030204" pitchFamily="34" charset="0"/>
              </a:rPr>
              <a:t>Sexual :</a:t>
            </a:r>
            <a:endParaRPr lang="en-US" sz="2200" b="1" dirty="0">
              <a:solidFill>
                <a:srgbClr val="0070C0"/>
              </a:solidFill>
              <a:latin typeface="Arial Rounded MT Bold" panose="020F0704030504030204" pitchFamily="34" charset="0"/>
            </a:endParaRPr>
          </a:p>
          <a:p>
            <a:pPr marL="342900" lvl="0" indent="-342900" algn="just">
              <a:lnSpc>
                <a:spcPct val="150000"/>
              </a:lnSpc>
              <a:buFont typeface="Wingdings" panose="05000000000000000000" pitchFamily="2" charset="2"/>
              <a:buChar char="ü"/>
            </a:pPr>
            <a:r>
              <a:rPr lang="en-US" sz="2000" b="1" dirty="0">
                <a:solidFill>
                  <a:srgbClr val="92D050"/>
                </a:solidFill>
                <a:latin typeface="Arial Rounded MT Bold" panose="020F0704030504030204" pitchFamily="34" charset="0"/>
              </a:rPr>
              <a:t> </a:t>
            </a:r>
            <a:r>
              <a:rPr lang="en-US" sz="2000" b="1" dirty="0" err="1" smtClean="0">
                <a:solidFill>
                  <a:srgbClr val="00B0F0"/>
                </a:solidFill>
                <a:latin typeface="Arial Rounded MT Bold" panose="020F0704030504030204" pitchFamily="34" charset="0"/>
              </a:rPr>
              <a:t>Syngamy</a:t>
            </a:r>
            <a:r>
              <a:rPr lang="en-US" sz="2000" b="1" dirty="0" smtClean="0">
                <a:solidFill>
                  <a:srgbClr val="00B0F0"/>
                </a:solidFill>
                <a:latin typeface="Arial Rounded MT Bold" panose="020F0704030504030204" pitchFamily="34" charset="0"/>
              </a:rPr>
              <a:t> </a:t>
            </a:r>
          </a:p>
          <a:p>
            <a:pPr marL="342900" lvl="0" indent="-342900" algn="just">
              <a:lnSpc>
                <a:spcPct val="150000"/>
              </a:lnSpc>
              <a:buFont typeface="Wingdings" panose="05000000000000000000" pitchFamily="2" charset="2"/>
              <a:buChar char="ü"/>
            </a:pPr>
            <a:r>
              <a:rPr lang="en-US" sz="2000" b="1" dirty="0" smtClean="0">
                <a:solidFill>
                  <a:srgbClr val="00B0F0"/>
                </a:solidFill>
                <a:latin typeface="Arial Rounded MT Bold" panose="020F0704030504030204" pitchFamily="34" charset="0"/>
              </a:rPr>
              <a:t> conjugation</a:t>
            </a:r>
            <a:endParaRPr lang="en-US" sz="2000" b="1" dirty="0">
              <a:solidFill>
                <a:srgbClr val="00B0F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spTree>
    <p:extLst>
      <p:ext uri="{BB962C8B-B14F-4D97-AF65-F5344CB8AC3E}">
        <p14:creationId xmlns:p14="http://schemas.microsoft.com/office/powerpoint/2010/main" val="2055698383"/>
      </p:ext>
    </p:extLst>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752949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Asexual 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indent="-342900" algn="just">
              <a:lnSpc>
                <a:spcPct val="150000"/>
              </a:lnSpc>
              <a:buFont typeface="Wingdings" panose="05000000000000000000" pitchFamily="2" charset="2"/>
              <a:buChar char="v"/>
            </a:pPr>
            <a:r>
              <a:rPr lang="en-US" sz="2000" b="1" dirty="0" smtClean="0">
                <a:solidFill>
                  <a:srgbClr val="00B0F0"/>
                </a:solidFill>
                <a:latin typeface="Arial Rounded MT Bold" panose="020F0704030504030204" pitchFamily="34" charset="0"/>
              </a:rPr>
              <a:t>Binary fission : </a:t>
            </a:r>
            <a:r>
              <a:rPr lang="en-US" sz="2000" dirty="0">
                <a:solidFill>
                  <a:srgbClr val="002060"/>
                </a:solidFill>
                <a:latin typeface="Arial Rounded MT Bold" panose="020F0704030504030204" pitchFamily="34" charset="0"/>
              </a:rPr>
              <a:t>Binary fission is commonest mode of asexual reproduction, in the space of nucleus divides first, and then cytoplasmic division </a:t>
            </a:r>
            <a:r>
              <a:rPr lang="en-US" sz="2000" dirty="0" smtClean="0">
                <a:solidFill>
                  <a:srgbClr val="002060"/>
                </a:solidFill>
                <a:latin typeface="Arial Rounded MT Bold" panose="020F0704030504030204" pitchFamily="34" charset="0"/>
              </a:rPr>
              <a:t>occurs.</a:t>
            </a:r>
            <a:endParaRPr lang="en-US" sz="2000" b="1" dirty="0" smtClean="0">
              <a:solidFill>
                <a:srgbClr val="002060"/>
              </a:solidFill>
              <a:latin typeface="Arial Rounded MT Bold" panose="020F0704030504030204" pitchFamily="34" charset="0"/>
            </a:endParaRPr>
          </a:p>
          <a:p>
            <a:pPr lvl="0" algn="just">
              <a:lnSpc>
                <a:spcPct val="150000"/>
              </a:lnSpc>
            </a:pPr>
            <a:endParaRPr lang="en-US" sz="2000" b="1" dirty="0">
              <a:solidFill>
                <a:srgbClr val="00B0F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4" name="Picture 3" descr="Protozoa - unicellular eukaryotic organisms"/>
          <p:cNvPicPr/>
          <p:nvPr/>
        </p:nvPicPr>
        <p:blipFill rotWithShape="1">
          <a:blip r:embed="rId3">
            <a:extLst>
              <a:ext uri="{28A0092B-C50C-407E-A947-70E740481C1C}">
                <a14:useLocalDpi xmlns:a14="http://schemas.microsoft.com/office/drawing/2010/main" val="0"/>
              </a:ext>
            </a:extLst>
          </a:blip>
          <a:srcRect l="8975" t="10407" r="5888" b="4293"/>
          <a:stretch/>
        </p:blipFill>
        <p:spPr bwMode="auto">
          <a:xfrm>
            <a:off x="1610112" y="3476984"/>
            <a:ext cx="5059680" cy="33569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6737772"/>
      </p:ext>
    </p:extLst>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752949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Asexual 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indent="-342900" algn="just">
              <a:lnSpc>
                <a:spcPct val="150000"/>
              </a:lnSpc>
              <a:buFont typeface="Wingdings" panose="05000000000000000000" pitchFamily="2" charset="2"/>
              <a:buChar char="v"/>
            </a:pPr>
            <a:r>
              <a:rPr lang="en-US" sz="2000" b="1" dirty="0" err="1" smtClean="0">
                <a:solidFill>
                  <a:srgbClr val="00B0F0"/>
                </a:solidFill>
                <a:latin typeface="Arial Rounded MT Bold" panose="020F0704030504030204" pitchFamily="34" charset="0"/>
              </a:rPr>
              <a:t>Schizogony</a:t>
            </a:r>
            <a:r>
              <a:rPr lang="en-US" sz="2000" b="1" dirty="0" smtClean="0">
                <a:solidFill>
                  <a:srgbClr val="00B0F0"/>
                </a:solidFill>
                <a:latin typeface="Arial Rounded MT Bold" panose="020F0704030504030204" pitchFamily="34" charset="0"/>
              </a:rPr>
              <a:t> ( Multiple fission) : </a:t>
            </a:r>
            <a:r>
              <a:rPr lang="en-US" sz="2000" dirty="0">
                <a:solidFill>
                  <a:srgbClr val="002060"/>
                </a:solidFill>
                <a:latin typeface="Arial Rounded MT Bold" panose="020F0704030504030204" pitchFamily="34" charset="0"/>
              </a:rPr>
              <a:t>First nucleus divides several times, then cytoplasm. The dividing forms with a multinucleated mass and surrounded by a distinct wall known as </a:t>
            </a:r>
            <a:r>
              <a:rPr lang="en-US" sz="2000" dirty="0" err="1">
                <a:solidFill>
                  <a:srgbClr val="002060"/>
                </a:solidFill>
                <a:latin typeface="Arial Rounded MT Bold" panose="020F0704030504030204" pitchFamily="34" charset="0"/>
              </a:rPr>
              <a:t>Schizont</a:t>
            </a:r>
            <a:r>
              <a:rPr lang="en-US" sz="2000" dirty="0">
                <a:solidFill>
                  <a:srgbClr val="002060"/>
                </a:solidFill>
                <a:latin typeface="Arial Rounded MT Bold" panose="020F0704030504030204" pitchFamily="34" charset="0"/>
              </a:rPr>
              <a:t> and daughter forms called </a:t>
            </a:r>
            <a:r>
              <a:rPr lang="en-US" sz="2000" dirty="0" err="1">
                <a:solidFill>
                  <a:srgbClr val="002060"/>
                </a:solidFill>
                <a:latin typeface="Arial Rounded MT Bold" panose="020F0704030504030204" pitchFamily="34" charset="0"/>
              </a:rPr>
              <a:t>merozoites</a:t>
            </a:r>
            <a:r>
              <a:rPr lang="en-US" sz="2000" dirty="0">
                <a:solidFill>
                  <a:srgbClr val="002060"/>
                </a:solidFill>
                <a:latin typeface="Arial Rounded MT Bold" panose="020F0704030504030204" pitchFamily="34" charset="0"/>
              </a:rPr>
              <a:t>.</a:t>
            </a: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4" name="Picture 3" descr="Flagellated and amoebozoid parasitic protozoans"/>
          <p:cNvPicPr/>
          <p:nvPr/>
        </p:nvPicPr>
        <p:blipFill rotWithShape="1">
          <a:blip r:embed="rId3">
            <a:extLst>
              <a:ext uri="{28A0092B-C50C-407E-A947-70E740481C1C}">
                <a14:useLocalDpi xmlns:a14="http://schemas.microsoft.com/office/drawing/2010/main" val="0"/>
              </a:ext>
            </a:extLst>
          </a:blip>
          <a:srcRect l="5001" t="38688" r="4979" b="14427"/>
          <a:stretch/>
        </p:blipFill>
        <p:spPr bwMode="auto">
          <a:xfrm>
            <a:off x="1907704" y="4365104"/>
            <a:ext cx="5349240" cy="20731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5920462"/>
      </p:ext>
    </p:extLst>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752949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Asexual 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lvl="0" indent="-342900" algn="just">
              <a:buFont typeface="Wingdings" panose="05000000000000000000" pitchFamily="2" charset="2"/>
              <a:buChar char="v"/>
            </a:pPr>
            <a:r>
              <a:rPr lang="en-US" sz="2000" b="1" dirty="0" smtClean="0">
                <a:solidFill>
                  <a:srgbClr val="00B0F0"/>
                </a:solidFill>
                <a:latin typeface="Arial Rounded MT Bold" panose="020F0704030504030204" pitchFamily="34" charset="0"/>
              </a:rPr>
              <a:t>           Budding : </a:t>
            </a:r>
            <a:r>
              <a:rPr lang="en-US" sz="2000" dirty="0">
                <a:solidFill>
                  <a:srgbClr val="002060"/>
                </a:solidFill>
                <a:latin typeface="Arial Rounded MT Bold" panose="020F0704030504030204" pitchFamily="34" charset="0"/>
              </a:rPr>
              <a:t>Two or more daughter forms are produced from the parent cell and grow to full size</a:t>
            </a:r>
            <a:r>
              <a:rPr lang="en-US" sz="2000" dirty="0" smtClean="0">
                <a:solidFill>
                  <a:srgbClr val="002060"/>
                </a:solidFill>
                <a:latin typeface="Arial Rounded MT Bold" panose="020F0704030504030204" pitchFamily="34" charset="0"/>
              </a:rPr>
              <a:t>.</a:t>
            </a:r>
          </a:p>
          <a:p>
            <a:pPr marL="342900" lvl="0" indent="-342900" algn="just">
              <a:buFont typeface="Wingdings" panose="05000000000000000000" pitchFamily="2" charset="2"/>
              <a:buChar char="ü"/>
            </a:pPr>
            <a:r>
              <a:rPr lang="en-US" sz="2000" dirty="0" err="1">
                <a:solidFill>
                  <a:srgbClr val="0070C0"/>
                </a:solidFill>
                <a:latin typeface="Arial Rounded MT Bold" panose="020F0704030504030204" pitchFamily="34" charset="0"/>
              </a:rPr>
              <a:t>Edodyogeny</a:t>
            </a:r>
            <a:r>
              <a:rPr lang="en-US" sz="2000" dirty="0">
                <a:solidFill>
                  <a:srgbClr val="0070C0"/>
                </a:solidFill>
                <a:latin typeface="Arial Rounded MT Bold" panose="020F0704030504030204" pitchFamily="34" charset="0"/>
              </a:rPr>
              <a:t>(Internal budding): Two daughter cells are formed within the parent cells.</a:t>
            </a:r>
            <a:endParaRPr lang="en-IN" sz="2000" dirty="0">
              <a:solidFill>
                <a:srgbClr val="0070C0"/>
              </a:solidFill>
              <a:latin typeface="Arial Rounded MT Bold" panose="020F0704030504030204" pitchFamily="34" charset="0"/>
            </a:endParaRPr>
          </a:p>
          <a:p>
            <a:pPr marL="342900" lvl="0" indent="-342900" algn="just">
              <a:buFont typeface="Wingdings" panose="05000000000000000000" pitchFamily="2" charset="2"/>
              <a:buChar char="ü"/>
            </a:pPr>
            <a:r>
              <a:rPr lang="en-US" sz="2000" dirty="0" err="1">
                <a:solidFill>
                  <a:srgbClr val="0070C0"/>
                </a:solidFill>
                <a:latin typeface="Arial Rounded MT Bold" panose="020F0704030504030204" pitchFamily="34" charset="0"/>
              </a:rPr>
              <a:t>Endopolygeny</a:t>
            </a:r>
            <a:r>
              <a:rPr lang="en-US" sz="2000" dirty="0">
                <a:solidFill>
                  <a:srgbClr val="0070C0"/>
                </a:solidFill>
                <a:latin typeface="Arial Rounded MT Bold" panose="020F0704030504030204" pitchFamily="34" charset="0"/>
              </a:rPr>
              <a:t>- Many daughter cells are formed within the parent </a:t>
            </a:r>
            <a:r>
              <a:rPr lang="en-US" sz="2000" dirty="0" smtClean="0">
                <a:solidFill>
                  <a:srgbClr val="0070C0"/>
                </a:solidFill>
                <a:latin typeface="Arial Rounded MT Bold" panose="020F0704030504030204" pitchFamily="34" charset="0"/>
              </a:rPr>
              <a:t>cells.</a:t>
            </a:r>
            <a:r>
              <a:rPr lang="en-IN" sz="2000" dirty="0">
                <a:solidFill>
                  <a:srgbClr val="0070C0"/>
                </a:solidFill>
                <a:latin typeface="Arial Rounded MT Bold" panose="020F0704030504030204" pitchFamily="34" charset="0"/>
              </a:rPr>
              <a:t> </a:t>
            </a:r>
            <a:r>
              <a:rPr lang="en-US" sz="2000" dirty="0" smtClean="0">
                <a:solidFill>
                  <a:srgbClr val="0070C0"/>
                </a:solidFill>
                <a:latin typeface="Arial Rounded MT Bold" panose="020F0704030504030204" pitchFamily="34" charset="0"/>
              </a:rPr>
              <a:t>e.g</a:t>
            </a:r>
            <a:r>
              <a:rPr lang="en-US" sz="2000" dirty="0">
                <a:solidFill>
                  <a:srgbClr val="0070C0"/>
                </a:solidFill>
                <a:latin typeface="Arial Rounded MT Bold" panose="020F0704030504030204" pitchFamily="34" charset="0"/>
              </a:rPr>
              <a:t>. </a:t>
            </a:r>
            <a:r>
              <a:rPr lang="en-US" sz="2000" i="1" dirty="0">
                <a:solidFill>
                  <a:srgbClr val="0070C0"/>
                </a:solidFill>
                <a:latin typeface="Arial Rounded MT Bold" panose="020F0704030504030204" pitchFamily="34" charset="0"/>
              </a:rPr>
              <a:t>Toxoplasma </a:t>
            </a:r>
            <a:r>
              <a:rPr lang="en-US" sz="2000" dirty="0">
                <a:solidFill>
                  <a:srgbClr val="0070C0"/>
                </a:solidFill>
                <a:latin typeface="Arial Rounded MT Bold" panose="020F0704030504030204" pitchFamily="34" charset="0"/>
              </a:rPr>
              <a:t>and </a:t>
            </a:r>
            <a:r>
              <a:rPr lang="en-US" sz="2000" i="1" dirty="0" err="1">
                <a:solidFill>
                  <a:srgbClr val="0070C0"/>
                </a:solidFill>
                <a:latin typeface="Arial Rounded MT Bold" panose="020F0704030504030204" pitchFamily="34" charset="0"/>
              </a:rPr>
              <a:t>Sarcocystis</a:t>
            </a:r>
            <a:r>
              <a:rPr lang="en-US" sz="2000" i="1" dirty="0">
                <a:solidFill>
                  <a:srgbClr val="0070C0"/>
                </a:solidFill>
                <a:latin typeface="Arial Rounded MT Bold" panose="020F0704030504030204" pitchFamily="34" charset="0"/>
              </a:rPr>
              <a:t> </a:t>
            </a:r>
            <a:r>
              <a:rPr lang="en-US" sz="2000" dirty="0">
                <a:solidFill>
                  <a:srgbClr val="0070C0"/>
                </a:solidFill>
                <a:latin typeface="Arial Rounded MT Bold" panose="020F0704030504030204" pitchFamily="34" charset="0"/>
              </a:rPr>
              <a:t>spp.</a:t>
            </a:r>
            <a:endParaRPr lang="en-IN" sz="2000" dirty="0">
              <a:solidFill>
                <a:srgbClr val="0070C0"/>
              </a:solidFill>
              <a:latin typeface="Arial Rounded MT Bold" panose="020F0704030504030204" pitchFamily="34" charset="0"/>
            </a:endParaRPr>
          </a:p>
          <a:p>
            <a:pPr lvl="0" algn="just"/>
            <a:endParaRPr lang="en-IN" sz="2000" dirty="0">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1026" name="Picture 2" descr="Animal Reproduction - Animal Ma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365104"/>
            <a:ext cx="32575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48792"/>
      </p:ext>
    </p:extLst>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7529491" cy="5342320"/>
          </a:xfrm>
        </p:spPr>
        <p:txBody>
          <a:bodyPr>
            <a:normAutofit/>
          </a:bodyPr>
          <a:lstStyle/>
          <a:p>
            <a:pPr lvl="0" algn="just">
              <a:lnSpc>
                <a:spcPct val="150000"/>
              </a:lnSpc>
            </a:pPr>
            <a:r>
              <a:rPr lang="en-US" sz="2000" b="1" dirty="0">
                <a:solidFill>
                  <a:srgbClr val="7030A0"/>
                </a:solidFill>
                <a:latin typeface="Arial Rounded MT Bold" panose="020F0704030504030204" pitchFamily="34" charset="0"/>
              </a:rPr>
              <a:t>S</a:t>
            </a:r>
            <a:r>
              <a:rPr lang="en-US" sz="2000" b="1" dirty="0" smtClean="0">
                <a:solidFill>
                  <a:srgbClr val="7030A0"/>
                </a:solidFill>
                <a:latin typeface="Arial Rounded MT Bold" panose="020F0704030504030204" pitchFamily="34" charset="0"/>
              </a:rPr>
              <a:t>exual 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lvl="0" indent="-342900" algn="just">
              <a:buFont typeface="Wingdings" panose="05000000000000000000" pitchFamily="2" charset="2"/>
              <a:buChar char="v"/>
            </a:pPr>
            <a:r>
              <a:rPr lang="en-US" sz="2000" b="1" dirty="0" smtClean="0">
                <a:solidFill>
                  <a:srgbClr val="00B0F0"/>
                </a:solidFill>
                <a:latin typeface="Arial Rounded MT Bold" panose="020F0704030504030204" pitchFamily="34" charset="0"/>
              </a:rPr>
              <a:t>Conjugation: </a:t>
            </a:r>
            <a:r>
              <a:rPr lang="en-US" sz="2000" dirty="0">
                <a:solidFill>
                  <a:srgbClr val="002060"/>
                </a:solidFill>
                <a:latin typeface="Arial Rounded MT Bold" panose="020F0704030504030204" pitchFamily="34" charset="0"/>
              </a:rPr>
              <a:t>Exchange of nuclear materials from the micronucleus takes place </a:t>
            </a:r>
            <a:r>
              <a:rPr lang="en-US" sz="2000" dirty="0" smtClean="0">
                <a:solidFill>
                  <a:srgbClr val="002060"/>
                </a:solidFill>
                <a:latin typeface="Arial Rounded MT Bold" panose="020F0704030504030204" pitchFamily="34" charset="0"/>
              </a:rPr>
              <a:t>. e.g. Ciliates</a:t>
            </a: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4" name="Picture 3" descr="Protozoa"/>
          <p:cNvPicPr/>
          <p:nvPr/>
        </p:nvPicPr>
        <p:blipFill rotWithShape="1">
          <a:blip r:embed="rId3">
            <a:extLst>
              <a:ext uri="{28A0092B-C50C-407E-A947-70E740481C1C}">
                <a14:useLocalDpi xmlns:a14="http://schemas.microsoft.com/office/drawing/2010/main" val="0"/>
              </a:ext>
            </a:extLst>
          </a:blip>
          <a:srcRect t="14521" b="5195"/>
          <a:stretch/>
        </p:blipFill>
        <p:spPr bwMode="auto">
          <a:xfrm>
            <a:off x="1619672" y="3212976"/>
            <a:ext cx="4655820" cy="28400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6262355"/>
      </p:ext>
    </p:extLst>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892552"/>
            <a:ext cx="6953427" cy="5751159"/>
          </a:xfrm>
        </p:spPr>
        <p:txBody>
          <a:bodyPr>
            <a:normAutofit/>
          </a:bodyPr>
          <a:lstStyle/>
          <a:p>
            <a:pPr lvl="0" algn="just">
              <a:lnSpc>
                <a:spcPct val="150000"/>
              </a:lnSpc>
            </a:pPr>
            <a:r>
              <a:rPr lang="en-US" sz="2000" b="1" dirty="0">
                <a:solidFill>
                  <a:srgbClr val="7030A0"/>
                </a:solidFill>
                <a:latin typeface="Arial Rounded MT Bold" panose="020F0704030504030204" pitchFamily="34" charset="0"/>
              </a:rPr>
              <a:t>S</a:t>
            </a:r>
            <a:r>
              <a:rPr lang="en-US" sz="2000" b="1" dirty="0" smtClean="0">
                <a:solidFill>
                  <a:srgbClr val="7030A0"/>
                </a:solidFill>
                <a:latin typeface="Arial Rounded MT Bold" panose="020F0704030504030204" pitchFamily="34" charset="0"/>
              </a:rPr>
              <a:t>exual 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lvl="0" indent="-342900" algn="just">
              <a:buFont typeface="Wingdings" panose="05000000000000000000" pitchFamily="2" charset="2"/>
              <a:buChar char="v"/>
            </a:pPr>
            <a:r>
              <a:rPr lang="en-US" sz="2000" b="1" dirty="0" err="1" smtClean="0">
                <a:solidFill>
                  <a:srgbClr val="00B0F0"/>
                </a:solidFill>
                <a:latin typeface="Arial Rounded MT Bold" panose="020F0704030504030204" pitchFamily="34" charset="0"/>
              </a:rPr>
              <a:t>Syngamy</a:t>
            </a:r>
            <a:r>
              <a:rPr lang="en-US" sz="2000" b="1" dirty="0" smtClean="0">
                <a:solidFill>
                  <a:srgbClr val="00B0F0"/>
                </a:solidFill>
                <a:latin typeface="Arial Rounded MT Bold" panose="020F0704030504030204" pitchFamily="34" charset="0"/>
              </a:rPr>
              <a:t>: </a:t>
            </a:r>
          </a:p>
          <a:p>
            <a:pPr marL="342900" lvl="0" indent="-342900" algn="just">
              <a:buFont typeface="Wingdings" panose="05000000000000000000" pitchFamily="2" charset="2"/>
              <a:buChar char="ü"/>
            </a:pPr>
            <a:r>
              <a:rPr lang="en-US" dirty="0" smtClean="0">
                <a:solidFill>
                  <a:srgbClr val="002060"/>
                </a:solidFill>
                <a:latin typeface="Arial Rounded MT Bold" panose="020F0704030504030204" pitchFamily="34" charset="0"/>
              </a:rPr>
              <a:t>Two </a:t>
            </a:r>
            <a:r>
              <a:rPr lang="en-US" dirty="0">
                <a:solidFill>
                  <a:srgbClr val="002060"/>
                </a:solidFill>
                <a:latin typeface="Arial Rounded MT Bold" panose="020F0704030504030204" pitchFamily="34" charset="0"/>
              </a:rPr>
              <a:t>gamete fuse to form a zygote </a:t>
            </a:r>
            <a:r>
              <a:rPr lang="en-US" dirty="0" smtClean="0">
                <a:solidFill>
                  <a:srgbClr val="002060"/>
                </a:solidFill>
                <a:latin typeface="Arial Rounded MT Bold" panose="020F0704030504030204" pitchFamily="34" charset="0"/>
              </a:rPr>
              <a:t>.</a:t>
            </a:r>
          </a:p>
          <a:p>
            <a:pPr marL="342900" indent="-342900" algn="just">
              <a:buFont typeface="Wingdings" panose="05000000000000000000" pitchFamily="2" charset="2"/>
              <a:buChar char="ü"/>
            </a:pPr>
            <a:r>
              <a:rPr lang="en-US" dirty="0">
                <a:solidFill>
                  <a:srgbClr val="002060"/>
                </a:solidFill>
                <a:latin typeface="Arial Rounded MT Bold" panose="020F0704030504030204" pitchFamily="34" charset="0"/>
              </a:rPr>
              <a:t>Two similar size gametes i.e. isogametes and process of fusion called isogamy.</a:t>
            </a:r>
            <a:endParaRPr lang="en-IN" dirty="0">
              <a:solidFill>
                <a:srgbClr val="002060"/>
              </a:solidFill>
              <a:latin typeface="Arial Rounded MT Bold" panose="020F0704030504030204" pitchFamily="34" charset="0"/>
            </a:endParaRPr>
          </a:p>
          <a:p>
            <a:pPr marL="342900" lvl="0" indent="-342900" algn="just">
              <a:buFont typeface="Wingdings" panose="05000000000000000000" pitchFamily="2" charset="2"/>
              <a:buChar char="ü"/>
            </a:pPr>
            <a:r>
              <a:rPr lang="en-US" dirty="0">
                <a:solidFill>
                  <a:srgbClr val="002060"/>
                </a:solidFill>
                <a:latin typeface="Arial Rounded MT Bold" panose="020F0704030504030204" pitchFamily="34" charset="0"/>
              </a:rPr>
              <a:t>Two dissimilar size gametes i.e. anisogametes and it fusion called </a:t>
            </a:r>
            <a:r>
              <a:rPr lang="en-US" dirty="0" err="1">
                <a:solidFill>
                  <a:srgbClr val="002060"/>
                </a:solidFill>
                <a:latin typeface="Arial Rounded MT Bold" panose="020F0704030504030204" pitchFamily="34" charset="0"/>
              </a:rPr>
              <a:t>anisogamy</a:t>
            </a:r>
            <a:r>
              <a:rPr lang="en-US" dirty="0">
                <a:solidFill>
                  <a:srgbClr val="002060"/>
                </a:solidFill>
                <a:latin typeface="Arial Rounded MT Bold" panose="020F0704030504030204" pitchFamily="34" charset="0"/>
              </a:rPr>
              <a:t>.</a:t>
            </a:r>
            <a:endParaRPr lang="en-IN" dirty="0">
              <a:solidFill>
                <a:srgbClr val="002060"/>
              </a:solidFill>
              <a:latin typeface="Arial Rounded MT Bold" panose="020F0704030504030204" pitchFamily="34" charset="0"/>
            </a:endParaRPr>
          </a:p>
          <a:p>
            <a:pPr marL="342900" lvl="0" indent="-342900" algn="just">
              <a:buFont typeface="Wingdings" panose="05000000000000000000" pitchFamily="2" charset="2"/>
              <a:buChar char="ü"/>
            </a:pPr>
            <a:r>
              <a:rPr lang="en-US" dirty="0">
                <a:solidFill>
                  <a:srgbClr val="002060"/>
                </a:solidFill>
                <a:latin typeface="Arial Rounded MT Bold" panose="020F0704030504030204" pitchFamily="34" charset="0"/>
              </a:rPr>
              <a:t>In </a:t>
            </a:r>
            <a:r>
              <a:rPr lang="en-US" dirty="0" err="1">
                <a:solidFill>
                  <a:srgbClr val="002060"/>
                </a:solidFill>
                <a:latin typeface="Arial Rounded MT Bold" panose="020F0704030504030204" pitchFamily="34" charset="0"/>
              </a:rPr>
              <a:t>anisogamy</a:t>
            </a:r>
            <a:r>
              <a:rPr lang="en-US" dirty="0">
                <a:solidFill>
                  <a:srgbClr val="002060"/>
                </a:solidFill>
                <a:latin typeface="Arial Rounded MT Bold" panose="020F0704030504030204" pitchFamily="34" charset="0"/>
              </a:rPr>
              <a:t>, the smaller gamete is a male gamete known as microgamete and the larger one is a female gamete known as macrogamete which is produced from </a:t>
            </a:r>
            <a:r>
              <a:rPr lang="en-US" u="sng" dirty="0">
                <a:solidFill>
                  <a:srgbClr val="002060"/>
                </a:solidFill>
                <a:latin typeface="Arial Rounded MT Bold" panose="020F0704030504030204" pitchFamily="34" charset="0"/>
              </a:rPr>
              <a:t>microgametocyte</a:t>
            </a:r>
            <a:r>
              <a:rPr lang="en-US" dirty="0">
                <a:solidFill>
                  <a:srgbClr val="002060"/>
                </a:solidFill>
                <a:latin typeface="Arial Rounded MT Bold" panose="020F0704030504030204" pitchFamily="34" charset="0"/>
              </a:rPr>
              <a:t> and </a:t>
            </a:r>
            <a:r>
              <a:rPr lang="en-US" u="sng" dirty="0" err="1">
                <a:solidFill>
                  <a:srgbClr val="002060"/>
                </a:solidFill>
                <a:latin typeface="Arial Rounded MT Bold" panose="020F0704030504030204" pitchFamily="34" charset="0"/>
              </a:rPr>
              <a:t>macrogametocyte</a:t>
            </a:r>
            <a:r>
              <a:rPr lang="en-US" dirty="0">
                <a:solidFill>
                  <a:srgbClr val="002060"/>
                </a:solidFill>
                <a:latin typeface="Arial Rounded MT Bold" panose="020F0704030504030204" pitchFamily="34" charset="0"/>
              </a:rPr>
              <a:t>, respectively.</a:t>
            </a:r>
            <a:endParaRPr lang="en-IN" dirty="0">
              <a:solidFill>
                <a:srgbClr val="002060"/>
              </a:solidFill>
              <a:latin typeface="Arial Rounded MT Bold" panose="020F0704030504030204" pitchFamily="34" charset="0"/>
            </a:endParaRPr>
          </a:p>
          <a:p>
            <a:pPr marL="342900" lvl="0" indent="-342900" algn="just">
              <a:buFont typeface="Wingdings" panose="05000000000000000000" pitchFamily="2" charset="2"/>
              <a:buChar char="v"/>
            </a:pPr>
            <a:endParaRPr lang="en-US" sz="2000" dirty="0" smtClean="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61555"/>
            <a:ext cx="6480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400" b="1" dirty="0">
                <a:solidFill>
                  <a:srgbClr val="FF0000"/>
                </a:solidFill>
                <a:latin typeface="Arial Black" pitchFamily="34" charset="0"/>
              </a:rPr>
              <a:t>Salient Characters of </a:t>
            </a:r>
          </a:p>
          <a:p>
            <a:pPr algn="ctr"/>
            <a:r>
              <a:rPr lang="en-US" sz="2400" b="1" dirty="0" smtClean="0">
                <a:solidFill>
                  <a:srgbClr val="FF0000"/>
                </a:solidFill>
                <a:latin typeface="Arial Black" pitchFamily="34" charset="0"/>
              </a:rPr>
              <a:t>Protozoa</a:t>
            </a:r>
            <a:endParaRPr lang="en-US" sz="2400" b="1" dirty="0">
              <a:solidFill>
                <a:srgbClr val="FF0000"/>
              </a:solidFill>
              <a:latin typeface="Arial Black" pitchFamily="34" charset="0"/>
            </a:endParaRPr>
          </a:p>
        </p:txBody>
      </p:sp>
      <p:pic>
        <p:nvPicPr>
          <p:cNvPr id="4" name="Picture 3" descr="Algae Guide - A Case Study About the Life Journey of Algae"/>
          <p:cNvPicPr/>
          <p:nvPr/>
        </p:nvPicPr>
        <p:blipFill>
          <a:blip r:embed="rId3">
            <a:extLst>
              <a:ext uri="{28A0092B-C50C-407E-A947-70E740481C1C}">
                <a14:useLocalDpi xmlns:a14="http://schemas.microsoft.com/office/drawing/2010/main" val="0"/>
              </a:ext>
            </a:extLst>
          </a:blip>
          <a:srcRect/>
          <a:stretch>
            <a:fillRect/>
          </a:stretch>
        </p:blipFill>
        <p:spPr bwMode="auto">
          <a:xfrm>
            <a:off x="630349" y="5085184"/>
            <a:ext cx="3741420" cy="1600200"/>
          </a:xfrm>
          <a:prstGeom prst="rect">
            <a:avLst/>
          </a:prstGeom>
          <a:noFill/>
          <a:ln>
            <a:noFill/>
          </a:ln>
        </p:spPr>
      </p:pic>
      <p:pic>
        <p:nvPicPr>
          <p:cNvPr id="5" name="Picture 4" descr="What came before the male and female? How did one organism split into two  and the method of reproduction change? Was the change sudden or gradual? If  gradual, how did one organism"/>
          <p:cNvPicPr/>
          <p:nvPr/>
        </p:nvPicPr>
        <p:blipFill rotWithShape="1">
          <a:blip r:embed="rId4">
            <a:extLst>
              <a:ext uri="{28A0092B-C50C-407E-A947-70E740481C1C}">
                <a14:useLocalDpi xmlns:a14="http://schemas.microsoft.com/office/drawing/2010/main" val="0"/>
              </a:ext>
            </a:extLst>
          </a:blip>
          <a:srcRect b="28367"/>
          <a:stretch/>
        </p:blipFill>
        <p:spPr bwMode="auto">
          <a:xfrm>
            <a:off x="5104680" y="4932784"/>
            <a:ext cx="2275632" cy="1905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5736176"/>
      </p:ext>
    </p:extLst>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11562" y="1340769"/>
            <a:ext cx="7907865" cy="5652187"/>
          </a:xfrm>
        </p:spPr>
        <p:txBody>
          <a:bodyPr>
            <a:normAutofit/>
          </a:bodyPr>
          <a:lstStyle/>
          <a:p>
            <a:pPr marL="342900" indent="-342900" algn="just">
              <a:buFont typeface="Courier New" panose="02070309020205020404" pitchFamily="49" charset="0"/>
              <a:buChar char="o"/>
            </a:pPr>
            <a:endParaRPr lang="en-US" sz="2400" b="1" dirty="0">
              <a:solidFill>
                <a:srgbClr val="7030A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584591" y="64469"/>
            <a:ext cx="8280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graphicFrame>
        <p:nvGraphicFramePr>
          <p:cNvPr id="2" name="Diagram 1"/>
          <p:cNvGraphicFramePr/>
          <p:nvPr>
            <p:extLst>
              <p:ext uri="{D42A27DB-BD31-4B8C-83A1-F6EECF244321}">
                <p14:modId xmlns:p14="http://schemas.microsoft.com/office/powerpoint/2010/main" val="1442023555"/>
              </p:ext>
            </p:extLst>
          </p:nvPr>
        </p:nvGraphicFramePr>
        <p:xfrm>
          <a:off x="-16033" y="1772816"/>
          <a:ext cx="6599523"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881399" y="4318417"/>
            <a:ext cx="1567160" cy="9951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9"/>
          <p:cNvSpPr/>
          <p:nvPr/>
        </p:nvSpPr>
        <p:spPr>
          <a:xfrm>
            <a:off x="7438126" y="4552527"/>
            <a:ext cx="1708896" cy="990923"/>
          </a:xfrm>
          <a:prstGeom prst="roundRect">
            <a:avLst>
              <a:gd name="adj" fmla="val 10000"/>
            </a:avLst>
          </a:prstGeom>
          <a:ln/>
        </p:spPr>
        <p:style>
          <a:lnRef idx="2">
            <a:schemeClr val="dk1"/>
          </a:lnRef>
          <a:fillRef idx="1">
            <a:schemeClr val="lt1"/>
          </a:fillRef>
          <a:effectRef idx="0">
            <a:schemeClr val="dk1"/>
          </a:effectRef>
          <a:fontRef idx="minor">
            <a:schemeClr val="dk1"/>
          </a:fontRef>
        </p:style>
        <p:txBody>
          <a:bodyPr/>
          <a:lstStyle/>
          <a:p>
            <a:pPr lvl="0"/>
            <a:r>
              <a:rPr lang="en-US" b="1" dirty="0">
                <a:solidFill>
                  <a:srgbClr val="FF0000"/>
                </a:solidFill>
                <a:latin typeface="Arial Rounded MT Bold" panose="020F0704030504030204" pitchFamily="34" charset="0"/>
              </a:rPr>
              <a:t>Protozoa</a:t>
            </a:r>
          </a:p>
          <a:p>
            <a:pPr lvl="0"/>
            <a:r>
              <a:rPr lang="en-US" b="1" dirty="0">
                <a:solidFill>
                  <a:srgbClr val="FF0000"/>
                </a:solidFill>
                <a:latin typeface="Arial Rounded MT Bold" panose="020F0704030504030204" pitchFamily="34" charset="0"/>
              </a:rPr>
              <a:t>(Unicellular)</a:t>
            </a:r>
            <a:endParaRPr lang="en-IN" b="1" dirty="0">
              <a:solidFill>
                <a:srgbClr val="FF0000"/>
              </a:solidFill>
              <a:latin typeface="Arial Rounded MT Bold" panose="020F0704030504030204" pitchFamily="34" charset="0"/>
            </a:endParaRPr>
          </a:p>
        </p:txBody>
      </p:sp>
      <p:cxnSp>
        <p:nvCxnSpPr>
          <p:cNvPr id="9" name="Straight Connector 8"/>
          <p:cNvCxnSpPr/>
          <p:nvPr/>
        </p:nvCxnSpPr>
        <p:spPr>
          <a:xfrm flipV="1">
            <a:off x="4860032" y="3717032"/>
            <a:ext cx="3134633" cy="4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91831" y="3068962"/>
            <a:ext cx="0" cy="9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08924" y="443711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1172" y="443711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994665" y="3717032"/>
            <a:ext cx="2809" cy="601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255935"/>
      </p:ext>
    </p:extLst>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619672" y="1556791"/>
            <a:ext cx="5112568" cy="5086919"/>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Asexual Reproduction </a:t>
            </a:r>
            <a:r>
              <a:rPr lang="en-US" sz="2000" b="1" dirty="0">
                <a:solidFill>
                  <a:srgbClr val="7030A0"/>
                </a:solidFill>
                <a:latin typeface="Arial Rounded MT Bold" panose="020F0704030504030204" pitchFamily="34" charset="0"/>
              </a:rPr>
              <a:t>i</a:t>
            </a:r>
            <a:r>
              <a:rPr lang="en-US" sz="2000" b="1" dirty="0" smtClean="0">
                <a:solidFill>
                  <a:srgbClr val="7030A0"/>
                </a:solidFill>
                <a:latin typeface="Arial Rounded MT Bold" panose="020F0704030504030204" pitchFamily="34" charset="0"/>
              </a:rPr>
              <a:t>n Protozoa :-</a:t>
            </a:r>
          </a:p>
          <a:p>
            <a:pPr marL="342900" lvl="0" indent="-342900" algn="just">
              <a:lnSpc>
                <a:spcPct val="200000"/>
              </a:lnSpc>
              <a:buFont typeface="Courier New" panose="02070309020205020404" pitchFamily="49" charset="0"/>
              <a:buChar char="o"/>
            </a:pPr>
            <a:r>
              <a:rPr lang="en-US" sz="2000" u="sng" dirty="0" err="1">
                <a:solidFill>
                  <a:srgbClr val="0070C0"/>
                </a:solidFill>
                <a:latin typeface="Arial Rounded MT Bold" panose="020F0704030504030204" pitchFamily="34" charset="0"/>
              </a:rPr>
              <a:t>Sporogony</a:t>
            </a:r>
            <a:r>
              <a:rPr lang="en-US" sz="2000" dirty="0">
                <a:solidFill>
                  <a:srgbClr val="002060"/>
                </a:solidFill>
                <a:latin typeface="Arial Rounded MT Bold" panose="020F0704030504030204" pitchFamily="34" charset="0"/>
              </a:rPr>
              <a:t> is an asexual process of multiple fission and </a:t>
            </a:r>
            <a:r>
              <a:rPr lang="en-US" sz="2000" dirty="0" err="1" smtClean="0">
                <a:solidFill>
                  <a:srgbClr val="002060"/>
                </a:solidFill>
                <a:latin typeface="Arial Rounded MT Bold" panose="020F0704030504030204" pitchFamily="34" charset="0"/>
              </a:rPr>
              <a:t>sporogony</a:t>
            </a:r>
            <a:r>
              <a:rPr lang="en-IN" sz="2000" dirty="0">
                <a:solidFill>
                  <a:srgbClr val="002060"/>
                </a:solidFill>
                <a:latin typeface="Arial Rounded MT Bold" panose="020F0704030504030204" pitchFamily="34" charset="0"/>
              </a:rPr>
              <a:t> </a:t>
            </a:r>
            <a:r>
              <a:rPr lang="en-US" sz="2000" dirty="0" smtClean="0">
                <a:solidFill>
                  <a:srgbClr val="002060"/>
                </a:solidFill>
                <a:latin typeface="Arial Rounded MT Bold" panose="020F0704030504030204" pitchFamily="34" charset="0"/>
              </a:rPr>
              <a:t>normally </a:t>
            </a:r>
            <a:r>
              <a:rPr lang="en-US" sz="2000" dirty="0">
                <a:solidFill>
                  <a:srgbClr val="002060"/>
                </a:solidFill>
                <a:latin typeface="Arial Rounded MT Bold" panose="020F0704030504030204" pitchFamily="34" charset="0"/>
              </a:rPr>
              <a:t>follows </a:t>
            </a:r>
            <a:r>
              <a:rPr lang="en-US" sz="2000" dirty="0" err="1">
                <a:solidFill>
                  <a:srgbClr val="002060"/>
                </a:solidFill>
                <a:latin typeface="Arial Rounded MT Bold" panose="020F0704030504030204" pitchFamily="34" charset="0"/>
              </a:rPr>
              <a:t>syngamy</a:t>
            </a:r>
            <a:r>
              <a:rPr lang="en-US" sz="2000" dirty="0">
                <a:solidFill>
                  <a:srgbClr val="002060"/>
                </a:solidFill>
                <a:latin typeface="Arial Rounded MT Bold" panose="020F0704030504030204" pitchFamily="34" charset="0"/>
              </a:rPr>
              <a:t>.</a:t>
            </a:r>
            <a:endParaRPr lang="en-IN" sz="2000" dirty="0">
              <a:solidFill>
                <a:srgbClr val="002060"/>
              </a:solidFill>
              <a:latin typeface="Arial Rounded MT Bold" panose="020F0704030504030204" pitchFamily="34" charset="0"/>
            </a:endParaRPr>
          </a:p>
          <a:p>
            <a:pPr marL="342900" lvl="0" indent="-342900" algn="just">
              <a:lnSpc>
                <a:spcPct val="200000"/>
              </a:lnSpc>
              <a:buFont typeface="Courier New" panose="02070309020205020404" pitchFamily="49" charset="0"/>
              <a:buChar char="o"/>
            </a:pPr>
            <a:r>
              <a:rPr lang="en-US" sz="2000" dirty="0">
                <a:solidFill>
                  <a:srgbClr val="002060"/>
                </a:solidFill>
                <a:latin typeface="Arial Rounded MT Bold" panose="020F0704030504030204" pitchFamily="34" charset="0"/>
              </a:rPr>
              <a:t>In </a:t>
            </a:r>
            <a:r>
              <a:rPr lang="en-US" sz="2000" dirty="0" err="1">
                <a:solidFill>
                  <a:srgbClr val="002060"/>
                </a:solidFill>
                <a:latin typeface="Arial Rounded MT Bold" panose="020F0704030504030204" pitchFamily="34" charset="0"/>
              </a:rPr>
              <a:t>sporogony</a:t>
            </a:r>
            <a:r>
              <a:rPr lang="en-US" sz="2000" dirty="0">
                <a:solidFill>
                  <a:srgbClr val="002060"/>
                </a:solidFill>
                <a:latin typeface="Arial Rounded MT Bold" panose="020F0704030504030204" pitchFamily="34" charset="0"/>
              </a:rPr>
              <a:t>, zygote forms a number of </a:t>
            </a:r>
            <a:r>
              <a:rPr lang="en-US" sz="2000" dirty="0" err="1">
                <a:solidFill>
                  <a:srgbClr val="002060"/>
                </a:solidFill>
                <a:latin typeface="Arial Rounded MT Bold" panose="020F0704030504030204" pitchFamily="34" charset="0"/>
              </a:rPr>
              <a:t>sporozoites</a:t>
            </a:r>
            <a:r>
              <a:rPr lang="en-US" sz="2000" dirty="0">
                <a:solidFill>
                  <a:srgbClr val="002060"/>
                </a:solidFill>
                <a:latin typeface="Arial Rounded MT Bold" panose="020F0704030504030204" pitchFamily="34" charset="0"/>
              </a:rPr>
              <a:t> within the wall of a cyst.</a:t>
            </a:r>
            <a:endParaRPr lang="en-IN" sz="2000" dirty="0">
              <a:solidFill>
                <a:srgbClr val="002060"/>
              </a:solidFill>
              <a:latin typeface="Arial Rounded MT Bold" panose="020F0704030504030204" pitchFamily="34" charset="0"/>
            </a:endParaRPr>
          </a:p>
          <a:p>
            <a:pPr marL="342900" lvl="0" indent="-342900" algn="just">
              <a:lnSpc>
                <a:spcPct val="200000"/>
              </a:lnSpc>
              <a:buFont typeface="Courier New" panose="02070309020205020404" pitchFamily="49" charset="0"/>
              <a:buChar char="o"/>
            </a:pPr>
            <a:endParaRPr lang="en-US" sz="2000" dirty="0" smtClean="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spTree>
    <p:extLst>
      <p:ext uri="{BB962C8B-B14F-4D97-AF65-F5344CB8AC3E}">
        <p14:creationId xmlns:p14="http://schemas.microsoft.com/office/powerpoint/2010/main" val="3949084399"/>
      </p:ext>
    </p:extLst>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6089331" cy="5342320"/>
          </a:xfrm>
        </p:spPr>
        <p:txBody>
          <a:bodyPr>
            <a:normAutofit/>
          </a:bodyPr>
          <a:lstStyle/>
          <a:p>
            <a:pPr algn="just"/>
            <a:r>
              <a:rPr lang="en-US" sz="2000" b="1" dirty="0" smtClean="0">
                <a:solidFill>
                  <a:srgbClr val="0070C0"/>
                </a:solidFill>
                <a:latin typeface="Arial Rounded MT Bold" panose="020F0704030504030204" pitchFamily="34" charset="0"/>
              </a:rPr>
              <a:t>Life-cycle of Protozoa: </a:t>
            </a:r>
            <a:endParaRPr lang="en-US" sz="2000" b="1" dirty="0">
              <a:solidFill>
                <a:srgbClr val="0070C0"/>
              </a:solidFill>
              <a:latin typeface="Arial Rounded MT Bold" panose="020F0704030504030204" pitchFamily="34" charset="0"/>
            </a:endParaRPr>
          </a:p>
          <a:p>
            <a:pPr marL="342900" indent="-342900" algn="just">
              <a:buFont typeface="Courier New" panose="02070309020205020404" pitchFamily="49" charset="0"/>
              <a:buChar char="o"/>
            </a:pPr>
            <a:r>
              <a:rPr lang="en-US" sz="2000" b="1" dirty="0" smtClean="0">
                <a:solidFill>
                  <a:schemeClr val="tx2"/>
                </a:solidFill>
                <a:latin typeface="Arial Rounded MT Bold" panose="020F0704030504030204" pitchFamily="34" charset="0"/>
              </a:rPr>
              <a:t>Life-cycle </a:t>
            </a:r>
            <a:r>
              <a:rPr lang="en-US" sz="2000" b="1" dirty="0">
                <a:solidFill>
                  <a:schemeClr val="tx2"/>
                </a:solidFill>
                <a:latin typeface="Arial Rounded MT Bold" panose="020F0704030504030204" pitchFamily="34" charset="0"/>
              </a:rPr>
              <a:t>is usually indirect except. </a:t>
            </a:r>
            <a:r>
              <a:rPr lang="en-US" sz="2000" b="1" i="1" dirty="0" err="1">
                <a:solidFill>
                  <a:schemeClr val="tx2"/>
                </a:solidFill>
                <a:latin typeface="Arial Rounded MT Bold" panose="020F0704030504030204" pitchFamily="34" charset="0"/>
              </a:rPr>
              <a:t>Balantidium</a:t>
            </a:r>
            <a:r>
              <a:rPr lang="en-US" sz="2000" b="1" i="1" dirty="0">
                <a:solidFill>
                  <a:schemeClr val="tx2"/>
                </a:solidFill>
                <a:latin typeface="Arial Rounded MT Bold" panose="020F0704030504030204" pitchFamily="34" charset="0"/>
              </a:rPr>
              <a:t>, Giardia, Entamoeba, </a:t>
            </a:r>
            <a:r>
              <a:rPr lang="en-US" sz="2000" b="1" i="1" dirty="0" err="1">
                <a:solidFill>
                  <a:schemeClr val="tx2"/>
                </a:solidFill>
                <a:latin typeface="Arial Rounded MT Bold" panose="020F0704030504030204" pitchFamily="34" charset="0"/>
              </a:rPr>
              <a:t>Tritrichomonas</a:t>
            </a:r>
            <a:r>
              <a:rPr lang="en-US" sz="2000" b="1" i="1" dirty="0">
                <a:solidFill>
                  <a:schemeClr val="tx2"/>
                </a:solidFill>
                <a:latin typeface="Arial Rounded MT Bold" panose="020F0704030504030204" pitchFamily="34" charset="0"/>
              </a:rPr>
              <a:t> </a:t>
            </a:r>
            <a:r>
              <a:rPr lang="en-US" sz="2000" b="1" dirty="0">
                <a:solidFill>
                  <a:schemeClr val="tx2"/>
                </a:solidFill>
                <a:latin typeface="Arial Rounded MT Bold" panose="020F0704030504030204" pitchFamily="34" charset="0"/>
              </a:rPr>
              <a:t>spp.</a:t>
            </a:r>
          </a:p>
          <a:p>
            <a:pPr marL="342900" indent="-342900" algn="just">
              <a:buFont typeface="Courier New" panose="02070309020205020404" pitchFamily="49" charset="0"/>
              <a:buChar char="o"/>
            </a:pPr>
            <a:r>
              <a:rPr lang="en-US" sz="2000" b="1" dirty="0">
                <a:solidFill>
                  <a:srgbClr val="7030A0"/>
                </a:solidFill>
                <a:latin typeface="Arial Rounded MT Bold" panose="020F0704030504030204" pitchFamily="34" charset="0"/>
              </a:rPr>
              <a:t>Indirect life-cycle:-</a:t>
            </a:r>
          </a:p>
          <a:p>
            <a:pPr marL="342900" lvl="0" indent="-342900" algn="just">
              <a:buFont typeface="Courier New" panose="02070309020205020404" pitchFamily="49" charset="0"/>
              <a:buChar char="o"/>
            </a:pPr>
            <a:endParaRPr lang="en-US" sz="2000" dirty="0" smtClean="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4" name="Picture 3" descr="NCSU Veterinary Parasitology"/>
          <p:cNvPicPr/>
          <p:nvPr/>
        </p:nvPicPr>
        <p:blipFill rotWithShape="1">
          <a:blip r:embed="rId3">
            <a:extLst>
              <a:ext uri="{28A0092B-C50C-407E-A947-70E740481C1C}">
                <a14:useLocalDpi xmlns:a14="http://schemas.microsoft.com/office/drawing/2010/main" val="0"/>
              </a:ext>
            </a:extLst>
          </a:blip>
          <a:srcRect l="12181" t="3916" r="7426" b="11553"/>
          <a:stretch/>
        </p:blipFill>
        <p:spPr bwMode="auto">
          <a:xfrm>
            <a:off x="1619672" y="3140968"/>
            <a:ext cx="4274820" cy="35312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140696"/>
      </p:ext>
    </p:extLst>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6089331" cy="5342320"/>
          </a:xfrm>
        </p:spPr>
        <p:txBody>
          <a:bodyPr>
            <a:normAutofit/>
          </a:bodyPr>
          <a:lstStyle/>
          <a:p>
            <a:pPr algn="just"/>
            <a:r>
              <a:rPr lang="en-US" sz="2000" b="1" dirty="0" smtClean="0">
                <a:solidFill>
                  <a:srgbClr val="0070C0"/>
                </a:solidFill>
                <a:latin typeface="Arial Rounded MT Bold" panose="020F0704030504030204" pitchFamily="34" charset="0"/>
              </a:rPr>
              <a:t>Life-cycle of Protozoa: </a:t>
            </a:r>
            <a:endParaRPr lang="en-US" sz="2000" b="1" dirty="0">
              <a:solidFill>
                <a:srgbClr val="0070C0"/>
              </a:solidFill>
              <a:latin typeface="Arial Rounded MT Bold" panose="020F0704030504030204" pitchFamily="34" charset="0"/>
            </a:endParaRPr>
          </a:p>
          <a:p>
            <a:pPr marL="342900" indent="-342900" algn="just">
              <a:buFont typeface="Courier New" panose="02070309020205020404" pitchFamily="49" charset="0"/>
              <a:buChar char="o"/>
            </a:pPr>
            <a:r>
              <a:rPr lang="en-US" sz="2000" b="1" dirty="0" smtClean="0">
                <a:solidFill>
                  <a:schemeClr val="tx2"/>
                </a:solidFill>
                <a:latin typeface="Arial Rounded MT Bold" panose="020F0704030504030204" pitchFamily="34" charset="0"/>
              </a:rPr>
              <a:t>Indirect life-cycle:-</a:t>
            </a:r>
          </a:p>
          <a:p>
            <a:pPr marL="342900" indent="-342900" algn="just">
              <a:buFont typeface="Courier New" panose="02070309020205020404" pitchFamily="49" charset="0"/>
              <a:buChar char="o"/>
            </a:pPr>
            <a:endParaRPr lang="en-US" sz="2000" dirty="0" smtClean="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5" name="Picture 4" descr="CSIRO PUBLISHING | Microbiology Australia"/>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76872"/>
            <a:ext cx="5097110" cy="3888432"/>
          </a:xfrm>
          <a:prstGeom prst="rect">
            <a:avLst/>
          </a:prstGeom>
          <a:noFill/>
          <a:ln>
            <a:noFill/>
          </a:ln>
        </p:spPr>
      </p:pic>
      <p:sp>
        <p:nvSpPr>
          <p:cNvPr id="2" name="Rectangle 1"/>
          <p:cNvSpPr/>
          <p:nvPr/>
        </p:nvSpPr>
        <p:spPr>
          <a:xfrm>
            <a:off x="2555776" y="6381328"/>
            <a:ext cx="2808312" cy="262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smtClean="0"/>
              <a:t>Theileria</a:t>
            </a:r>
            <a:r>
              <a:rPr lang="en-US" i="1" dirty="0" smtClean="0"/>
              <a:t> </a:t>
            </a:r>
            <a:r>
              <a:rPr lang="en-US" dirty="0" smtClean="0"/>
              <a:t>sp. Life-cycle</a:t>
            </a:r>
            <a:endParaRPr lang="en-IN" dirty="0"/>
          </a:p>
        </p:txBody>
      </p:sp>
    </p:spTree>
    <p:extLst>
      <p:ext uri="{BB962C8B-B14F-4D97-AF65-F5344CB8AC3E}">
        <p14:creationId xmlns:p14="http://schemas.microsoft.com/office/powerpoint/2010/main" val="429204209"/>
      </p:ext>
    </p:extLst>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6089331" cy="5342320"/>
          </a:xfrm>
        </p:spPr>
        <p:txBody>
          <a:bodyPr>
            <a:normAutofit/>
          </a:bodyPr>
          <a:lstStyle/>
          <a:p>
            <a:pPr algn="just"/>
            <a:r>
              <a:rPr lang="en-US" sz="2000" b="1" dirty="0" smtClean="0">
                <a:solidFill>
                  <a:srgbClr val="0070C0"/>
                </a:solidFill>
                <a:latin typeface="Arial Rounded MT Bold" panose="020F0704030504030204" pitchFamily="34" charset="0"/>
              </a:rPr>
              <a:t>Life-cycle of Protozoa: </a:t>
            </a:r>
            <a:endParaRPr lang="en-US" sz="2000" b="1" dirty="0">
              <a:solidFill>
                <a:srgbClr val="0070C0"/>
              </a:solidFill>
              <a:latin typeface="Arial Rounded MT Bold" panose="020F0704030504030204" pitchFamily="34" charset="0"/>
            </a:endParaRPr>
          </a:p>
          <a:p>
            <a:pPr marL="342900" indent="-342900" algn="just">
              <a:buFont typeface="Courier New" panose="02070309020205020404" pitchFamily="49" charset="0"/>
              <a:buChar char="o"/>
            </a:pPr>
            <a:r>
              <a:rPr lang="en-US" sz="2000" b="1" dirty="0">
                <a:solidFill>
                  <a:schemeClr val="tx2"/>
                </a:solidFill>
                <a:latin typeface="Arial Rounded MT Bold" panose="020F0704030504030204" pitchFamily="34" charset="0"/>
              </a:rPr>
              <a:t>D</a:t>
            </a:r>
            <a:r>
              <a:rPr lang="en-US" sz="2000" b="1" dirty="0" smtClean="0">
                <a:solidFill>
                  <a:schemeClr val="tx2"/>
                </a:solidFill>
                <a:latin typeface="Arial Rounded MT Bold" panose="020F0704030504030204" pitchFamily="34" charset="0"/>
              </a:rPr>
              <a:t>irect life-cycle:-</a:t>
            </a:r>
          </a:p>
          <a:p>
            <a:pPr marL="342900" indent="-342900" algn="just">
              <a:buFont typeface="Courier New" panose="02070309020205020404" pitchFamily="49" charset="0"/>
              <a:buChar char="o"/>
            </a:pPr>
            <a:endParaRPr lang="en-US" sz="2000" dirty="0" smtClean="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6" name="Picture 5" descr="NCSU Veterinary Parasitology"/>
          <p:cNvPicPr/>
          <p:nvPr/>
        </p:nvPicPr>
        <p:blipFill rotWithShape="1">
          <a:blip r:embed="rId3">
            <a:extLst>
              <a:ext uri="{28A0092B-C50C-407E-A947-70E740481C1C}">
                <a14:useLocalDpi xmlns:a14="http://schemas.microsoft.com/office/drawing/2010/main" val="0"/>
              </a:ext>
            </a:extLst>
          </a:blip>
          <a:srcRect l="2693" t="6201" r="1410" b="10736"/>
          <a:stretch/>
        </p:blipFill>
        <p:spPr bwMode="auto">
          <a:xfrm>
            <a:off x="1547664" y="2420888"/>
            <a:ext cx="4968552"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1399045"/>
      </p:ext>
    </p:extLst>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09" y="1301391"/>
            <a:ext cx="6089331" cy="5342320"/>
          </a:xfrm>
        </p:spPr>
        <p:txBody>
          <a:bodyPr>
            <a:normAutofit/>
          </a:bodyPr>
          <a:lstStyle/>
          <a:p>
            <a:pPr algn="just"/>
            <a:r>
              <a:rPr lang="en-US" sz="2000" b="1" dirty="0" smtClean="0">
                <a:solidFill>
                  <a:srgbClr val="0070C0"/>
                </a:solidFill>
                <a:latin typeface="Arial Rounded MT Bold" panose="020F0704030504030204" pitchFamily="34" charset="0"/>
              </a:rPr>
              <a:t>Life-cycle of Protozoa: </a:t>
            </a:r>
            <a:endParaRPr lang="en-US" sz="2000" b="1" dirty="0">
              <a:solidFill>
                <a:srgbClr val="0070C0"/>
              </a:solidFill>
              <a:latin typeface="Arial Rounded MT Bold" panose="020F0704030504030204" pitchFamily="34" charset="0"/>
            </a:endParaRPr>
          </a:p>
          <a:p>
            <a:pPr marL="342900" indent="-342900" algn="just">
              <a:buFont typeface="Courier New" panose="02070309020205020404" pitchFamily="49" charset="0"/>
              <a:buChar char="o"/>
            </a:pPr>
            <a:r>
              <a:rPr lang="en-US" sz="2000" b="1" dirty="0">
                <a:solidFill>
                  <a:schemeClr val="tx2"/>
                </a:solidFill>
                <a:latin typeface="Arial Rounded MT Bold" panose="020F0704030504030204" pitchFamily="34" charset="0"/>
              </a:rPr>
              <a:t>D</a:t>
            </a:r>
            <a:r>
              <a:rPr lang="en-US" sz="2000" b="1" dirty="0" smtClean="0">
                <a:solidFill>
                  <a:schemeClr val="tx2"/>
                </a:solidFill>
                <a:latin typeface="Arial Rounded MT Bold" panose="020F0704030504030204" pitchFamily="34" charset="0"/>
              </a:rPr>
              <a:t>irect life-cycle:-</a:t>
            </a:r>
          </a:p>
          <a:p>
            <a:pPr marL="342900" indent="-342900" algn="just">
              <a:buFont typeface="Courier New" panose="02070309020205020404" pitchFamily="49" charset="0"/>
              <a:buChar char="o"/>
            </a:pPr>
            <a:endParaRPr lang="en-US" sz="2000" dirty="0" smtClean="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5" name="Picture 4" descr="Giardiasis | Veterian Key"/>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04864"/>
            <a:ext cx="4896544" cy="4263380"/>
          </a:xfrm>
          <a:prstGeom prst="rect">
            <a:avLst/>
          </a:prstGeom>
          <a:noFill/>
          <a:ln>
            <a:noFill/>
          </a:ln>
        </p:spPr>
      </p:pic>
      <p:sp>
        <p:nvSpPr>
          <p:cNvPr id="7" name="Rectangle 6"/>
          <p:cNvSpPr/>
          <p:nvPr/>
        </p:nvSpPr>
        <p:spPr>
          <a:xfrm>
            <a:off x="2814096" y="6512520"/>
            <a:ext cx="2808312" cy="262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Giardia </a:t>
            </a:r>
            <a:r>
              <a:rPr lang="en-US" dirty="0" smtClean="0"/>
              <a:t>sp. Life-cycle</a:t>
            </a:r>
            <a:endParaRPr lang="en-IN" dirty="0"/>
          </a:p>
        </p:txBody>
      </p:sp>
    </p:spTree>
    <p:extLst>
      <p:ext uri="{BB962C8B-B14F-4D97-AF65-F5344CB8AC3E}">
        <p14:creationId xmlns:p14="http://schemas.microsoft.com/office/powerpoint/2010/main" val="2248953115"/>
      </p:ext>
    </p:extLst>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94248" y="540528"/>
            <a:ext cx="7398192" cy="6361610"/>
          </a:xfrm>
        </p:spPr>
        <p:txBody>
          <a:bodyPr>
            <a:normAutofit/>
          </a:bodyPr>
          <a:lstStyle/>
          <a:p>
            <a:pPr algn="ctr"/>
            <a:r>
              <a:rPr lang="en-US" b="1" dirty="0" smtClean="0">
                <a:solidFill>
                  <a:srgbClr val="002060"/>
                </a:solidFill>
                <a:latin typeface="Arial Rounded MT Bold" panose="020F0704030504030204" pitchFamily="34" charset="0"/>
              </a:rPr>
              <a:t>Protozoan Parasites</a:t>
            </a:r>
            <a:endParaRPr lang="en-US" dirty="0" smtClean="0">
              <a:solidFill>
                <a:srgbClr val="002060"/>
              </a:solidFill>
            </a:endParaRPr>
          </a:p>
        </p:txBody>
      </p:sp>
      <p:sp>
        <p:nvSpPr>
          <p:cNvPr id="2051" name="Rectangle 6"/>
          <p:cNvSpPr>
            <a:spLocks noChangeArrowheads="1"/>
          </p:cNvSpPr>
          <p:nvPr/>
        </p:nvSpPr>
        <p:spPr bwMode="auto">
          <a:xfrm>
            <a:off x="0" y="171196"/>
            <a:ext cx="805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b="1" dirty="0">
                <a:solidFill>
                  <a:srgbClr val="FF0000"/>
                </a:solidFill>
                <a:latin typeface="Arial Black" pitchFamily="34" charset="0"/>
              </a:rPr>
              <a:t>Salient Characters of </a:t>
            </a:r>
            <a:r>
              <a:rPr lang="en-US" b="1" dirty="0" smtClean="0">
                <a:solidFill>
                  <a:srgbClr val="FF0000"/>
                </a:solidFill>
                <a:latin typeface="Arial Black" pitchFamily="34" charset="0"/>
              </a:rPr>
              <a:t>Protozoa</a:t>
            </a:r>
            <a:endParaRPr lang="en-US" b="1" dirty="0">
              <a:solidFill>
                <a:srgbClr val="FF0000"/>
              </a:solidFill>
              <a:latin typeface="Arial Black"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81272064"/>
              </p:ext>
            </p:extLst>
          </p:nvPr>
        </p:nvGraphicFramePr>
        <p:xfrm>
          <a:off x="827584" y="891644"/>
          <a:ext cx="6840760" cy="2212840"/>
        </p:xfrm>
        <a:graphic>
          <a:graphicData uri="http://schemas.openxmlformats.org/drawingml/2006/table">
            <a:tbl>
              <a:tblPr firstRow="1" bandRow="1">
                <a:tableStyleId>{5C22544A-7EE6-4342-B048-85BDC9FD1C3A}</a:tableStyleId>
              </a:tblPr>
              <a:tblGrid>
                <a:gridCol w="2952328"/>
                <a:gridCol w="3888432"/>
              </a:tblGrid>
              <a:tr h="367955">
                <a:tc>
                  <a:txBody>
                    <a:bodyPr/>
                    <a:lstStyle/>
                    <a:p>
                      <a:r>
                        <a:rPr lang="en-US" baseline="0" dirty="0" smtClean="0">
                          <a:solidFill>
                            <a:srgbClr val="C00000"/>
                          </a:solidFill>
                        </a:rPr>
                        <a:t> </a:t>
                      </a:r>
                      <a:r>
                        <a:rPr lang="en-US" baseline="0" dirty="0" err="1" smtClean="0">
                          <a:solidFill>
                            <a:srgbClr val="C00000"/>
                          </a:solidFill>
                        </a:rPr>
                        <a:t>Haemoprotozoa</a:t>
                      </a:r>
                      <a:endParaRPr lang="en-IN" dirty="0">
                        <a:solidFill>
                          <a:srgbClr val="C00000"/>
                        </a:solidFill>
                      </a:endParaRPr>
                    </a:p>
                  </a:txBody>
                  <a:tcPr/>
                </a:tc>
                <a:tc>
                  <a:txBody>
                    <a:bodyPr/>
                    <a:lstStyle/>
                    <a:p>
                      <a:r>
                        <a:rPr lang="en-IN" dirty="0" smtClean="0">
                          <a:solidFill>
                            <a:srgbClr val="C00000"/>
                          </a:solidFill>
                        </a:rPr>
                        <a:t> Caused disease</a:t>
                      </a:r>
                      <a:endParaRPr lang="en-IN" dirty="0">
                        <a:solidFill>
                          <a:srgbClr val="C00000"/>
                        </a:solidFill>
                      </a:endParaRPr>
                    </a:p>
                  </a:txBody>
                  <a:tcPr/>
                </a:tc>
              </a:tr>
              <a:tr h="373065">
                <a:tc>
                  <a:txBody>
                    <a:bodyPr/>
                    <a:lstStyle/>
                    <a:p>
                      <a:r>
                        <a:rPr lang="en-US" i="1" dirty="0" smtClean="0">
                          <a:solidFill>
                            <a:srgbClr val="7030A0"/>
                          </a:solidFill>
                          <a:latin typeface="Arial Rounded MT Bold" panose="020F0704030504030204" pitchFamily="34" charset="0"/>
                        </a:rPr>
                        <a:t>Trypanosoma</a:t>
                      </a:r>
                      <a:r>
                        <a:rPr lang="en-US" i="1" baseline="0" dirty="0" smtClean="0">
                          <a:solidFill>
                            <a:srgbClr val="7030A0"/>
                          </a:solidFill>
                          <a:latin typeface="Arial Rounded MT Bold" panose="020F0704030504030204" pitchFamily="34" charset="0"/>
                        </a:rPr>
                        <a:t> </a:t>
                      </a:r>
                      <a:r>
                        <a:rPr lang="en-US" i="1" baseline="0" dirty="0" err="1" smtClean="0">
                          <a:solidFill>
                            <a:srgbClr val="7030A0"/>
                          </a:solidFill>
                          <a:latin typeface="Arial Rounded MT Bold" panose="020F0704030504030204" pitchFamily="34" charset="0"/>
                        </a:rPr>
                        <a:t>evansi</a:t>
                      </a:r>
                      <a:endParaRPr lang="en-IN" i="1" dirty="0">
                        <a:solidFill>
                          <a:srgbClr val="7030A0"/>
                        </a:solidFill>
                        <a:latin typeface="Arial Rounded MT Bold" panose="020F0704030504030204" pitchFamily="34" charset="0"/>
                      </a:endParaRPr>
                    </a:p>
                  </a:txBody>
                  <a:tcPr/>
                </a:tc>
                <a:tc>
                  <a:txBody>
                    <a:bodyPr/>
                    <a:lstStyle/>
                    <a:p>
                      <a:r>
                        <a:rPr lang="en-US" dirty="0" smtClean="0">
                          <a:solidFill>
                            <a:srgbClr val="7030A0"/>
                          </a:solidFill>
                          <a:latin typeface="Arial Rounded MT Bold" panose="020F0704030504030204" pitchFamily="34" charset="0"/>
                        </a:rPr>
                        <a:t> </a:t>
                      </a:r>
                      <a:r>
                        <a:rPr lang="en-US" dirty="0" err="1" smtClean="0">
                          <a:solidFill>
                            <a:srgbClr val="7030A0"/>
                          </a:solidFill>
                          <a:latin typeface="Arial Rounded MT Bold" panose="020F0704030504030204" pitchFamily="34" charset="0"/>
                        </a:rPr>
                        <a:t>Trypanosomosis</a:t>
                      </a:r>
                      <a:r>
                        <a:rPr lang="en-US" dirty="0" smtClean="0">
                          <a:solidFill>
                            <a:srgbClr val="7030A0"/>
                          </a:solidFill>
                          <a:latin typeface="Arial Rounded MT Bold" panose="020F0704030504030204" pitchFamily="34" charset="0"/>
                        </a:rPr>
                        <a:t> or </a:t>
                      </a:r>
                      <a:r>
                        <a:rPr lang="en-US" dirty="0" err="1" smtClean="0">
                          <a:solidFill>
                            <a:srgbClr val="7030A0"/>
                          </a:solidFill>
                          <a:latin typeface="Arial Rounded MT Bold" panose="020F0704030504030204" pitchFamily="34" charset="0"/>
                        </a:rPr>
                        <a:t>Surra</a:t>
                      </a:r>
                      <a:endParaRPr lang="en-IN" dirty="0">
                        <a:solidFill>
                          <a:srgbClr val="7030A0"/>
                        </a:solidFill>
                        <a:latin typeface="Arial Rounded MT Bold" panose="020F0704030504030204" pitchFamily="34" charset="0"/>
                      </a:endParaRPr>
                    </a:p>
                  </a:txBody>
                  <a:tcPr/>
                </a:tc>
              </a:tr>
              <a:tr h="367955">
                <a:tc>
                  <a:txBody>
                    <a:bodyPr/>
                    <a:lstStyle/>
                    <a:p>
                      <a:r>
                        <a:rPr lang="en-US" i="1" dirty="0" err="1" smtClean="0">
                          <a:solidFill>
                            <a:srgbClr val="002060"/>
                          </a:solidFill>
                          <a:latin typeface="Arial Rounded MT Bold" panose="020F0704030504030204" pitchFamily="34" charset="0"/>
                        </a:rPr>
                        <a:t>Babesia</a:t>
                      </a:r>
                      <a:r>
                        <a:rPr lang="en-US" i="1" baseline="0" dirty="0" smtClean="0">
                          <a:solidFill>
                            <a:srgbClr val="002060"/>
                          </a:solidFill>
                          <a:latin typeface="Arial Rounded MT Bold" panose="020F0704030504030204" pitchFamily="34" charset="0"/>
                        </a:rPr>
                        <a:t> </a:t>
                      </a:r>
                      <a:r>
                        <a:rPr lang="en-US" i="1" baseline="0" dirty="0" err="1" smtClean="0">
                          <a:solidFill>
                            <a:srgbClr val="002060"/>
                          </a:solidFill>
                          <a:latin typeface="Arial Rounded MT Bold" panose="020F0704030504030204" pitchFamily="34" charset="0"/>
                        </a:rPr>
                        <a:t>bigemina</a:t>
                      </a:r>
                      <a:endParaRPr lang="en-IN" i="1" dirty="0">
                        <a:solidFill>
                          <a:srgbClr val="002060"/>
                        </a:solidFill>
                        <a:latin typeface="Arial Rounded MT Bold" panose="020F07040305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rgbClr val="002060"/>
                          </a:solidFill>
                          <a:latin typeface="Arial Rounded MT Bold" panose="020F0704030504030204" pitchFamily="34" charset="0"/>
                        </a:rPr>
                        <a:t> </a:t>
                      </a:r>
                      <a:r>
                        <a:rPr lang="en-US" dirty="0" err="1" smtClean="0">
                          <a:solidFill>
                            <a:srgbClr val="002060"/>
                          </a:solidFill>
                          <a:latin typeface="Arial Rounded MT Bold" panose="020F0704030504030204" pitchFamily="34" charset="0"/>
                        </a:rPr>
                        <a:t>Babesiosis</a:t>
                      </a:r>
                      <a:r>
                        <a:rPr lang="en-US" dirty="0" smtClean="0">
                          <a:solidFill>
                            <a:srgbClr val="002060"/>
                          </a:solidFill>
                          <a:latin typeface="Arial Rounded MT Bold" panose="020F0704030504030204" pitchFamily="34" charset="0"/>
                        </a:rPr>
                        <a:t> or red water disease</a:t>
                      </a:r>
                      <a:r>
                        <a:rPr lang="en-US" baseline="0" dirty="0" smtClean="0">
                          <a:solidFill>
                            <a:srgbClr val="002060"/>
                          </a:solidFill>
                          <a:latin typeface="Arial Rounded MT Bold" panose="020F0704030504030204" pitchFamily="34" charset="0"/>
                        </a:rPr>
                        <a:t> </a:t>
                      </a:r>
                      <a:endParaRPr lang="en-IN" dirty="0">
                        <a:solidFill>
                          <a:srgbClr val="002060"/>
                        </a:solidFill>
                        <a:latin typeface="Arial Rounded MT Bold" panose="020F0704030504030204" pitchFamily="34" charset="0"/>
                      </a:endParaRPr>
                    </a:p>
                  </a:txBody>
                  <a:tcPr>
                    <a:lnB w="12700" cap="flat" cmpd="sng" algn="ctr">
                      <a:solidFill>
                        <a:schemeClr val="tx1"/>
                      </a:solidFill>
                      <a:prstDash val="solid"/>
                      <a:round/>
                      <a:headEnd type="none" w="med" len="med"/>
                      <a:tailEnd type="none" w="med" len="med"/>
                    </a:lnB>
                  </a:tcPr>
                </a:tc>
              </a:tr>
              <a:tr h="367955">
                <a:tc>
                  <a:txBody>
                    <a:bodyPr/>
                    <a:lstStyle/>
                    <a:p>
                      <a:r>
                        <a:rPr lang="en-US" i="1" dirty="0" err="1" smtClean="0">
                          <a:solidFill>
                            <a:srgbClr val="0070C0"/>
                          </a:solidFill>
                          <a:latin typeface="Arial Rounded MT Bold" panose="020F0704030504030204" pitchFamily="34" charset="0"/>
                        </a:rPr>
                        <a:t>Theileria</a:t>
                      </a:r>
                      <a:r>
                        <a:rPr lang="en-US" i="1" baseline="0" dirty="0" smtClean="0">
                          <a:solidFill>
                            <a:srgbClr val="0070C0"/>
                          </a:solidFill>
                          <a:latin typeface="Arial Rounded MT Bold" panose="020F0704030504030204" pitchFamily="34" charset="0"/>
                        </a:rPr>
                        <a:t> </a:t>
                      </a:r>
                      <a:r>
                        <a:rPr lang="en-US" i="1" baseline="0" dirty="0" err="1" smtClean="0">
                          <a:solidFill>
                            <a:srgbClr val="0070C0"/>
                          </a:solidFill>
                          <a:latin typeface="Arial Rounded MT Bold" panose="020F0704030504030204" pitchFamily="34" charset="0"/>
                        </a:rPr>
                        <a:t>annulata</a:t>
                      </a:r>
                      <a:endParaRPr lang="en-IN" i="1" dirty="0">
                        <a:solidFill>
                          <a:srgbClr val="0070C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Arial Rounded MT Bold" panose="020F0704030504030204" pitchFamily="34" charset="0"/>
                        </a:rPr>
                        <a:t> Bovine tropical </a:t>
                      </a:r>
                      <a:r>
                        <a:rPr lang="en-US" dirty="0" err="1" smtClean="0">
                          <a:solidFill>
                            <a:srgbClr val="0070C0"/>
                          </a:solidFill>
                          <a:latin typeface="Arial Rounded MT Bold" panose="020F0704030504030204" pitchFamily="34" charset="0"/>
                        </a:rPr>
                        <a:t>theilerioisis</a:t>
                      </a:r>
                      <a:endParaRPr lang="en-IN" dirty="0">
                        <a:solidFill>
                          <a:srgbClr val="0070C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55">
                <a:tc>
                  <a:txBody>
                    <a:bodyPr/>
                    <a:lstStyle/>
                    <a:p>
                      <a:r>
                        <a:rPr lang="en-US" b="0" i="1" dirty="0" err="1" smtClean="0">
                          <a:solidFill>
                            <a:srgbClr val="00B050"/>
                          </a:solidFill>
                          <a:latin typeface="Arial Rounded MT Bold" panose="020F0704030504030204" pitchFamily="34" charset="0"/>
                        </a:rPr>
                        <a:t>Hepatozoon</a:t>
                      </a:r>
                      <a:r>
                        <a:rPr lang="en-US" b="0" i="1" baseline="0" dirty="0" smtClean="0">
                          <a:solidFill>
                            <a:srgbClr val="00B050"/>
                          </a:solidFill>
                          <a:latin typeface="Arial Rounded MT Bold" panose="020F0704030504030204" pitchFamily="34" charset="0"/>
                        </a:rPr>
                        <a:t> </a:t>
                      </a:r>
                      <a:r>
                        <a:rPr lang="en-US" b="0" i="1" baseline="0" dirty="0" err="1" smtClean="0">
                          <a:solidFill>
                            <a:srgbClr val="00B050"/>
                          </a:solidFill>
                          <a:latin typeface="Arial Rounded MT Bold" panose="020F0704030504030204" pitchFamily="34" charset="0"/>
                        </a:rPr>
                        <a:t>canis</a:t>
                      </a:r>
                      <a:endParaRPr lang="en-IN" b="0" i="1" dirty="0">
                        <a:solidFill>
                          <a:srgbClr val="00B05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Arial Rounded MT Bold" panose="020F0704030504030204" pitchFamily="34" charset="0"/>
                        </a:rPr>
                        <a:t> </a:t>
                      </a:r>
                      <a:r>
                        <a:rPr lang="en-US" dirty="0" err="1" smtClean="0">
                          <a:solidFill>
                            <a:srgbClr val="00B050"/>
                          </a:solidFill>
                          <a:latin typeface="Arial Rounded MT Bold" panose="020F0704030504030204" pitchFamily="34" charset="0"/>
                        </a:rPr>
                        <a:t>Hepatozoonosis</a:t>
                      </a:r>
                      <a:endParaRPr lang="en-IN" dirty="0">
                        <a:solidFill>
                          <a:srgbClr val="00B05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55">
                <a:tc>
                  <a:txBody>
                    <a:bodyPr/>
                    <a:lstStyle/>
                    <a:p>
                      <a:pPr algn="just"/>
                      <a:r>
                        <a:rPr lang="en-US" b="0" i="1" dirty="0" err="1" smtClean="0">
                          <a:solidFill>
                            <a:srgbClr val="7030A0"/>
                          </a:solidFill>
                          <a:latin typeface="Arial Rounded MT Bold" panose="020F0704030504030204" pitchFamily="34" charset="0"/>
                        </a:rPr>
                        <a:t>Leishmania</a:t>
                      </a:r>
                      <a:r>
                        <a:rPr lang="en-US" b="0" i="1" baseline="0" dirty="0" smtClean="0">
                          <a:solidFill>
                            <a:srgbClr val="7030A0"/>
                          </a:solidFill>
                          <a:latin typeface="Arial Rounded MT Bold" panose="020F0704030504030204" pitchFamily="34" charset="0"/>
                        </a:rPr>
                        <a:t> </a:t>
                      </a:r>
                      <a:r>
                        <a:rPr lang="en-US" b="0" i="1" baseline="0" dirty="0" err="1" smtClean="0">
                          <a:solidFill>
                            <a:srgbClr val="7030A0"/>
                          </a:solidFill>
                          <a:latin typeface="Arial Rounded MT Bold" panose="020F0704030504030204" pitchFamily="34" charset="0"/>
                        </a:rPr>
                        <a:t>donovani</a:t>
                      </a:r>
                      <a:endParaRPr lang="en-IN" b="0" i="1" dirty="0">
                        <a:solidFill>
                          <a:srgbClr val="7030A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kern="1200" baseline="0" dirty="0" smtClean="0">
                          <a:solidFill>
                            <a:srgbClr val="7030A0"/>
                          </a:solidFill>
                          <a:effectLst/>
                          <a:latin typeface="Arial Rounded MT Bold" panose="020F0704030504030204" pitchFamily="34" charset="0"/>
                          <a:ea typeface="+mn-ea"/>
                          <a:cs typeface="+mn-cs"/>
                        </a:rPr>
                        <a:t>  Kala azar</a:t>
                      </a:r>
                      <a:endParaRPr lang="en-US" sz="1800" kern="1200" dirty="0" smtClean="0">
                        <a:solidFill>
                          <a:srgbClr val="7030A0"/>
                        </a:solidFill>
                        <a:effectLst/>
                        <a:latin typeface="Arial Rounded MT Bold" panose="020F0704030504030204"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893277" y="5215469"/>
            <a:ext cx="1728192" cy="1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Arial Narrow" panose="020B0606020202030204" pitchFamily="34" charset="0"/>
              </a:rPr>
              <a:t>Trypanosoma </a:t>
            </a:r>
            <a:r>
              <a:rPr lang="en-US" sz="1600" dirty="0" smtClean="0">
                <a:latin typeface="Arial Narrow" panose="020B0606020202030204" pitchFamily="34" charset="0"/>
              </a:rPr>
              <a:t>sp.</a:t>
            </a:r>
            <a:endParaRPr lang="en-IN" sz="1600" dirty="0">
              <a:latin typeface="Arial Narrow" panose="020B0606020202030204" pitchFamily="34" charset="0"/>
            </a:endParaRPr>
          </a:p>
        </p:txBody>
      </p:sp>
      <p:sp>
        <p:nvSpPr>
          <p:cNvPr id="10" name="Rectangle 9"/>
          <p:cNvSpPr/>
          <p:nvPr/>
        </p:nvSpPr>
        <p:spPr>
          <a:xfrm>
            <a:off x="3491880" y="5230833"/>
            <a:ext cx="144016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err="1" smtClean="0">
                <a:latin typeface="Arial Narrow" panose="020B0606020202030204" pitchFamily="34" charset="0"/>
              </a:rPr>
              <a:t>Babesia</a:t>
            </a:r>
            <a:r>
              <a:rPr lang="en-US" sz="1600" i="1" dirty="0" smtClean="0">
                <a:latin typeface="Arial Narrow" panose="020B0606020202030204" pitchFamily="34" charset="0"/>
              </a:rPr>
              <a:t> </a:t>
            </a:r>
            <a:r>
              <a:rPr lang="en-US" sz="1600" dirty="0" smtClean="0">
                <a:latin typeface="Arial Narrow" panose="020B0606020202030204" pitchFamily="34" charset="0"/>
              </a:rPr>
              <a:t>sp.</a:t>
            </a:r>
            <a:endParaRPr lang="en-IN" sz="1600" dirty="0">
              <a:latin typeface="Arial Narrow" panose="020B0606020202030204" pitchFamily="34" charset="0"/>
            </a:endParaRPr>
          </a:p>
        </p:txBody>
      </p:sp>
      <p:sp>
        <p:nvSpPr>
          <p:cNvPr id="11" name="Rectangle 10"/>
          <p:cNvSpPr/>
          <p:nvPr/>
        </p:nvSpPr>
        <p:spPr>
          <a:xfrm>
            <a:off x="6067895" y="5164436"/>
            <a:ext cx="1440160" cy="348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err="1" smtClean="0">
                <a:latin typeface="Arial Narrow" panose="020B0606020202030204" pitchFamily="34" charset="0"/>
              </a:rPr>
              <a:t>Theileria</a:t>
            </a:r>
            <a:r>
              <a:rPr lang="en-US" sz="1600" i="1" dirty="0" smtClean="0">
                <a:latin typeface="Arial Narrow" panose="020B0606020202030204" pitchFamily="34" charset="0"/>
              </a:rPr>
              <a:t> </a:t>
            </a:r>
            <a:r>
              <a:rPr lang="en-US" sz="1600" dirty="0" smtClean="0">
                <a:latin typeface="Arial Narrow" panose="020B0606020202030204" pitchFamily="34" charset="0"/>
              </a:rPr>
              <a:t>sp.</a:t>
            </a:r>
            <a:endParaRPr lang="en-IN" sz="1600" dirty="0">
              <a:latin typeface="Arial Narrow" panose="020B0606020202030204" pitchFamily="34" charset="0"/>
            </a:endParaRPr>
          </a:p>
        </p:txBody>
      </p:sp>
      <p:pic>
        <p:nvPicPr>
          <p:cNvPr id="12" name="Picture 4" descr="PA230037"/>
          <p:cNvPicPr>
            <a:picLocks noChangeAspect="1" noChangeArrowheads="1"/>
          </p:cNvPicPr>
          <p:nvPr/>
        </p:nvPicPr>
        <p:blipFill>
          <a:blip r:embed="rId3" cstate="print"/>
          <a:srcRect l="4411"/>
          <a:stretch>
            <a:fillRect/>
          </a:stretch>
        </p:blipFill>
        <p:spPr>
          <a:xfrm>
            <a:off x="621888" y="3175689"/>
            <a:ext cx="2270971" cy="2039780"/>
          </a:xfrm>
          <a:prstGeom prst="rect">
            <a:avLst/>
          </a:prstGeom>
          <a:noFill/>
        </p:spPr>
      </p:pic>
      <p:pic>
        <p:nvPicPr>
          <p:cNvPr id="13" name="Picture 4" descr="bigeminablsmear"/>
          <p:cNvPicPr>
            <a:picLocks noChangeAspect="1" noChangeArrowheads="1"/>
          </p:cNvPicPr>
          <p:nvPr/>
        </p:nvPicPr>
        <p:blipFill>
          <a:blip r:embed="rId4"/>
          <a:srcRect/>
          <a:stretch>
            <a:fillRect/>
          </a:stretch>
        </p:blipFill>
        <p:spPr>
          <a:xfrm>
            <a:off x="2983119" y="3194581"/>
            <a:ext cx="2529689" cy="2001996"/>
          </a:xfrm>
          <a:prstGeom prst="rect">
            <a:avLst/>
          </a:prstGeom>
          <a:noFill/>
        </p:spPr>
      </p:pic>
      <p:pic>
        <p:nvPicPr>
          <p:cNvPr id="14" name="Picture 3"/>
          <p:cNvPicPr>
            <a:picLocks noChangeAspect="1" noChangeArrowheads="1"/>
          </p:cNvPicPr>
          <p:nvPr/>
        </p:nvPicPr>
        <p:blipFill>
          <a:blip r:embed="rId5"/>
          <a:srcRect/>
          <a:stretch>
            <a:fillRect/>
          </a:stretch>
        </p:blipFill>
        <p:spPr bwMode="auto">
          <a:xfrm>
            <a:off x="5623255" y="3238586"/>
            <a:ext cx="2474865" cy="1913986"/>
          </a:xfrm>
          <a:prstGeom prst="rect">
            <a:avLst/>
          </a:prstGeom>
          <a:noFill/>
          <a:ln w="9525">
            <a:noFill/>
            <a:miter lim="800000"/>
            <a:headEnd/>
            <a:tailEnd/>
          </a:ln>
        </p:spPr>
      </p:pic>
      <p:pic>
        <p:nvPicPr>
          <p:cNvPr id="15" name="Picture 14" descr="Diagnosis of Hepatozoon canis | Veterinary Record"/>
          <p:cNvPicPr/>
          <p:nvPr/>
        </p:nvPicPr>
        <p:blipFill rotWithShape="1">
          <a:blip r:embed="rId6" cstate="print">
            <a:extLst>
              <a:ext uri="{28A0092B-C50C-407E-A947-70E740481C1C}">
                <a14:useLocalDpi xmlns:a14="http://schemas.microsoft.com/office/drawing/2010/main" val="0"/>
              </a:ext>
            </a:extLst>
          </a:blip>
          <a:srcRect b="54481"/>
          <a:stretch/>
        </p:blipFill>
        <p:spPr bwMode="auto">
          <a:xfrm>
            <a:off x="2183168" y="5641707"/>
            <a:ext cx="2736304" cy="110894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0" y="5853759"/>
            <a:ext cx="2195736" cy="743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Gametocyte of</a:t>
            </a:r>
            <a:r>
              <a:rPr lang="en-US" i="1" dirty="0" smtClean="0"/>
              <a:t> </a:t>
            </a:r>
            <a:r>
              <a:rPr lang="en-US" i="1" dirty="0" err="1" smtClean="0"/>
              <a:t>Hepatozoon</a:t>
            </a:r>
            <a:r>
              <a:rPr lang="en-US" i="1" dirty="0" smtClean="0"/>
              <a:t> </a:t>
            </a:r>
            <a:r>
              <a:rPr lang="en-US" i="1" dirty="0" err="1" smtClean="0"/>
              <a:t>canis</a:t>
            </a:r>
            <a:r>
              <a:rPr lang="en-US" i="1" dirty="0" smtClean="0"/>
              <a:t> </a:t>
            </a:r>
            <a:r>
              <a:rPr lang="en-US" dirty="0" smtClean="0"/>
              <a:t>inside neutrophil</a:t>
            </a:r>
            <a:endParaRPr lang="en-IN" dirty="0"/>
          </a:p>
        </p:txBody>
      </p:sp>
    </p:spTree>
    <p:extLst>
      <p:ext uri="{BB962C8B-B14F-4D97-AF65-F5344CB8AC3E}">
        <p14:creationId xmlns:p14="http://schemas.microsoft.com/office/powerpoint/2010/main" val="39623908"/>
      </p:ext>
    </p:extLst>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94248" y="540528"/>
            <a:ext cx="7398192" cy="6361610"/>
          </a:xfrm>
        </p:spPr>
        <p:txBody>
          <a:bodyPr>
            <a:normAutofit/>
          </a:bodyPr>
          <a:lstStyle/>
          <a:p>
            <a:pPr algn="ctr"/>
            <a:r>
              <a:rPr lang="en-US" b="1" dirty="0" smtClean="0">
                <a:solidFill>
                  <a:srgbClr val="002060"/>
                </a:solidFill>
                <a:latin typeface="Arial Rounded MT Bold" panose="020F0704030504030204" pitchFamily="34" charset="0"/>
              </a:rPr>
              <a:t>Protozoan Parasites</a:t>
            </a:r>
            <a:endParaRPr lang="en-US" dirty="0" smtClean="0">
              <a:solidFill>
                <a:srgbClr val="002060"/>
              </a:solidFill>
            </a:endParaRPr>
          </a:p>
        </p:txBody>
      </p:sp>
      <p:sp>
        <p:nvSpPr>
          <p:cNvPr id="2051" name="Rectangle 6"/>
          <p:cNvSpPr>
            <a:spLocks noChangeArrowheads="1"/>
          </p:cNvSpPr>
          <p:nvPr/>
        </p:nvSpPr>
        <p:spPr bwMode="auto">
          <a:xfrm>
            <a:off x="0" y="171196"/>
            <a:ext cx="805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b="1" dirty="0">
                <a:solidFill>
                  <a:srgbClr val="FF0000"/>
                </a:solidFill>
                <a:latin typeface="Arial Black" pitchFamily="34" charset="0"/>
              </a:rPr>
              <a:t>Salient Characters of </a:t>
            </a:r>
            <a:r>
              <a:rPr lang="en-US" b="1" dirty="0" smtClean="0">
                <a:solidFill>
                  <a:srgbClr val="FF0000"/>
                </a:solidFill>
                <a:latin typeface="Arial Black" pitchFamily="34" charset="0"/>
              </a:rPr>
              <a:t>Protozoa</a:t>
            </a:r>
            <a:endParaRPr lang="en-US" b="1" dirty="0">
              <a:solidFill>
                <a:srgbClr val="FF0000"/>
              </a:solidFill>
              <a:latin typeface="Arial Black"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857247091"/>
              </p:ext>
            </p:extLst>
          </p:nvPr>
        </p:nvGraphicFramePr>
        <p:xfrm>
          <a:off x="827584" y="891644"/>
          <a:ext cx="6840760" cy="2212840"/>
        </p:xfrm>
        <a:graphic>
          <a:graphicData uri="http://schemas.openxmlformats.org/drawingml/2006/table">
            <a:tbl>
              <a:tblPr firstRow="1" bandRow="1">
                <a:tableStyleId>{5C22544A-7EE6-4342-B048-85BDC9FD1C3A}</a:tableStyleId>
              </a:tblPr>
              <a:tblGrid>
                <a:gridCol w="3312368"/>
                <a:gridCol w="3528392"/>
              </a:tblGrid>
              <a:tr h="367955">
                <a:tc>
                  <a:txBody>
                    <a:bodyPr/>
                    <a:lstStyle/>
                    <a:p>
                      <a:r>
                        <a:rPr lang="en-US" baseline="0" dirty="0" smtClean="0">
                          <a:solidFill>
                            <a:srgbClr val="C00000"/>
                          </a:solidFill>
                        </a:rPr>
                        <a:t>Gastrointestinal Protozoa</a:t>
                      </a:r>
                      <a:endParaRPr lang="en-IN" dirty="0">
                        <a:solidFill>
                          <a:srgbClr val="C00000"/>
                        </a:solidFill>
                      </a:endParaRPr>
                    </a:p>
                  </a:txBody>
                  <a:tcPr/>
                </a:tc>
                <a:tc>
                  <a:txBody>
                    <a:bodyPr/>
                    <a:lstStyle/>
                    <a:p>
                      <a:r>
                        <a:rPr lang="en-IN" dirty="0" smtClean="0">
                          <a:solidFill>
                            <a:srgbClr val="C00000"/>
                          </a:solidFill>
                        </a:rPr>
                        <a:t> Caused disease</a:t>
                      </a:r>
                      <a:endParaRPr lang="en-IN" dirty="0">
                        <a:solidFill>
                          <a:srgbClr val="C00000"/>
                        </a:solidFill>
                      </a:endParaRPr>
                    </a:p>
                  </a:txBody>
                  <a:tcPr/>
                </a:tc>
              </a:tr>
              <a:tr h="373065">
                <a:tc>
                  <a:txBody>
                    <a:bodyPr/>
                    <a:lstStyle/>
                    <a:p>
                      <a:r>
                        <a:rPr lang="en-US" i="1" dirty="0" err="1" smtClean="0">
                          <a:solidFill>
                            <a:srgbClr val="7030A0"/>
                          </a:solidFill>
                          <a:latin typeface="Arial Rounded MT Bold" panose="020F0704030504030204" pitchFamily="34" charset="0"/>
                        </a:rPr>
                        <a:t>Eimeria</a:t>
                      </a:r>
                      <a:r>
                        <a:rPr lang="en-US" i="1" baseline="0" dirty="0" smtClean="0">
                          <a:solidFill>
                            <a:srgbClr val="7030A0"/>
                          </a:solidFill>
                          <a:latin typeface="Arial Rounded MT Bold" panose="020F0704030504030204" pitchFamily="34" charset="0"/>
                        </a:rPr>
                        <a:t> </a:t>
                      </a:r>
                      <a:r>
                        <a:rPr lang="en-US" i="0" baseline="0" dirty="0" smtClean="0">
                          <a:solidFill>
                            <a:srgbClr val="7030A0"/>
                          </a:solidFill>
                          <a:latin typeface="Arial Rounded MT Bold" panose="020F0704030504030204" pitchFamily="34" charset="0"/>
                        </a:rPr>
                        <a:t>spp.</a:t>
                      </a:r>
                      <a:endParaRPr lang="en-IN" i="0" dirty="0">
                        <a:solidFill>
                          <a:srgbClr val="7030A0"/>
                        </a:solidFill>
                        <a:latin typeface="Arial Rounded MT Bold" panose="020F0704030504030204" pitchFamily="34" charset="0"/>
                      </a:endParaRPr>
                    </a:p>
                  </a:txBody>
                  <a:tcPr/>
                </a:tc>
                <a:tc>
                  <a:txBody>
                    <a:bodyPr/>
                    <a:lstStyle/>
                    <a:p>
                      <a:r>
                        <a:rPr lang="en-US" dirty="0" smtClean="0">
                          <a:solidFill>
                            <a:srgbClr val="7030A0"/>
                          </a:solidFill>
                          <a:latin typeface="Arial Rounded MT Bold" panose="020F0704030504030204" pitchFamily="34" charset="0"/>
                        </a:rPr>
                        <a:t> Coccidiosis</a:t>
                      </a:r>
                      <a:endParaRPr lang="en-IN" dirty="0">
                        <a:solidFill>
                          <a:srgbClr val="7030A0"/>
                        </a:solidFill>
                        <a:latin typeface="Arial Rounded MT Bold" panose="020F0704030504030204" pitchFamily="34" charset="0"/>
                      </a:endParaRPr>
                    </a:p>
                  </a:txBody>
                  <a:tcPr/>
                </a:tc>
              </a:tr>
              <a:tr h="367955">
                <a:tc>
                  <a:txBody>
                    <a:bodyPr/>
                    <a:lstStyle/>
                    <a:p>
                      <a:r>
                        <a:rPr lang="en-US" i="1" baseline="0" dirty="0" smtClean="0">
                          <a:solidFill>
                            <a:srgbClr val="002060"/>
                          </a:solidFill>
                          <a:latin typeface="Arial Rounded MT Bold" panose="020F0704030504030204" pitchFamily="34" charset="0"/>
                        </a:rPr>
                        <a:t> Entamoeba </a:t>
                      </a:r>
                      <a:r>
                        <a:rPr lang="en-US" i="1" baseline="0" dirty="0" err="1" smtClean="0">
                          <a:solidFill>
                            <a:srgbClr val="002060"/>
                          </a:solidFill>
                          <a:latin typeface="Arial Rounded MT Bold" panose="020F0704030504030204" pitchFamily="34" charset="0"/>
                        </a:rPr>
                        <a:t>histolytica</a:t>
                      </a:r>
                      <a:endParaRPr lang="en-IN" i="1" dirty="0">
                        <a:solidFill>
                          <a:srgbClr val="002060"/>
                        </a:solidFill>
                        <a:latin typeface="Arial Rounded MT Bold" panose="020F07040305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rgbClr val="002060"/>
                          </a:solidFill>
                          <a:latin typeface="Arial Rounded MT Bold" panose="020F0704030504030204" pitchFamily="34" charset="0"/>
                        </a:rPr>
                        <a:t> Amoebic</a:t>
                      </a:r>
                      <a:r>
                        <a:rPr lang="en-US" baseline="0" dirty="0" smtClean="0">
                          <a:solidFill>
                            <a:srgbClr val="002060"/>
                          </a:solidFill>
                          <a:latin typeface="Arial Rounded MT Bold" panose="020F0704030504030204" pitchFamily="34" charset="0"/>
                        </a:rPr>
                        <a:t> dysentery</a:t>
                      </a:r>
                      <a:endParaRPr lang="en-IN" dirty="0">
                        <a:solidFill>
                          <a:srgbClr val="002060"/>
                        </a:solidFill>
                        <a:latin typeface="Arial Rounded MT Bold" panose="020F0704030504030204" pitchFamily="34" charset="0"/>
                      </a:endParaRPr>
                    </a:p>
                  </a:txBody>
                  <a:tcPr>
                    <a:lnB w="12700" cap="flat" cmpd="sng" algn="ctr">
                      <a:solidFill>
                        <a:schemeClr val="tx1"/>
                      </a:solidFill>
                      <a:prstDash val="solid"/>
                      <a:round/>
                      <a:headEnd type="none" w="med" len="med"/>
                      <a:tailEnd type="none" w="med" len="med"/>
                    </a:lnB>
                  </a:tcPr>
                </a:tc>
              </a:tr>
              <a:tr h="367955">
                <a:tc>
                  <a:txBody>
                    <a:bodyPr/>
                    <a:lstStyle/>
                    <a:p>
                      <a:r>
                        <a:rPr lang="en-US" i="1" dirty="0" smtClean="0">
                          <a:solidFill>
                            <a:srgbClr val="0070C0"/>
                          </a:solidFill>
                          <a:latin typeface="Arial Rounded MT Bold" panose="020F0704030504030204" pitchFamily="34" charset="0"/>
                        </a:rPr>
                        <a:t>Giardia</a:t>
                      </a:r>
                      <a:r>
                        <a:rPr lang="en-US" i="1" baseline="0" dirty="0" smtClean="0">
                          <a:solidFill>
                            <a:srgbClr val="0070C0"/>
                          </a:solidFill>
                          <a:latin typeface="Arial Rounded MT Bold" panose="020F0704030504030204" pitchFamily="34" charset="0"/>
                        </a:rPr>
                        <a:t> spp.</a:t>
                      </a:r>
                      <a:endParaRPr lang="en-IN" i="1" dirty="0">
                        <a:solidFill>
                          <a:srgbClr val="0070C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Arial Rounded MT Bold" panose="020F0704030504030204" pitchFamily="34" charset="0"/>
                        </a:rPr>
                        <a:t> </a:t>
                      </a:r>
                      <a:r>
                        <a:rPr lang="en-US" dirty="0" err="1" smtClean="0">
                          <a:solidFill>
                            <a:srgbClr val="0070C0"/>
                          </a:solidFill>
                          <a:latin typeface="Arial Rounded MT Bold" panose="020F0704030504030204" pitchFamily="34" charset="0"/>
                        </a:rPr>
                        <a:t>Giardiosis</a:t>
                      </a:r>
                      <a:endParaRPr lang="en-IN" dirty="0">
                        <a:solidFill>
                          <a:srgbClr val="0070C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55">
                <a:tc>
                  <a:txBody>
                    <a:bodyPr/>
                    <a:lstStyle/>
                    <a:p>
                      <a:r>
                        <a:rPr lang="en-US" b="0" i="1" baseline="0" dirty="0" smtClean="0">
                          <a:solidFill>
                            <a:srgbClr val="00B050"/>
                          </a:solidFill>
                          <a:latin typeface="Arial Rounded MT Bold" panose="020F0704030504030204" pitchFamily="34" charset="0"/>
                        </a:rPr>
                        <a:t> Toxoplasma </a:t>
                      </a:r>
                      <a:r>
                        <a:rPr lang="en-US" b="0" i="1" baseline="0" dirty="0" err="1" smtClean="0">
                          <a:solidFill>
                            <a:srgbClr val="00B050"/>
                          </a:solidFill>
                          <a:latin typeface="Arial Rounded MT Bold" panose="020F0704030504030204" pitchFamily="34" charset="0"/>
                        </a:rPr>
                        <a:t>gondii</a:t>
                      </a:r>
                      <a:endParaRPr lang="en-IN" b="0" i="1" dirty="0">
                        <a:solidFill>
                          <a:srgbClr val="00B05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Arial Rounded MT Bold" panose="020F0704030504030204" pitchFamily="34" charset="0"/>
                        </a:rPr>
                        <a:t> Toxoplasmosis</a:t>
                      </a:r>
                      <a:endParaRPr lang="en-IN" dirty="0">
                        <a:solidFill>
                          <a:srgbClr val="00B05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55">
                <a:tc>
                  <a:txBody>
                    <a:bodyPr/>
                    <a:lstStyle/>
                    <a:p>
                      <a:pPr algn="just"/>
                      <a:r>
                        <a:rPr lang="en-US" b="0" i="1" dirty="0" smtClean="0">
                          <a:solidFill>
                            <a:srgbClr val="7030A0"/>
                          </a:solidFill>
                          <a:latin typeface="Arial Rounded MT Bold" panose="020F0704030504030204" pitchFamily="34" charset="0"/>
                        </a:rPr>
                        <a:t>Cryptosporidium</a:t>
                      </a:r>
                      <a:r>
                        <a:rPr lang="en-US" b="0" i="1" baseline="0" dirty="0" smtClean="0">
                          <a:solidFill>
                            <a:srgbClr val="7030A0"/>
                          </a:solidFill>
                          <a:latin typeface="Arial Rounded MT Bold" panose="020F0704030504030204" pitchFamily="34" charset="0"/>
                        </a:rPr>
                        <a:t> </a:t>
                      </a:r>
                      <a:r>
                        <a:rPr lang="en-US" b="0" i="0" baseline="0" dirty="0" smtClean="0">
                          <a:solidFill>
                            <a:srgbClr val="7030A0"/>
                          </a:solidFill>
                          <a:latin typeface="Arial Rounded MT Bold" panose="020F0704030504030204" pitchFamily="34" charset="0"/>
                        </a:rPr>
                        <a:t> spp.</a:t>
                      </a:r>
                      <a:endParaRPr lang="en-IN" b="0" i="1" dirty="0">
                        <a:solidFill>
                          <a:srgbClr val="7030A0"/>
                        </a:solidFill>
                        <a:latin typeface="Arial Rounded MT Bold" panose="020F07040305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kern="1200" baseline="0" dirty="0" smtClean="0">
                          <a:solidFill>
                            <a:srgbClr val="7030A0"/>
                          </a:solidFill>
                          <a:effectLst/>
                          <a:latin typeface="Arial Rounded MT Bold" panose="020F0704030504030204" pitchFamily="34" charset="0"/>
                          <a:ea typeface="+mn-ea"/>
                          <a:cs typeface="+mn-cs"/>
                        </a:rPr>
                        <a:t>  Cryptosporidiosis</a:t>
                      </a:r>
                      <a:endParaRPr lang="en-US" sz="1800" kern="1200" dirty="0" smtClean="0">
                        <a:solidFill>
                          <a:srgbClr val="7030A0"/>
                        </a:solidFill>
                        <a:effectLst/>
                        <a:latin typeface="Arial Rounded MT Bold" panose="020F0704030504030204"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893277" y="5215469"/>
            <a:ext cx="1728192" cy="1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Arial Narrow" panose="020B0606020202030204" pitchFamily="34" charset="0"/>
              </a:rPr>
              <a:t>Oocysts of </a:t>
            </a:r>
            <a:r>
              <a:rPr lang="en-US" sz="1600" i="1" dirty="0" err="1" smtClean="0">
                <a:latin typeface="Arial Narrow" panose="020B0606020202030204" pitchFamily="34" charset="0"/>
              </a:rPr>
              <a:t>Eimeria</a:t>
            </a:r>
            <a:r>
              <a:rPr lang="en-US" sz="1600" i="1" dirty="0" smtClean="0">
                <a:latin typeface="Arial Narrow" panose="020B0606020202030204" pitchFamily="34" charset="0"/>
              </a:rPr>
              <a:t> </a:t>
            </a:r>
            <a:endParaRPr lang="en-IN" sz="1600" dirty="0">
              <a:latin typeface="Arial Narrow" panose="020B0606020202030204" pitchFamily="34" charset="0"/>
            </a:endParaRPr>
          </a:p>
        </p:txBody>
      </p:sp>
      <p:sp>
        <p:nvSpPr>
          <p:cNvPr id="10" name="Rectangle 9"/>
          <p:cNvSpPr/>
          <p:nvPr/>
        </p:nvSpPr>
        <p:spPr>
          <a:xfrm>
            <a:off x="3491880" y="5230833"/>
            <a:ext cx="144016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Arial Narrow" panose="020B0606020202030204" pitchFamily="34" charset="0"/>
              </a:rPr>
              <a:t>Giardia </a:t>
            </a:r>
            <a:r>
              <a:rPr lang="en-US" sz="1600" dirty="0" smtClean="0">
                <a:latin typeface="Arial Narrow" panose="020B0606020202030204" pitchFamily="34" charset="0"/>
              </a:rPr>
              <a:t>sp.</a:t>
            </a:r>
            <a:endParaRPr lang="en-IN" sz="1600" dirty="0">
              <a:latin typeface="Arial Narrow" panose="020B0606020202030204" pitchFamily="34" charset="0"/>
            </a:endParaRPr>
          </a:p>
        </p:txBody>
      </p:sp>
      <p:sp>
        <p:nvSpPr>
          <p:cNvPr id="11" name="Rectangle 10"/>
          <p:cNvSpPr/>
          <p:nvPr/>
        </p:nvSpPr>
        <p:spPr>
          <a:xfrm>
            <a:off x="6067895" y="5164436"/>
            <a:ext cx="1440160" cy="640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Narrow" panose="020B0606020202030204" pitchFamily="34" charset="0"/>
              </a:rPr>
              <a:t>Oocyst of </a:t>
            </a:r>
            <a:r>
              <a:rPr lang="en-US" sz="1600" i="1" dirty="0" smtClean="0">
                <a:latin typeface="Arial Narrow" panose="020B0606020202030204" pitchFamily="34" charset="0"/>
              </a:rPr>
              <a:t>Cryptosporidium </a:t>
            </a:r>
            <a:r>
              <a:rPr lang="en-US" sz="1600" dirty="0" smtClean="0">
                <a:latin typeface="Arial Narrow" panose="020B0606020202030204" pitchFamily="34" charset="0"/>
              </a:rPr>
              <a:t>sp.</a:t>
            </a:r>
            <a:endParaRPr lang="en-IN" sz="1600" dirty="0">
              <a:latin typeface="Arial Narrow" panose="020B0606020202030204" pitchFamily="34" charset="0"/>
            </a:endParaRPr>
          </a:p>
        </p:txBody>
      </p:sp>
      <p:pic>
        <p:nvPicPr>
          <p:cNvPr id="12" name="Picture 3" descr="DSCN0320"/>
          <p:cNvPicPr>
            <a:picLocks noChangeAspect="1" noChangeArrowheads="1"/>
          </p:cNvPicPr>
          <p:nvPr/>
        </p:nvPicPr>
        <p:blipFill>
          <a:blip r:embed="rId3" cstate="print"/>
          <a:srcRect/>
          <a:stretch>
            <a:fillRect/>
          </a:stretch>
        </p:blipFill>
        <p:spPr>
          <a:xfrm>
            <a:off x="889893" y="3635111"/>
            <a:ext cx="1858535" cy="1395692"/>
          </a:xfrm>
          <a:prstGeom prst="rect">
            <a:avLst/>
          </a:prstGeom>
          <a:noFill/>
        </p:spPr>
      </p:pic>
      <p:pic>
        <p:nvPicPr>
          <p:cNvPr id="13" name="Picture 12" descr="Life Under the Microscope: Giardia lamblia | My Kind of Science"/>
          <p:cNvPicPr/>
          <p:nvPr/>
        </p:nvPicPr>
        <p:blipFill>
          <a:blip r:embed="rId4">
            <a:extLst>
              <a:ext uri="{28A0092B-C50C-407E-A947-70E740481C1C}">
                <a14:useLocalDpi xmlns:a14="http://schemas.microsoft.com/office/drawing/2010/main" val="0"/>
              </a:ext>
            </a:extLst>
          </a:blip>
          <a:srcRect/>
          <a:stretch>
            <a:fillRect/>
          </a:stretch>
        </p:blipFill>
        <p:spPr bwMode="auto">
          <a:xfrm>
            <a:off x="3157542" y="3490947"/>
            <a:ext cx="2108835" cy="1684020"/>
          </a:xfrm>
          <a:prstGeom prst="rect">
            <a:avLst/>
          </a:prstGeom>
          <a:noFill/>
          <a:ln>
            <a:noFill/>
          </a:ln>
        </p:spPr>
      </p:pic>
      <p:pic>
        <p:nvPicPr>
          <p:cNvPr id="14" name="Picture 13" descr="Cryptosporidiosis - Image Library Page 3"/>
          <p:cNvPicPr/>
          <p:nvPr/>
        </p:nvPicPr>
        <p:blipFill>
          <a:blip r:embed="rId5">
            <a:extLst>
              <a:ext uri="{28A0092B-C50C-407E-A947-70E740481C1C}">
                <a14:useLocalDpi xmlns:a14="http://schemas.microsoft.com/office/drawing/2010/main" val="0"/>
              </a:ext>
            </a:extLst>
          </a:blip>
          <a:srcRect/>
          <a:stretch>
            <a:fillRect/>
          </a:stretch>
        </p:blipFill>
        <p:spPr bwMode="auto">
          <a:xfrm>
            <a:off x="5652595" y="3477795"/>
            <a:ext cx="1968138" cy="1501975"/>
          </a:xfrm>
          <a:prstGeom prst="rect">
            <a:avLst/>
          </a:prstGeom>
          <a:noFill/>
          <a:ln>
            <a:noFill/>
          </a:ln>
        </p:spPr>
      </p:pic>
    </p:spTree>
    <p:extLst>
      <p:ext uri="{BB962C8B-B14F-4D97-AF65-F5344CB8AC3E}">
        <p14:creationId xmlns:p14="http://schemas.microsoft.com/office/powerpoint/2010/main" val="1885111237"/>
      </p:ext>
    </p:extLst>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1371600"/>
            <a:ext cx="6347713" cy="3505200"/>
          </a:xfrm>
        </p:spPr>
        <p:txBody>
          <a:bodyPr/>
          <a:lstStyle/>
          <a:p>
            <a:endParaRPr lang="en-IN" dirty="0"/>
          </a:p>
        </p:txBody>
      </p:sp>
      <p:sp>
        <p:nvSpPr>
          <p:cNvPr id="4" name="Rectangle 3"/>
          <p:cNvSpPr/>
          <p:nvPr/>
        </p:nvSpPr>
        <p:spPr>
          <a:xfrm>
            <a:off x="838200" y="2967335"/>
            <a:ext cx="6019800"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THANK U</a:t>
            </a:r>
          </a:p>
        </p:txBody>
      </p:sp>
    </p:spTree>
    <p:extLst>
      <p:ext uri="{BB962C8B-B14F-4D97-AF65-F5344CB8AC3E}">
        <p14:creationId xmlns:p14="http://schemas.microsoft.com/office/powerpoint/2010/main" val="375768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11562" y="1340769"/>
            <a:ext cx="7907865" cy="5652187"/>
          </a:xfrm>
        </p:spPr>
        <p:txBody>
          <a:bodyPr>
            <a:normAutofit/>
          </a:bodyPr>
          <a:lstStyle/>
          <a:p>
            <a:pPr marL="342900" indent="-342900" algn="just">
              <a:buFont typeface="Courier New" panose="02070309020205020404" pitchFamily="49" charset="0"/>
              <a:buChar char="o"/>
            </a:pPr>
            <a:endParaRPr lang="en-US" sz="2400" b="1" dirty="0">
              <a:solidFill>
                <a:srgbClr val="7030A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584591" y="64469"/>
            <a:ext cx="8280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graphicFrame>
        <p:nvGraphicFramePr>
          <p:cNvPr id="2" name="Diagram 1"/>
          <p:cNvGraphicFramePr/>
          <p:nvPr>
            <p:extLst>
              <p:ext uri="{D42A27DB-BD31-4B8C-83A1-F6EECF244321}">
                <p14:modId xmlns:p14="http://schemas.microsoft.com/office/powerpoint/2010/main" val="3328923577"/>
              </p:ext>
            </p:extLst>
          </p:nvPr>
        </p:nvGraphicFramePr>
        <p:xfrm>
          <a:off x="-16033" y="1340769"/>
          <a:ext cx="6599523" cy="432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384021" y="3575102"/>
            <a:ext cx="1519786" cy="12170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9"/>
          <p:cNvSpPr/>
          <p:nvPr/>
        </p:nvSpPr>
        <p:spPr>
          <a:xfrm>
            <a:off x="5502189" y="4318417"/>
            <a:ext cx="1708896" cy="990923"/>
          </a:xfrm>
          <a:prstGeom prst="roundRect">
            <a:avLst>
              <a:gd name="adj" fmla="val 10000"/>
            </a:avLst>
          </a:prstGeom>
          <a:ln/>
        </p:spPr>
        <p:style>
          <a:lnRef idx="2">
            <a:schemeClr val="dk1"/>
          </a:lnRef>
          <a:fillRef idx="1">
            <a:schemeClr val="lt1"/>
          </a:fillRef>
          <a:effectRef idx="0">
            <a:schemeClr val="dk1"/>
          </a:effectRef>
          <a:fontRef idx="minor">
            <a:schemeClr val="dk1"/>
          </a:fontRef>
        </p:style>
        <p:txBody>
          <a:bodyPr/>
          <a:lstStyle/>
          <a:p>
            <a:pPr lvl="0"/>
            <a:r>
              <a:rPr lang="en-US" dirty="0">
                <a:solidFill>
                  <a:srgbClr val="0070C0"/>
                </a:solidFill>
                <a:latin typeface="Arial Rounded MT Bold" panose="020F0704030504030204" pitchFamily="34" charset="0"/>
              </a:rPr>
              <a:t>Phylum:</a:t>
            </a:r>
            <a:r>
              <a:rPr lang="en-US" dirty="0"/>
              <a:t> </a:t>
            </a:r>
            <a:r>
              <a:rPr lang="en-US" dirty="0" err="1">
                <a:latin typeface="Arial Rounded MT Bold" panose="020F0704030504030204" pitchFamily="34" charset="0"/>
              </a:rPr>
              <a:t>Microspora</a:t>
            </a:r>
            <a:r>
              <a:rPr lang="en-US" dirty="0">
                <a:latin typeface="Arial Rounded MT Bold" panose="020F0704030504030204" pitchFamily="34" charset="0"/>
              </a:rPr>
              <a:t> </a:t>
            </a:r>
            <a:endParaRPr lang="en-IN" b="1" dirty="0">
              <a:solidFill>
                <a:srgbClr val="FF0000"/>
              </a:solidFill>
              <a:latin typeface="Arial Rounded MT Bold" panose="020F0704030504030204" pitchFamily="34" charset="0"/>
            </a:endParaRPr>
          </a:p>
        </p:txBody>
      </p:sp>
      <p:cxnSp>
        <p:nvCxnSpPr>
          <p:cNvPr id="9" name="Straight Connector 8"/>
          <p:cNvCxnSpPr/>
          <p:nvPr/>
        </p:nvCxnSpPr>
        <p:spPr>
          <a:xfrm flipV="1">
            <a:off x="4725050" y="3547246"/>
            <a:ext cx="3413540" cy="1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91831" y="3068962"/>
            <a:ext cx="0" cy="9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1172" y="443711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994665" y="3717032"/>
            <a:ext cx="2809" cy="601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338624" y="3558317"/>
            <a:ext cx="1519786" cy="12170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4"/>
          <p:cNvSpPr/>
          <p:nvPr/>
        </p:nvSpPr>
        <p:spPr>
          <a:xfrm>
            <a:off x="7550068" y="4393869"/>
            <a:ext cx="1708896" cy="990923"/>
          </a:xfrm>
          <a:prstGeom prst="roundRect">
            <a:avLst>
              <a:gd name="adj" fmla="val 10000"/>
            </a:avLst>
          </a:prstGeom>
          <a:ln/>
        </p:spPr>
        <p:style>
          <a:lnRef idx="2">
            <a:schemeClr val="dk1"/>
          </a:lnRef>
          <a:fillRef idx="1">
            <a:schemeClr val="lt1"/>
          </a:fillRef>
          <a:effectRef idx="0">
            <a:schemeClr val="dk1"/>
          </a:effectRef>
          <a:fontRef idx="minor">
            <a:schemeClr val="dk1"/>
          </a:fontRef>
        </p:style>
        <p:txBody>
          <a:bodyPr/>
          <a:lstStyle/>
          <a:p>
            <a:r>
              <a:rPr lang="en-US" dirty="0">
                <a:solidFill>
                  <a:srgbClr val="0070C0"/>
                </a:solidFill>
                <a:latin typeface="Arial Rounded MT Bold" panose="020F0704030504030204" pitchFamily="34" charset="0"/>
              </a:rPr>
              <a:t>Phylum: </a:t>
            </a:r>
            <a:r>
              <a:rPr lang="en-US" dirty="0" err="1">
                <a:latin typeface="Arial Rounded MT Bold" panose="020F0704030504030204" pitchFamily="34" charset="0"/>
              </a:rPr>
              <a:t>Ciliophora</a:t>
            </a:r>
            <a:endParaRPr lang="en-IN" dirty="0">
              <a:latin typeface="Arial Rounded MT Bold" panose="020F0704030504030204" pitchFamily="34" charset="0"/>
            </a:endParaRPr>
          </a:p>
        </p:txBody>
      </p:sp>
      <p:sp>
        <p:nvSpPr>
          <p:cNvPr id="8" name="Rectangle 7"/>
          <p:cNvSpPr/>
          <p:nvPr/>
        </p:nvSpPr>
        <p:spPr>
          <a:xfrm>
            <a:off x="154960" y="5697251"/>
            <a:ext cx="224197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FF0000"/>
                </a:solidFill>
                <a:latin typeface="Arial Rounded MT Bold" panose="020F0704030504030204" pitchFamily="34" charset="0"/>
              </a:rPr>
              <a:t>Family:</a:t>
            </a:r>
            <a:r>
              <a:rPr lang="en-US" sz="1200" dirty="0" err="1" smtClean="0">
                <a:latin typeface="Arial Rounded MT Bold" panose="020F0704030504030204" pitchFamily="34" charset="0"/>
              </a:rPr>
              <a:t>Trypanosomatidae</a:t>
            </a:r>
            <a:endParaRPr lang="en-US" sz="1200" dirty="0" smtClean="0">
              <a:latin typeface="Arial Rounded MT Bold" panose="020F0704030504030204" pitchFamily="34" charset="0"/>
            </a:endParaRPr>
          </a:p>
          <a:p>
            <a:pPr algn="ctr"/>
            <a:r>
              <a:rPr lang="en-US" sz="1200" b="1" dirty="0" err="1" smtClean="0"/>
              <a:t>Monocercomonadidae</a:t>
            </a:r>
            <a:endParaRPr lang="en-US" sz="1200" b="1" dirty="0" smtClean="0"/>
          </a:p>
          <a:p>
            <a:pPr algn="ctr"/>
            <a:r>
              <a:rPr lang="en-US" sz="1200" b="1" dirty="0" err="1"/>
              <a:t>Trichomonadidae</a:t>
            </a:r>
            <a:r>
              <a:rPr lang="en-US" sz="1200" b="1" dirty="0"/>
              <a:t> </a:t>
            </a:r>
            <a:endParaRPr lang="en-US" sz="1200" b="1" dirty="0" smtClean="0"/>
          </a:p>
          <a:p>
            <a:pPr algn="ctr"/>
            <a:r>
              <a:rPr lang="en-US" sz="1200" b="1" dirty="0" err="1"/>
              <a:t>Endamoebidae</a:t>
            </a:r>
            <a:r>
              <a:rPr lang="en-US" sz="1200" b="1" dirty="0"/>
              <a:t> </a:t>
            </a:r>
            <a:r>
              <a:rPr lang="en-US" sz="1200" dirty="0" smtClean="0">
                <a:latin typeface="Arial Rounded MT Bold" panose="020F0704030504030204" pitchFamily="34" charset="0"/>
              </a:rPr>
              <a:t> </a:t>
            </a:r>
            <a:endParaRPr lang="en-IN" sz="1200" dirty="0">
              <a:latin typeface="Arial Rounded MT Bold" panose="020F0704030504030204" pitchFamily="34" charset="0"/>
            </a:endParaRPr>
          </a:p>
        </p:txBody>
      </p:sp>
      <p:sp>
        <p:nvSpPr>
          <p:cNvPr id="11" name="Rectangle 10"/>
          <p:cNvSpPr/>
          <p:nvPr/>
        </p:nvSpPr>
        <p:spPr>
          <a:xfrm>
            <a:off x="3131840" y="5013177"/>
            <a:ext cx="216024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FF0000"/>
                </a:solidFill>
                <a:latin typeface="Arial Rounded MT Bold" panose="020F0704030504030204" pitchFamily="34" charset="0"/>
              </a:rPr>
              <a:t>Family:</a:t>
            </a:r>
            <a:r>
              <a:rPr lang="en-US" sz="1200" b="1" dirty="0" err="1" smtClean="0"/>
              <a:t>Haemogregarinidae</a:t>
            </a:r>
            <a:endParaRPr lang="en-US" sz="1200" b="1" dirty="0" smtClean="0"/>
          </a:p>
          <a:p>
            <a:pPr algn="ctr"/>
            <a:r>
              <a:rPr lang="en-US" sz="1200" b="1" dirty="0" err="1"/>
              <a:t>Eimeriidae</a:t>
            </a:r>
            <a:r>
              <a:rPr lang="en-US" sz="1200" b="1" dirty="0"/>
              <a:t> </a:t>
            </a:r>
            <a:endParaRPr lang="en-US" sz="1200" b="1" dirty="0" smtClean="0"/>
          </a:p>
          <a:p>
            <a:pPr algn="ctr"/>
            <a:r>
              <a:rPr lang="en-US" sz="1200" b="1" dirty="0" err="1" smtClean="0"/>
              <a:t>Cryptosporidiidae</a:t>
            </a:r>
            <a:endParaRPr lang="en-US" sz="1200" b="1" dirty="0" smtClean="0"/>
          </a:p>
          <a:p>
            <a:pPr algn="ctr"/>
            <a:r>
              <a:rPr lang="en-US" sz="1200" b="1" dirty="0" err="1"/>
              <a:t>Sarcocystidae</a:t>
            </a:r>
            <a:r>
              <a:rPr lang="en-US" sz="1200" b="1" dirty="0"/>
              <a:t> </a:t>
            </a:r>
            <a:r>
              <a:rPr lang="en-US" sz="1200" b="1" dirty="0" err="1" smtClean="0"/>
              <a:t>Toxoplasmatinae</a:t>
            </a:r>
            <a:endParaRPr lang="en-US" sz="1200" b="1" dirty="0" smtClean="0"/>
          </a:p>
          <a:p>
            <a:pPr algn="ctr"/>
            <a:r>
              <a:rPr lang="en-US" sz="1200" b="1" dirty="0" err="1" smtClean="0"/>
              <a:t>Plasmodiidae</a:t>
            </a:r>
            <a:endParaRPr lang="en-US" sz="1200" b="1" dirty="0" smtClean="0"/>
          </a:p>
          <a:p>
            <a:pPr algn="ctr"/>
            <a:r>
              <a:rPr lang="en-US" sz="1200" b="1" dirty="0" err="1" smtClean="0"/>
              <a:t>Babesiidae</a:t>
            </a:r>
            <a:r>
              <a:rPr lang="en-US" sz="1200" b="1" dirty="0" smtClean="0"/>
              <a:t> </a:t>
            </a:r>
          </a:p>
          <a:p>
            <a:pPr algn="ctr"/>
            <a:r>
              <a:rPr lang="en-US" sz="1200" b="1" dirty="0" err="1"/>
              <a:t>Theileriidae</a:t>
            </a:r>
            <a:r>
              <a:rPr lang="en-US" sz="1200" b="1" dirty="0"/>
              <a:t> </a:t>
            </a:r>
            <a:endParaRPr lang="en-IN" sz="1200" dirty="0"/>
          </a:p>
        </p:txBody>
      </p:sp>
      <p:sp>
        <p:nvSpPr>
          <p:cNvPr id="19" name="Rectangle 18"/>
          <p:cNvSpPr/>
          <p:nvPr/>
        </p:nvSpPr>
        <p:spPr>
          <a:xfrm>
            <a:off x="7280263" y="5431289"/>
            <a:ext cx="2064889" cy="891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latin typeface="Arial Rounded MT Bold" panose="020F0704030504030204" pitchFamily="34" charset="0"/>
              </a:rPr>
              <a:t>Family:</a:t>
            </a:r>
            <a:r>
              <a:rPr lang="en-US" sz="1200" dirty="0">
                <a:latin typeface="Arial Rounded MT Bold" panose="020F0704030504030204" pitchFamily="34" charset="0"/>
              </a:rPr>
              <a:t> </a:t>
            </a:r>
            <a:r>
              <a:rPr lang="en-US" sz="1200" dirty="0" err="1"/>
              <a:t>Balantidiidae</a:t>
            </a:r>
            <a:endParaRPr lang="en-US" sz="1200" dirty="0" smtClean="0">
              <a:latin typeface="Arial Rounded MT Bold" panose="020F0704030504030204" pitchFamily="34" charset="0"/>
            </a:endParaRPr>
          </a:p>
        </p:txBody>
      </p:sp>
    </p:spTree>
    <p:extLst>
      <p:ext uri="{BB962C8B-B14F-4D97-AF65-F5344CB8AC3E}">
        <p14:creationId xmlns:p14="http://schemas.microsoft.com/office/powerpoint/2010/main" val="4070228634"/>
      </p:ext>
    </p:extLst>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11560" y="1463760"/>
            <a:ext cx="7200800" cy="5342320"/>
          </a:xfrm>
        </p:spPr>
        <p:txBody>
          <a:bodyPr>
            <a:normAutofit/>
          </a:bodyPr>
          <a:lstStyle/>
          <a:p>
            <a:pPr marL="342900" indent="-342900" algn="just">
              <a:buFont typeface="Courier New" panose="02070309020205020404" pitchFamily="49" charset="0"/>
              <a:buChar char="o"/>
            </a:pPr>
            <a:r>
              <a:rPr lang="en-US" sz="2000" dirty="0">
                <a:solidFill>
                  <a:srgbClr val="7030A0"/>
                </a:solidFill>
                <a:latin typeface="Arial Rounded MT Bold" panose="020F0704030504030204" pitchFamily="34" charset="0"/>
              </a:rPr>
              <a:t>Protozoa were discovered by </a:t>
            </a:r>
            <a:r>
              <a:rPr lang="en-US" sz="2000" u="sng" dirty="0">
                <a:solidFill>
                  <a:srgbClr val="7030A0"/>
                </a:solidFill>
                <a:latin typeface="Arial Rounded MT Bold" panose="020F0704030504030204" pitchFamily="34" charset="0"/>
              </a:rPr>
              <a:t>Antoni Van Leeuwenhoek</a:t>
            </a:r>
            <a:r>
              <a:rPr lang="en-US" sz="2000" dirty="0">
                <a:solidFill>
                  <a:srgbClr val="7030A0"/>
                </a:solidFill>
                <a:latin typeface="Arial Rounded MT Bold" panose="020F0704030504030204" pitchFamily="34" charset="0"/>
              </a:rPr>
              <a:t> (Dutch scientist) and also known as Father of Protozoology.</a:t>
            </a:r>
            <a:endParaRPr lang="en-IN" sz="2000" dirty="0">
              <a:solidFill>
                <a:srgbClr val="7030A0"/>
              </a:solidFill>
              <a:latin typeface="Arial Rounded MT Bold" panose="020F0704030504030204" pitchFamily="34" charset="0"/>
            </a:endParaRPr>
          </a:p>
          <a:p>
            <a:pPr marL="342900" lvl="0" indent="-342900" algn="just">
              <a:buFont typeface="Courier New" panose="02070309020205020404" pitchFamily="49" charset="0"/>
              <a:buChar char="o"/>
            </a:pPr>
            <a:r>
              <a:rPr lang="en-US" sz="2000" b="1" dirty="0" smtClean="0">
                <a:solidFill>
                  <a:schemeClr val="tx2"/>
                </a:solidFill>
                <a:latin typeface="Arial Rounded MT Bold" panose="020F0704030504030204" pitchFamily="34" charset="0"/>
              </a:rPr>
              <a:t>First </a:t>
            </a:r>
            <a:r>
              <a:rPr lang="en-US" sz="2000" b="1" dirty="0">
                <a:solidFill>
                  <a:schemeClr val="tx2"/>
                </a:solidFill>
                <a:latin typeface="Arial Rounded MT Bold" panose="020F0704030504030204" pitchFamily="34" charset="0"/>
              </a:rPr>
              <a:t>animal life which appeared on this earth belonged to this category.</a:t>
            </a:r>
          </a:p>
          <a:p>
            <a:pPr marL="342900" lvl="0" indent="-342900" algn="just">
              <a:buFont typeface="Courier New" panose="02070309020205020404" pitchFamily="49" charset="0"/>
              <a:buChar char="o"/>
            </a:pPr>
            <a:r>
              <a:rPr lang="en-US" sz="2000" b="1" dirty="0">
                <a:solidFill>
                  <a:srgbClr val="7030A0"/>
                </a:solidFill>
                <a:latin typeface="Arial Rounded MT Bold" panose="020F0704030504030204" pitchFamily="34" charset="0"/>
              </a:rPr>
              <a:t>Protozoa is an </a:t>
            </a:r>
            <a:r>
              <a:rPr lang="en-US" sz="2000" b="1" u="sng" dirty="0">
                <a:solidFill>
                  <a:srgbClr val="7030A0"/>
                </a:solidFill>
                <a:latin typeface="Arial Rounded MT Bold" panose="020F0704030504030204" pitchFamily="34" charset="0"/>
              </a:rPr>
              <a:t>unicellular</a:t>
            </a:r>
            <a:r>
              <a:rPr lang="en-US" sz="2000" b="1" dirty="0">
                <a:solidFill>
                  <a:srgbClr val="7030A0"/>
                </a:solidFill>
                <a:latin typeface="Arial Rounded MT Bold" panose="020F0704030504030204" pitchFamily="34" charset="0"/>
              </a:rPr>
              <a:t>, microscopic and </a:t>
            </a:r>
            <a:r>
              <a:rPr lang="en-US" sz="2000" b="1" u="sng" dirty="0">
                <a:solidFill>
                  <a:srgbClr val="7030A0"/>
                </a:solidFill>
                <a:latin typeface="Arial Rounded MT Bold" panose="020F0704030504030204" pitchFamily="34" charset="0"/>
              </a:rPr>
              <a:t>eukaryotic organism</a:t>
            </a:r>
            <a:r>
              <a:rPr lang="en-US" sz="2000" b="1" dirty="0">
                <a:solidFill>
                  <a:srgbClr val="7030A0"/>
                </a:solidFill>
                <a:latin typeface="Arial Rounded MT Bold" panose="020F0704030504030204" pitchFamily="34" charset="0"/>
              </a:rPr>
              <a:t> having a distinct nucleus enclosed in a membrane</a:t>
            </a:r>
            <a:r>
              <a:rPr lang="en-US" sz="2000" b="1" dirty="0" smtClean="0">
                <a:solidFill>
                  <a:srgbClr val="7030A0"/>
                </a:solidFill>
                <a:latin typeface="Arial Rounded MT Bold" panose="020F0704030504030204" pitchFamily="34" charset="0"/>
              </a:rPr>
              <a:t>.</a:t>
            </a:r>
          </a:p>
          <a:p>
            <a:pPr marL="342900" lvl="0" indent="-342900" algn="just">
              <a:buFont typeface="Courier New" panose="02070309020205020404" pitchFamily="49" charset="0"/>
              <a:buChar char="o"/>
            </a:pPr>
            <a:endParaRPr lang="en-US" sz="2000" b="1" dirty="0">
              <a:solidFill>
                <a:srgbClr val="00B0F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9" name="Picture 8" descr="Euglena Protozoa | Biology, Science biology, Classification"/>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149080"/>
            <a:ext cx="2880320" cy="2663840"/>
          </a:xfrm>
          <a:prstGeom prst="rect">
            <a:avLst/>
          </a:prstGeom>
          <a:noFill/>
          <a:extLst/>
        </p:spPr>
      </p:pic>
    </p:spTree>
    <p:extLst>
      <p:ext uri="{BB962C8B-B14F-4D97-AF65-F5344CB8AC3E}">
        <p14:creationId xmlns:p14="http://schemas.microsoft.com/office/powerpoint/2010/main" val="1055782124"/>
      </p:ext>
    </p:ext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167294" y="1301392"/>
            <a:ext cx="5945315" cy="5342320"/>
          </a:xfrm>
        </p:spPr>
        <p:txBody>
          <a:bodyPr>
            <a:normAutofit/>
          </a:bodyPr>
          <a:lstStyle/>
          <a:p>
            <a:pPr marL="342900" indent="-342900" algn="just">
              <a:lnSpc>
                <a:spcPct val="150000"/>
              </a:lnSpc>
              <a:buFont typeface="Courier New" panose="02070309020205020404" pitchFamily="49" charset="0"/>
              <a:buChar char="o"/>
            </a:pPr>
            <a:r>
              <a:rPr lang="en-US" sz="2000" b="1" dirty="0">
                <a:solidFill>
                  <a:srgbClr val="7030A0"/>
                </a:solidFill>
              </a:rPr>
              <a:t>Body divided into two parts i.e. cytoplasm and nucleus. </a:t>
            </a:r>
            <a:endParaRPr lang="en-US" sz="2000" b="1" dirty="0" smtClean="0">
              <a:solidFill>
                <a:srgbClr val="7030A0"/>
              </a:solidFill>
            </a:endParaRPr>
          </a:p>
          <a:p>
            <a:pPr marL="342900" indent="-342900" algn="just">
              <a:lnSpc>
                <a:spcPct val="150000"/>
              </a:lnSpc>
              <a:buFont typeface="Courier New" panose="02070309020205020404" pitchFamily="49" charset="0"/>
              <a:buChar char="o"/>
            </a:pPr>
            <a:r>
              <a:rPr lang="en-US" sz="2000" b="1" dirty="0">
                <a:solidFill>
                  <a:srgbClr val="7030A0"/>
                </a:solidFill>
              </a:rPr>
              <a:t>N</a:t>
            </a:r>
            <a:r>
              <a:rPr lang="en-US" sz="2000" b="1" dirty="0" smtClean="0">
                <a:solidFill>
                  <a:srgbClr val="7030A0"/>
                </a:solidFill>
              </a:rPr>
              <a:t>ucleus </a:t>
            </a:r>
            <a:r>
              <a:rPr lang="en-US" sz="2000" b="1" dirty="0">
                <a:solidFill>
                  <a:srgbClr val="7030A0"/>
                </a:solidFill>
              </a:rPr>
              <a:t>is either vesicular or compact type.</a:t>
            </a:r>
          </a:p>
          <a:p>
            <a:pPr marL="342900" lvl="0" indent="-342900" algn="just">
              <a:lnSpc>
                <a:spcPct val="150000"/>
              </a:lnSpc>
              <a:buFont typeface="Courier New" panose="02070309020205020404" pitchFamily="49" charset="0"/>
              <a:buChar char="o"/>
            </a:pPr>
            <a:endParaRPr lang="en-US" sz="2000" b="1" dirty="0">
              <a:solidFill>
                <a:srgbClr val="7030A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6" name="Picture 5" descr="Amoeba Anatomy | Carlson Stock Art"/>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26680"/>
            <a:ext cx="4752528" cy="3717032"/>
          </a:xfrm>
          <a:prstGeom prst="rect">
            <a:avLst/>
          </a:prstGeom>
          <a:noFill/>
          <a:ln>
            <a:noFill/>
          </a:ln>
        </p:spPr>
      </p:pic>
    </p:spTree>
    <p:extLst>
      <p:ext uri="{BB962C8B-B14F-4D97-AF65-F5344CB8AC3E}">
        <p14:creationId xmlns:p14="http://schemas.microsoft.com/office/powerpoint/2010/main" val="1054255935"/>
      </p:ext>
    </p:extLst>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 Movement of Protozoa: </a:t>
            </a:r>
          </a:p>
          <a:p>
            <a:pPr marL="342900" indent="-342900" algn="just">
              <a:lnSpc>
                <a:spcPct val="150000"/>
              </a:lnSpc>
              <a:buFont typeface="Courier New" panose="02070309020205020404" pitchFamily="49" charset="0"/>
              <a:buChar char="o"/>
            </a:pPr>
            <a:r>
              <a:rPr lang="en-US" sz="2000" b="1" dirty="0">
                <a:solidFill>
                  <a:srgbClr val="002060"/>
                </a:solidFill>
              </a:rPr>
              <a:t>Protozoa move by means of </a:t>
            </a:r>
            <a:r>
              <a:rPr lang="en-US" sz="2000" b="1" u="sng" dirty="0">
                <a:solidFill>
                  <a:srgbClr val="002060"/>
                </a:solidFill>
              </a:rPr>
              <a:t>pseudopodia</a:t>
            </a:r>
            <a:r>
              <a:rPr lang="en-US" sz="2000" b="1" dirty="0">
                <a:solidFill>
                  <a:srgbClr val="002060"/>
                </a:solidFill>
              </a:rPr>
              <a:t> or </a:t>
            </a:r>
            <a:r>
              <a:rPr lang="en-US" sz="2000" b="1" u="sng" dirty="0">
                <a:solidFill>
                  <a:srgbClr val="002060"/>
                </a:solidFill>
              </a:rPr>
              <a:t>flagella</a:t>
            </a:r>
            <a:r>
              <a:rPr lang="en-US" sz="2000" b="1" dirty="0">
                <a:solidFill>
                  <a:srgbClr val="002060"/>
                </a:solidFill>
              </a:rPr>
              <a:t> </a:t>
            </a:r>
            <a:r>
              <a:rPr lang="en-US" sz="2000" b="1" dirty="0" smtClean="0">
                <a:solidFill>
                  <a:srgbClr val="002060"/>
                </a:solidFill>
              </a:rPr>
              <a:t>or Cilia or  </a:t>
            </a:r>
            <a:r>
              <a:rPr lang="en-US" sz="2000" b="1" u="sng" dirty="0">
                <a:solidFill>
                  <a:srgbClr val="002060"/>
                </a:solidFill>
              </a:rPr>
              <a:t>by gliding</a:t>
            </a:r>
            <a:r>
              <a:rPr lang="en-US" sz="2000" b="1" dirty="0">
                <a:solidFill>
                  <a:srgbClr val="002060"/>
                </a:solidFill>
              </a:rPr>
              <a:t>.</a:t>
            </a:r>
          </a:p>
          <a:p>
            <a:pPr marL="342900" lvl="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7" name="Picture 6" descr="Protozoa - unicellular eukaryotic organisms"/>
          <p:cNvPicPr/>
          <p:nvPr/>
        </p:nvPicPr>
        <p:blipFill rotWithShape="1">
          <a:blip r:embed="rId3">
            <a:extLst>
              <a:ext uri="{28A0092B-C50C-407E-A947-70E740481C1C}">
                <a14:useLocalDpi xmlns:a14="http://schemas.microsoft.com/office/drawing/2010/main" val="0"/>
              </a:ext>
            </a:extLst>
          </a:blip>
          <a:srcRect t="26103" b="7875"/>
          <a:stretch/>
        </p:blipFill>
        <p:spPr bwMode="auto">
          <a:xfrm>
            <a:off x="1259632" y="3573016"/>
            <a:ext cx="5942965" cy="2948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3952642"/>
      </p:ext>
    </p:extLst>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 Movement of Protozoa: </a:t>
            </a:r>
          </a:p>
          <a:p>
            <a:pPr marL="342900" indent="-342900" algn="just">
              <a:lnSpc>
                <a:spcPct val="150000"/>
              </a:lnSpc>
              <a:buFont typeface="Courier New" panose="02070309020205020404" pitchFamily="49" charset="0"/>
              <a:buChar char="o"/>
            </a:pPr>
            <a:r>
              <a:rPr lang="en-US" sz="2000" b="1" dirty="0">
                <a:solidFill>
                  <a:srgbClr val="002060"/>
                </a:solidFill>
              </a:rPr>
              <a:t>Protozoa move by means of </a:t>
            </a:r>
            <a:r>
              <a:rPr lang="en-US" sz="2000" b="1" u="sng" dirty="0" smtClean="0">
                <a:solidFill>
                  <a:srgbClr val="002060"/>
                </a:solidFill>
              </a:rPr>
              <a:t>pseudopodia</a:t>
            </a:r>
          </a:p>
          <a:p>
            <a:pPr marL="34290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a:solidFill>
                  <a:srgbClr val="FF0000"/>
                </a:solidFill>
                <a:latin typeface="Arial Black" pitchFamily="34" charset="0"/>
              </a:rPr>
              <a:t>Phylum</a:t>
            </a:r>
            <a:r>
              <a:rPr lang="en-US" sz="2800" b="1" dirty="0" smtClean="0">
                <a:solidFill>
                  <a:srgbClr val="FF0000"/>
                </a:solidFill>
                <a:latin typeface="Arial Black" pitchFamily="34" charset="0"/>
              </a:rPr>
              <a:t>: Protozoa</a:t>
            </a:r>
            <a:endParaRPr lang="en-US" sz="2800" b="1" dirty="0">
              <a:solidFill>
                <a:srgbClr val="FF0000"/>
              </a:solidFill>
              <a:latin typeface="Arial Black" pitchFamily="34" charset="0"/>
            </a:endParaRPr>
          </a:p>
        </p:txBody>
      </p:sp>
      <p:pic>
        <p:nvPicPr>
          <p:cNvPr id="5" name="Picture 4" descr="Amoebiasis"/>
          <p:cNvPicPr/>
          <p:nvPr/>
        </p:nvPicPr>
        <p:blipFill rotWithShape="1">
          <a:blip r:embed="rId3">
            <a:extLst>
              <a:ext uri="{28A0092B-C50C-407E-A947-70E740481C1C}">
                <a14:useLocalDpi xmlns:a14="http://schemas.microsoft.com/office/drawing/2010/main" val="0"/>
              </a:ext>
            </a:extLst>
          </a:blip>
          <a:srcRect l="3370" r="6737" b="6154"/>
          <a:stretch/>
        </p:blipFill>
        <p:spPr bwMode="auto">
          <a:xfrm>
            <a:off x="1763688" y="3789040"/>
            <a:ext cx="4472940" cy="2324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7089832"/>
      </p:ext>
    </p:extLst>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 Movement of Protozoa: </a:t>
            </a:r>
          </a:p>
          <a:p>
            <a:pPr marL="342900" indent="-342900" algn="just">
              <a:lnSpc>
                <a:spcPct val="150000"/>
              </a:lnSpc>
              <a:buFont typeface="Courier New" panose="02070309020205020404" pitchFamily="49" charset="0"/>
              <a:buChar char="o"/>
            </a:pPr>
            <a:r>
              <a:rPr lang="en-US" sz="2000" b="1" dirty="0">
                <a:solidFill>
                  <a:srgbClr val="002060"/>
                </a:solidFill>
              </a:rPr>
              <a:t>Protozoa move by means of </a:t>
            </a:r>
            <a:r>
              <a:rPr lang="en-US" sz="2000" b="1" u="sng" dirty="0" smtClean="0">
                <a:solidFill>
                  <a:srgbClr val="002060"/>
                </a:solidFill>
              </a:rPr>
              <a:t>flagella</a:t>
            </a:r>
          </a:p>
          <a:p>
            <a:pPr algn="just">
              <a:lnSpc>
                <a:spcPct val="150000"/>
              </a:lnSpc>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smtClean="0">
                <a:solidFill>
                  <a:srgbClr val="FF0000"/>
                </a:solidFill>
                <a:latin typeface="Arial Black" pitchFamily="34" charset="0"/>
              </a:rPr>
              <a:t>Protozoa</a:t>
            </a:r>
            <a:endParaRPr lang="en-US" sz="2800" b="1" dirty="0">
              <a:solidFill>
                <a:srgbClr val="FF0000"/>
              </a:solidFill>
              <a:latin typeface="Arial Black" pitchFamily="34" charset="0"/>
            </a:endParaRPr>
          </a:p>
        </p:txBody>
      </p:sp>
      <p:pic>
        <p:nvPicPr>
          <p:cNvPr id="5" name="Picture 4" descr="Protozoa | CK-12 Foundation"/>
          <p:cNvPicPr/>
          <p:nvPr/>
        </p:nvPicPr>
        <p:blipFill>
          <a:blip r:embed="rId3">
            <a:extLst>
              <a:ext uri="{28A0092B-C50C-407E-A947-70E740481C1C}">
                <a14:useLocalDpi xmlns:a14="http://schemas.microsoft.com/office/drawing/2010/main" val="0"/>
              </a:ext>
            </a:extLst>
          </a:blip>
          <a:srcRect/>
          <a:stretch>
            <a:fillRect/>
          </a:stretch>
        </p:blipFill>
        <p:spPr bwMode="auto">
          <a:xfrm>
            <a:off x="1640002" y="2996952"/>
            <a:ext cx="5256584" cy="2755384"/>
          </a:xfrm>
          <a:prstGeom prst="rect">
            <a:avLst/>
          </a:prstGeom>
          <a:noFill/>
          <a:ln>
            <a:noFill/>
          </a:ln>
        </p:spPr>
      </p:pic>
    </p:spTree>
    <p:extLst>
      <p:ext uri="{BB962C8B-B14F-4D97-AF65-F5344CB8AC3E}">
        <p14:creationId xmlns:p14="http://schemas.microsoft.com/office/powerpoint/2010/main" val="2387050236"/>
      </p:ext>
    </p:extLst>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03648" y="1301392"/>
            <a:ext cx="5009211" cy="5342320"/>
          </a:xfrm>
        </p:spPr>
        <p:txBody>
          <a:bodyPr>
            <a:normAutofit/>
          </a:bodyPr>
          <a:lstStyle/>
          <a:p>
            <a:pPr lvl="0" algn="just">
              <a:lnSpc>
                <a:spcPct val="150000"/>
              </a:lnSpc>
            </a:pPr>
            <a:r>
              <a:rPr lang="en-US" sz="2000" b="1" dirty="0" smtClean="0">
                <a:solidFill>
                  <a:srgbClr val="7030A0"/>
                </a:solidFill>
                <a:latin typeface="Arial Rounded MT Bold" panose="020F0704030504030204" pitchFamily="34" charset="0"/>
              </a:rPr>
              <a:t> Movement of Protozoa: </a:t>
            </a:r>
          </a:p>
          <a:p>
            <a:pPr marL="342900" indent="-342900" algn="just">
              <a:lnSpc>
                <a:spcPct val="150000"/>
              </a:lnSpc>
              <a:buFont typeface="Courier New" panose="02070309020205020404" pitchFamily="49" charset="0"/>
              <a:buChar char="o"/>
            </a:pPr>
            <a:r>
              <a:rPr lang="en-US" sz="2000" b="1" dirty="0">
                <a:solidFill>
                  <a:srgbClr val="002060"/>
                </a:solidFill>
              </a:rPr>
              <a:t>Protozoa move by means of </a:t>
            </a:r>
            <a:r>
              <a:rPr lang="en-US" sz="2000" b="1" dirty="0" smtClean="0">
                <a:solidFill>
                  <a:srgbClr val="002060"/>
                </a:solidFill>
              </a:rPr>
              <a:t>Cilia</a:t>
            </a:r>
          </a:p>
          <a:p>
            <a:pPr algn="just">
              <a:lnSpc>
                <a:spcPct val="150000"/>
              </a:lnSpc>
            </a:pPr>
            <a:r>
              <a:rPr lang="en-US" sz="2000" b="1" dirty="0" smtClean="0">
                <a:solidFill>
                  <a:srgbClr val="002060"/>
                </a:solidFill>
              </a:rPr>
              <a:t>   e.g. </a:t>
            </a:r>
            <a:r>
              <a:rPr lang="en-US" sz="2000" b="1" i="1" dirty="0" err="1" smtClean="0">
                <a:solidFill>
                  <a:srgbClr val="002060"/>
                </a:solidFill>
              </a:rPr>
              <a:t>Balantidium</a:t>
            </a:r>
            <a:r>
              <a:rPr lang="en-US" sz="2000" b="1" i="1" dirty="0" smtClean="0">
                <a:solidFill>
                  <a:srgbClr val="002060"/>
                </a:solidFill>
              </a:rPr>
              <a:t> coli</a:t>
            </a:r>
            <a:r>
              <a:rPr lang="en-US" sz="2000" b="1" dirty="0" smtClean="0">
                <a:solidFill>
                  <a:srgbClr val="002060"/>
                </a:solidFill>
              </a:rPr>
              <a:t>.</a:t>
            </a:r>
          </a:p>
          <a:p>
            <a:pPr marL="342900" indent="-342900" algn="just">
              <a:lnSpc>
                <a:spcPct val="150000"/>
              </a:lnSpc>
              <a:buFont typeface="Courier New" panose="02070309020205020404" pitchFamily="49" charset="0"/>
              <a:buChar char="o"/>
            </a:pPr>
            <a:endParaRPr lang="en-US" sz="2000" b="1" dirty="0" smtClean="0">
              <a:solidFill>
                <a:srgbClr val="002060"/>
              </a:solidFill>
            </a:endParaRPr>
          </a:p>
          <a:p>
            <a:pPr marL="342900" indent="-342900" algn="just">
              <a:lnSpc>
                <a:spcPct val="150000"/>
              </a:lnSpc>
              <a:buFont typeface="Courier New" panose="02070309020205020404" pitchFamily="49" charset="0"/>
              <a:buChar char="o"/>
            </a:pPr>
            <a:endParaRPr lang="en-US" sz="2000" b="1" dirty="0">
              <a:solidFill>
                <a:srgbClr val="002060"/>
              </a:solidFill>
            </a:endParaRPr>
          </a:p>
          <a:p>
            <a:pPr marL="342900" lvl="0" indent="-342900" algn="just">
              <a:lnSpc>
                <a:spcPct val="150000"/>
              </a:lnSpc>
              <a:buFont typeface="Courier New" panose="02070309020205020404" pitchFamily="49" charset="0"/>
              <a:buChar char="o"/>
            </a:pPr>
            <a:endParaRPr lang="en-US" sz="2000" b="1" dirty="0">
              <a:solidFill>
                <a:srgbClr val="002060"/>
              </a:solidFill>
              <a:latin typeface="Arial Rounded MT Bold" panose="020F0704030504030204" pitchFamily="34" charset="0"/>
            </a:endParaRPr>
          </a:p>
        </p:txBody>
      </p:sp>
      <p:sp>
        <p:nvSpPr>
          <p:cNvPr id="2051" name="Rectangle 6"/>
          <p:cNvSpPr>
            <a:spLocks noChangeArrowheads="1"/>
          </p:cNvSpPr>
          <p:nvPr/>
        </p:nvSpPr>
        <p:spPr bwMode="auto">
          <a:xfrm>
            <a:off x="899592" y="347285"/>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a:solidFill>
                  <a:srgbClr val="FF0000"/>
                </a:solidFill>
                <a:latin typeface="Arial Black" pitchFamily="34" charset="0"/>
              </a:rPr>
              <a:t>Salient Characters of </a:t>
            </a:r>
          </a:p>
          <a:p>
            <a:pPr algn="ctr"/>
            <a:r>
              <a:rPr lang="en-US" sz="2800" b="1" dirty="0">
                <a:solidFill>
                  <a:srgbClr val="FF0000"/>
                </a:solidFill>
                <a:latin typeface="Arial Black" pitchFamily="34" charset="0"/>
              </a:rPr>
              <a:t>Phylum</a:t>
            </a:r>
            <a:r>
              <a:rPr lang="en-US" sz="2800" b="1" dirty="0" smtClean="0">
                <a:solidFill>
                  <a:srgbClr val="FF0000"/>
                </a:solidFill>
                <a:latin typeface="Arial Black" pitchFamily="34" charset="0"/>
              </a:rPr>
              <a:t>: Protozoa</a:t>
            </a:r>
            <a:endParaRPr lang="en-US" sz="2800" b="1" dirty="0">
              <a:solidFill>
                <a:srgbClr val="FF0000"/>
              </a:solidFill>
              <a:latin typeface="Arial Black" pitchFamily="34" charset="0"/>
            </a:endParaRPr>
          </a:p>
        </p:txBody>
      </p:sp>
      <p:pic>
        <p:nvPicPr>
          <p:cNvPr id="5" name="Picture 4" descr="9 Balantidium coli ideas | cysts, medical laboratory, medical laboratory  science"/>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56992"/>
            <a:ext cx="4320480" cy="3024336"/>
          </a:xfrm>
          <a:prstGeom prst="rect">
            <a:avLst/>
          </a:prstGeom>
          <a:noFill/>
          <a:ln>
            <a:noFill/>
          </a:ln>
        </p:spPr>
      </p:pic>
    </p:spTree>
    <p:extLst>
      <p:ext uri="{BB962C8B-B14F-4D97-AF65-F5344CB8AC3E}">
        <p14:creationId xmlns:p14="http://schemas.microsoft.com/office/powerpoint/2010/main" val="774846784"/>
      </p:ext>
    </p:extLst>
  </p:cSld>
  <p:clrMapOvr>
    <a:masterClrMapping/>
  </p:clrMapOvr>
  <p:transition>
    <p:blinds dir="ver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3249</TotalTime>
  <Words>884</Words>
  <Application>Microsoft Office PowerPoint</Application>
  <PresentationFormat>On-screen Show (4:3)</PresentationFormat>
  <Paragraphs>210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VETERINARY PARASITOLOGY</dc:title>
  <dc:creator>Dr.Ajit</dc:creator>
  <cp:lastModifiedBy>Ajit Kumar</cp:lastModifiedBy>
  <cp:revision>386</cp:revision>
  <dcterms:created xsi:type="dcterms:W3CDTF">2006-08-16T00:00:00Z</dcterms:created>
  <dcterms:modified xsi:type="dcterms:W3CDTF">2020-11-10T09:31:40Z</dcterms:modified>
</cp:coreProperties>
</file>