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6" r:id="rId7"/>
    <p:sldId id="262" r:id="rId8"/>
    <p:sldId id="267"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11/11/2020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695265"/>
            <a:ext cx="8610600" cy="5324535"/>
          </a:xfrm>
          <a:prstGeom prst="rect">
            <a:avLst/>
          </a:prstGeom>
          <a:noFill/>
        </p:spPr>
        <p:txBody>
          <a:bodyPr wrap="square" rtlCol="0">
            <a:spAutoFit/>
          </a:bodyPr>
          <a:lstStyle/>
          <a:p>
            <a:pPr algn="r"/>
            <a:r>
              <a:rPr lang="en-US" b="1" dirty="0" smtClean="0">
                <a:solidFill>
                  <a:srgbClr val="FF0000"/>
                </a:solidFill>
              </a:rPr>
              <a:t>Class Lecture</a:t>
            </a:r>
          </a:p>
          <a:p>
            <a:pPr algn="r"/>
            <a:endParaRPr lang="en-US" b="1" dirty="0" smtClean="0">
              <a:solidFill>
                <a:srgbClr val="FF0000"/>
              </a:solidFill>
            </a:endParaRPr>
          </a:p>
          <a:p>
            <a:pPr algn="ctr"/>
            <a:endParaRPr lang="en-US" sz="5400" b="1" dirty="0" smtClean="0">
              <a:solidFill>
                <a:srgbClr val="FF0000"/>
              </a:solidFill>
            </a:endParaRPr>
          </a:p>
          <a:p>
            <a:pPr algn="ctr"/>
            <a:r>
              <a:rPr lang="en-IN" sz="3600" b="1" dirty="0" smtClean="0">
                <a:solidFill>
                  <a:srgbClr val="0070C0"/>
                </a:solidFill>
              </a:rPr>
              <a:t>HISTORY</a:t>
            </a:r>
            <a:r>
              <a:rPr lang="en-IN" sz="3600" b="1" dirty="0" smtClean="0"/>
              <a:t> </a:t>
            </a:r>
            <a:r>
              <a:rPr lang="en-US" sz="3600" b="1" dirty="0" smtClean="0">
                <a:solidFill>
                  <a:srgbClr val="0070C0"/>
                </a:solidFill>
              </a:rPr>
              <a:t>AND DEVELOPMENT OF CONDENSED MILK</a:t>
            </a:r>
            <a:endParaRPr lang="en-US" sz="3600" dirty="0" smtClean="0">
              <a:solidFill>
                <a:srgbClr val="0070C0"/>
              </a:solidFill>
            </a:endParaRPr>
          </a:p>
          <a:p>
            <a:pPr algn="ctr"/>
            <a:endParaRPr lang="en-US" sz="5400" b="1" dirty="0" smtClean="0">
              <a:solidFill>
                <a:srgbClr val="0070C0"/>
              </a:solidFill>
            </a:endParaRPr>
          </a:p>
          <a:p>
            <a:pPr algn="ctr"/>
            <a:r>
              <a:rPr lang="en-US" sz="2200" b="1" dirty="0" smtClean="0">
                <a:solidFill>
                  <a:srgbClr val="0070C0"/>
                </a:solidFill>
              </a:rPr>
              <a:t>Dr. </a:t>
            </a:r>
            <a:r>
              <a:rPr lang="en-US" sz="2200" b="1" dirty="0" err="1" smtClean="0">
                <a:solidFill>
                  <a:srgbClr val="0070C0"/>
                </a:solidFill>
              </a:rPr>
              <a:t>Sanjeev</a:t>
            </a:r>
            <a:r>
              <a:rPr lang="en-US" sz="2200" b="1" dirty="0" smtClean="0">
                <a:solidFill>
                  <a:srgbClr val="0070C0"/>
                </a:solidFill>
              </a:rPr>
              <a:t> Kumar</a:t>
            </a:r>
          </a:p>
          <a:p>
            <a:pPr algn="ctr"/>
            <a:r>
              <a:rPr lang="en-US" sz="2200" dirty="0" smtClean="0">
                <a:solidFill>
                  <a:srgbClr val="0070C0"/>
                </a:solidFill>
              </a:rPr>
              <a:t>Associate Professor</a:t>
            </a:r>
          </a:p>
          <a:p>
            <a:pPr algn="ctr"/>
            <a:r>
              <a:rPr lang="en-US" sz="2200" dirty="0" smtClean="0">
                <a:solidFill>
                  <a:srgbClr val="0070C0"/>
                </a:solidFill>
              </a:rPr>
              <a:t>Department of Dairy Technology</a:t>
            </a:r>
          </a:p>
          <a:p>
            <a:pPr algn="ctr"/>
            <a:r>
              <a:rPr lang="en-US" sz="2200" dirty="0" smtClean="0">
                <a:solidFill>
                  <a:srgbClr val="0070C0"/>
                </a:solidFill>
              </a:rPr>
              <a:t>SGIDT, Patna-14</a:t>
            </a:r>
          </a:p>
          <a:p>
            <a:pPr algn="r"/>
            <a:endParaRPr lang="en-US" b="1" dirty="0" smtClean="0">
              <a:solidFill>
                <a:srgbClr val="FF0000"/>
              </a:solidFill>
            </a:endParaRPr>
          </a:p>
          <a:p>
            <a:pPr algn="r"/>
            <a:endParaRPr lang="en-IN" b="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66800" y="1295400"/>
            <a:ext cx="7467600" cy="2554545"/>
          </a:xfrm>
          <a:prstGeom prst="rect">
            <a:avLst/>
          </a:prstGeom>
        </p:spPr>
        <p:txBody>
          <a:bodyPr wrap="square">
            <a:spAutoFit/>
          </a:bodyPr>
          <a:lstStyle/>
          <a:p>
            <a:pPr>
              <a:buFont typeface="Wingdings" pitchFamily="2" charset="2"/>
              <a:buChar char="ü"/>
            </a:pPr>
            <a:r>
              <a:rPr lang="en-IN" sz="2000" dirty="0" smtClean="0">
                <a:latin typeface="Arial" pitchFamily="34" charset="0"/>
                <a:cs typeface="Arial" pitchFamily="34" charset="0"/>
              </a:rPr>
              <a:t>The improvements in modern equipment are: </a:t>
            </a:r>
          </a:p>
          <a:p>
            <a:endParaRPr lang="en-IN" sz="2000" dirty="0" smtClean="0">
              <a:latin typeface="Arial" pitchFamily="34" charset="0"/>
              <a:cs typeface="Arial" pitchFamily="34" charset="0"/>
            </a:endParaRPr>
          </a:p>
          <a:p>
            <a:pPr marL="719138" indent="-269875">
              <a:buAutoNum type="alphaLcPeriod"/>
            </a:pPr>
            <a:r>
              <a:rPr lang="en-IN" sz="2000" dirty="0" smtClean="0">
                <a:latin typeface="Arial" pitchFamily="34" charset="0"/>
                <a:cs typeface="Arial" pitchFamily="34" charset="0"/>
              </a:rPr>
              <a:t>Change of metal from copper to stainless steel.</a:t>
            </a:r>
          </a:p>
          <a:p>
            <a:pPr marL="719138" indent="-269875"/>
            <a:r>
              <a:rPr lang="en-IN" sz="2000" dirty="0" smtClean="0">
                <a:latin typeface="Arial" pitchFamily="34" charset="0"/>
                <a:cs typeface="Arial" pitchFamily="34" charset="0"/>
              </a:rPr>
              <a:t> </a:t>
            </a:r>
          </a:p>
          <a:p>
            <a:pPr marL="719138" indent="-269875"/>
            <a:r>
              <a:rPr lang="en-IN" sz="2000" dirty="0" smtClean="0">
                <a:latin typeface="Arial" pitchFamily="34" charset="0"/>
                <a:cs typeface="Arial" pitchFamily="34" charset="0"/>
              </a:rPr>
              <a:t>b. Double and triple effect or combination of single effect evaporator with thermo- temperature control. </a:t>
            </a:r>
          </a:p>
          <a:p>
            <a:pPr marL="719138" indent="-269875"/>
            <a:endParaRPr lang="en-IN" sz="2000" dirty="0" smtClean="0">
              <a:latin typeface="Arial" pitchFamily="34" charset="0"/>
              <a:cs typeface="Arial" pitchFamily="34" charset="0"/>
            </a:endParaRPr>
          </a:p>
          <a:p>
            <a:pPr marL="719138" indent="-269875"/>
            <a:r>
              <a:rPr lang="en-IN" sz="2000" dirty="0" smtClean="0">
                <a:latin typeface="Arial" pitchFamily="34" charset="0"/>
                <a:cs typeface="Arial" pitchFamily="34" charset="0"/>
              </a:rPr>
              <a:t>c. Plate type evaporators were developed in 1958. </a:t>
            </a:r>
            <a:endParaRPr lang="en-IN"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1128713" y="-1071621"/>
            <a:ext cx="6798627" cy="8463021"/>
          </a:xfrm>
          <a:prstGeom prst="rect">
            <a:avLst/>
          </a:prstGeom>
          <a:noFill/>
          <a:ln w="9525">
            <a:noFill/>
            <a:miter lim="800000"/>
            <a:headEnd/>
            <a:tailEnd/>
          </a:ln>
        </p:spPr>
      </p:pic>
      <p:sp>
        <p:nvSpPr>
          <p:cNvPr id="6" name="Rectangle 5"/>
          <p:cNvSpPr/>
          <p:nvPr/>
        </p:nvSpPr>
        <p:spPr>
          <a:xfrm>
            <a:off x="2702547" y="42898"/>
            <a:ext cx="2936253" cy="369332"/>
          </a:xfrm>
          <a:prstGeom prst="rect">
            <a:avLst/>
          </a:prstGeom>
        </p:spPr>
        <p:style>
          <a:lnRef idx="1">
            <a:schemeClr val="dk1"/>
          </a:lnRef>
          <a:fillRef idx="2">
            <a:schemeClr val="dk1"/>
          </a:fillRef>
          <a:effectRef idx="1">
            <a:schemeClr val="dk1"/>
          </a:effectRef>
          <a:fontRef idx="minor">
            <a:schemeClr val="dk1"/>
          </a:fontRef>
        </p:style>
        <p:txBody>
          <a:bodyPr wrap="none">
            <a:spAutoFit/>
          </a:bodyPr>
          <a:lstStyle/>
          <a:p>
            <a:r>
              <a:rPr lang="en-IN" b="1" dirty="0" smtClean="0"/>
              <a:t>USES OF CONDENSED MILKS </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76200"/>
            <a:ext cx="8153400" cy="6755696"/>
          </a:xfrm>
          <a:prstGeom prst="rect">
            <a:avLst/>
          </a:prstGeom>
        </p:spPr>
        <p:txBody>
          <a:bodyPr wrap="square">
            <a:spAutoFit/>
          </a:bodyPr>
          <a:lstStyle/>
          <a:p>
            <a:r>
              <a:rPr lang="en-US" sz="3500" b="1" dirty="0" smtClean="0">
                <a:solidFill>
                  <a:srgbClr val="00B0F0"/>
                </a:solidFill>
                <a:latin typeface="BatangChe" pitchFamily="49" charset="-127"/>
                <a:ea typeface="BatangChe" pitchFamily="49" charset="-127"/>
              </a:rPr>
              <a:t>Condensed milk ..???</a:t>
            </a:r>
            <a:endParaRPr lang="en-IN" sz="3500" b="1" dirty="0" smtClean="0">
              <a:solidFill>
                <a:srgbClr val="00B0F0"/>
              </a:solidFill>
              <a:latin typeface="BatangChe" pitchFamily="49" charset="-127"/>
              <a:ea typeface="BatangChe" pitchFamily="49" charset="-127"/>
            </a:endParaRPr>
          </a:p>
          <a:p>
            <a:endParaRPr lang="en-IN" dirty="0" smtClean="0"/>
          </a:p>
          <a:p>
            <a:pPr>
              <a:buFont typeface="Wingdings" pitchFamily="2" charset="2"/>
              <a:buChar char="ü"/>
            </a:pPr>
            <a:r>
              <a:rPr lang="en-IN" sz="2000" b="1" dirty="0" smtClean="0">
                <a:solidFill>
                  <a:srgbClr val="0070C0"/>
                </a:solidFill>
                <a:latin typeface="Arial" pitchFamily="34" charset="0"/>
                <a:cs typeface="Arial" pitchFamily="34" charset="0"/>
              </a:rPr>
              <a:t>Partial removal of water </a:t>
            </a:r>
            <a:r>
              <a:rPr lang="en-IN" sz="2000" dirty="0" smtClean="0">
                <a:latin typeface="Arial" pitchFamily="34" charset="0"/>
                <a:cs typeface="Arial" pitchFamily="34" charset="0"/>
              </a:rPr>
              <a:t>from milk, skim milk, whey and other milk products </a:t>
            </a:r>
            <a:r>
              <a:rPr lang="en-IN" sz="2000" i="1" dirty="0" err="1" smtClean="0">
                <a:latin typeface="Arial" pitchFamily="34" charset="0"/>
                <a:cs typeface="Arial" pitchFamily="34" charset="0"/>
              </a:rPr>
              <a:t>i.e</a:t>
            </a:r>
            <a:r>
              <a:rPr lang="en-IN" sz="2000" dirty="0" smtClean="0">
                <a:latin typeface="Arial" pitchFamily="34" charset="0"/>
                <a:cs typeface="Arial" pitchFamily="34" charset="0"/>
              </a:rPr>
              <a:t>  </a:t>
            </a:r>
            <a:r>
              <a:rPr lang="en-IN" sz="2000" b="1" dirty="0" smtClean="0">
                <a:solidFill>
                  <a:srgbClr val="7030A0"/>
                </a:solidFill>
                <a:latin typeface="Arial" pitchFamily="34" charset="0"/>
                <a:cs typeface="Arial" pitchFamily="34" charset="0"/>
              </a:rPr>
              <a:t>Concentrated</a:t>
            </a:r>
          </a:p>
          <a:p>
            <a:pPr>
              <a:buFont typeface="Wingdings" pitchFamily="2" charset="2"/>
              <a:buChar char="ü"/>
            </a:pPr>
            <a:endParaRPr lang="en-IN" sz="2000" dirty="0" smtClean="0">
              <a:latin typeface="Arial" pitchFamily="34" charset="0"/>
              <a:cs typeface="Arial" pitchFamily="34" charset="0"/>
            </a:endParaRPr>
          </a:p>
          <a:p>
            <a:pPr>
              <a:buFont typeface="Wingdings" pitchFamily="2" charset="2"/>
              <a:buChar char="ü"/>
            </a:pPr>
            <a:r>
              <a:rPr lang="en-IN" sz="2000" b="1" dirty="0" smtClean="0">
                <a:solidFill>
                  <a:srgbClr val="7030A0"/>
                </a:solidFill>
                <a:latin typeface="Arial" pitchFamily="34" charset="0"/>
                <a:cs typeface="Arial" pitchFamily="34" charset="0"/>
              </a:rPr>
              <a:t>Purpose</a:t>
            </a:r>
            <a:r>
              <a:rPr lang="en-IN" sz="2000" dirty="0" smtClean="0">
                <a:latin typeface="Arial" pitchFamily="34" charset="0"/>
                <a:cs typeface="Arial" pitchFamily="34" charset="0"/>
              </a:rPr>
              <a:t> : to diminish the volume </a:t>
            </a:r>
          </a:p>
          <a:p>
            <a:r>
              <a:rPr lang="en-IN" sz="2000" dirty="0" smtClean="0">
                <a:latin typeface="Arial" pitchFamily="34" charset="0"/>
                <a:cs typeface="Arial" pitchFamily="34" charset="0"/>
              </a:rPr>
              <a:t>	       to enhance the shelf life quality. </a:t>
            </a:r>
          </a:p>
          <a:p>
            <a:pPr>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Water can be removed from milk by evaporation and in addition to water, volatile substances (especially dissolved gases) removed. </a:t>
            </a:r>
          </a:p>
          <a:p>
            <a:pPr>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Evaporation is usually done under reduced pressure — hence, decreased temperature — to prevent damage caused by heating.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Water can also be removed by a </a:t>
            </a:r>
            <a:r>
              <a:rPr lang="en-IN" sz="2000" b="1" dirty="0" smtClean="0">
                <a:solidFill>
                  <a:srgbClr val="7030A0"/>
                </a:solidFill>
                <a:latin typeface="Arial" pitchFamily="34" charset="0"/>
                <a:cs typeface="Arial" pitchFamily="34" charset="0"/>
              </a:rPr>
              <a:t>membrane process </a:t>
            </a:r>
            <a:r>
              <a:rPr lang="en-IN" sz="2000" dirty="0" smtClean="0">
                <a:latin typeface="Arial" pitchFamily="34" charset="0"/>
                <a:cs typeface="Arial" pitchFamily="34" charset="0"/>
              </a:rPr>
              <a:t>called as reverse osmosis, i.e., high pressure is applied to a solution to pass its water through a suitable membrane. </a:t>
            </a:r>
          </a:p>
          <a:p>
            <a:pPr algn="just"/>
            <a:endParaRPr lang="en-IN" sz="2000" dirty="0" smtClean="0">
              <a:latin typeface="Arial" pitchFamily="34" charset="0"/>
              <a:cs typeface="Arial" pitchFamily="34" charset="0"/>
            </a:endParaRPr>
          </a:p>
          <a:p>
            <a:pPr marL="630238" indent="-180975" algn="just">
              <a:buFont typeface="Wingdings" pitchFamily="2" charset="2"/>
              <a:buChar char="§"/>
            </a:pPr>
            <a:r>
              <a:rPr lang="en-IN" sz="2000" dirty="0" smtClean="0">
                <a:latin typeface="Arial" pitchFamily="34" charset="0"/>
                <a:cs typeface="Arial" pitchFamily="34" charset="0"/>
              </a:rPr>
              <a:t>Water as well as part of some low-molar-mass substances passes through the membrane. </a:t>
            </a:r>
          </a:p>
          <a:p>
            <a:pPr algn="just">
              <a:buFont typeface="Wingdings" pitchFamily="2" charset="2"/>
              <a:buChar char="ü"/>
            </a:pPr>
            <a:r>
              <a:rPr lang="en-IN" sz="2000" dirty="0" smtClean="0">
                <a:latin typeface="Arial" pitchFamily="34" charset="0"/>
                <a:cs typeface="Arial" pitchFamily="34" charset="0"/>
              </a:rPr>
              <a:t>A different method of concentrating is by freezing.</a:t>
            </a:r>
            <a:endParaRPr lang="en-IN"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381000"/>
            <a:ext cx="8305800" cy="5293757"/>
          </a:xfrm>
          <a:prstGeom prst="rect">
            <a:avLst/>
          </a:prstGeom>
          <a:noFill/>
        </p:spPr>
        <p:txBody>
          <a:bodyPr wrap="square" rtlCol="0">
            <a:spAutoFit/>
          </a:bodyPr>
          <a:lstStyle/>
          <a:p>
            <a:r>
              <a:rPr lang="en-IN" sz="4000" b="1" dirty="0" smtClean="0">
                <a:solidFill>
                  <a:srgbClr val="00B0F0"/>
                </a:solidFill>
                <a:latin typeface="BatangChe" pitchFamily="49" charset="-127"/>
                <a:ea typeface="BatangChe" pitchFamily="49" charset="-127"/>
              </a:rPr>
              <a:t>History...</a:t>
            </a:r>
          </a:p>
          <a:p>
            <a:endParaRPr lang="en-IN" sz="2000" b="1" dirty="0" smtClean="0">
              <a:solidFill>
                <a:srgbClr val="00B0F0"/>
              </a:solidFill>
              <a:latin typeface="BatangChe" pitchFamily="49" charset="-127"/>
              <a:ea typeface="BatangChe" pitchFamily="49" charset="-127"/>
            </a:endParaRPr>
          </a:p>
          <a:p>
            <a:pPr algn="just">
              <a:buFont typeface="Wingdings" pitchFamily="2" charset="2"/>
              <a:buChar char="ü"/>
            </a:pPr>
            <a:r>
              <a:rPr lang="en-IN" sz="2000" b="1" dirty="0" smtClean="0">
                <a:solidFill>
                  <a:srgbClr val="7030A0"/>
                </a:solidFill>
                <a:latin typeface="Arial" pitchFamily="34" charset="0"/>
                <a:cs typeface="Arial" pitchFamily="34" charset="0"/>
              </a:rPr>
              <a:t>Marco Polo </a:t>
            </a:r>
            <a:r>
              <a:rPr lang="en-IN" sz="2000" dirty="0" smtClean="0">
                <a:latin typeface="Arial" pitchFamily="34" charset="0"/>
                <a:cs typeface="Arial" pitchFamily="34" charset="0"/>
              </a:rPr>
              <a:t>(1200) described the production of a paste like milk concentrate in Mongolia which was used by mixing with water.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Then 600 years passed before we again find concentrated milk in the literature, but thereafter the development progressed rapidly. </a:t>
            </a:r>
          </a:p>
          <a:p>
            <a:pPr algn="just"/>
            <a:endParaRPr lang="en-IN" sz="2000" dirty="0" smtClean="0">
              <a:latin typeface="Arial" pitchFamily="34" charset="0"/>
              <a:cs typeface="Arial" pitchFamily="34" charset="0"/>
            </a:endParaRPr>
          </a:p>
          <a:p>
            <a:pPr algn="just">
              <a:buFont typeface="Wingdings" pitchFamily="2" charset="2"/>
              <a:buChar char="ü"/>
            </a:pPr>
            <a:r>
              <a:rPr lang="en-IN" sz="2000" b="1" dirty="0" smtClean="0">
                <a:solidFill>
                  <a:srgbClr val="00B0F0"/>
                </a:solidFill>
                <a:latin typeface="Arial" pitchFamily="34" charset="0"/>
                <a:cs typeface="Arial" pitchFamily="34" charset="0"/>
              </a:rPr>
              <a:t>The advent of condensed milk belongs to 19</a:t>
            </a:r>
            <a:r>
              <a:rPr lang="en-IN" sz="2000" b="1" baseline="30000" dirty="0" smtClean="0">
                <a:solidFill>
                  <a:srgbClr val="00B0F0"/>
                </a:solidFill>
                <a:latin typeface="Arial" pitchFamily="34" charset="0"/>
                <a:cs typeface="Arial" pitchFamily="34" charset="0"/>
              </a:rPr>
              <a:t>th</a:t>
            </a:r>
            <a:r>
              <a:rPr lang="en-IN" sz="2000" b="1" dirty="0" smtClean="0">
                <a:solidFill>
                  <a:srgbClr val="00B0F0"/>
                </a:solidFill>
                <a:latin typeface="Arial" pitchFamily="34" charset="0"/>
                <a:cs typeface="Arial" pitchFamily="34" charset="0"/>
              </a:rPr>
              <a:t> century.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The condensed milk industry was introduced at about the same time as the factory system of butter and cheese making.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Its rapid development stands in sharp contrast to the production of butter and cheese. </a:t>
            </a:r>
          </a:p>
          <a:p>
            <a:endParaRPr lang="en-IN" b="1" dirty="0" smtClean="0">
              <a:solidFill>
                <a:srgbClr val="00B0F0"/>
              </a:solidFill>
              <a:latin typeface="BatangChe" pitchFamily="49" charset="-127"/>
              <a:ea typeface="BatangChe" pitchFamily="49" charset="-127"/>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609600"/>
            <a:ext cx="8610600" cy="5878532"/>
          </a:xfrm>
          <a:prstGeom prst="rect">
            <a:avLst/>
          </a:prstGeom>
        </p:spPr>
        <p:txBody>
          <a:bodyPr wrap="square">
            <a:spAutoFit/>
          </a:bodyPr>
          <a:lstStyle/>
          <a:p>
            <a:pPr algn="just">
              <a:buFont typeface="Wingdings" pitchFamily="2" charset="2"/>
              <a:buChar char="ü"/>
            </a:pPr>
            <a:r>
              <a:rPr lang="en-IN" sz="2000" b="1" dirty="0" smtClean="0">
                <a:solidFill>
                  <a:srgbClr val="00B0F0"/>
                </a:solidFill>
                <a:latin typeface="Arial" pitchFamily="34" charset="0"/>
                <a:cs typeface="Arial" pitchFamily="34" charset="0"/>
              </a:rPr>
              <a:t>Nicolas </a:t>
            </a:r>
            <a:r>
              <a:rPr lang="en-IN" sz="2000" b="1" dirty="0" err="1" smtClean="0">
                <a:solidFill>
                  <a:srgbClr val="00B0F0"/>
                </a:solidFill>
                <a:latin typeface="Arial" pitchFamily="34" charset="0"/>
                <a:cs typeface="Arial" pitchFamily="34" charset="0"/>
              </a:rPr>
              <a:t>Appert</a:t>
            </a:r>
            <a:r>
              <a:rPr lang="en-IN" sz="2000" dirty="0" smtClean="0">
                <a:latin typeface="Arial" pitchFamily="34" charset="0"/>
                <a:cs typeface="Arial" pitchFamily="34" charset="0"/>
              </a:rPr>
              <a:t> condensed milk in </a:t>
            </a:r>
            <a:r>
              <a:rPr lang="en-IN" sz="2000" b="1" dirty="0" smtClean="0">
                <a:solidFill>
                  <a:srgbClr val="00B0F0"/>
                </a:solidFill>
                <a:latin typeface="Arial" pitchFamily="34" charset="0"/>
                <a:cs typeface="Arial" pitchFamily="34" charset="0"/>
              </a:rPr>
              <a:t>France in 1820 </a:t>
            </a:r>
            <a:r>
              <a:rPr lang="en-IN" sz="2000" dirty="0" smtClean="0">
                <a:latin typeface="Arial" pitchFamily="34" charset="0"/>
                <a:cs typeface="Arial" pitchFamily="34" charset="0"/>
              </a:rPr>
              <a:t>and was developed afterwards in the </a:t>
            </a:r>
            <a:r>
              <a:rPr lang="en-IN" sz="2000" b="1" dirty="0" smtClean="0">
                <a:solidFill>
                  <a:srgbClr val="C00000"/>
                </a:solidFill>
                <a:latin typeface="Arial" pitchFamily="34" charset="0"/>
                <a:cs typeface="Arial" pitchFamily="34" charset="0"/>
              </a:rPr>
              <a:t>United States in 1856 by Gail Borden</a:t>
            </a:r>
            <a:r>
              <a:rPr lang="en-IN" sz="2000" dirty="0" smtClean="0">
                <a:latin typeface="Arial" pitchFamily="34" charset="0"/>
                <a:cs typeface="Arial" pitchFamily="34" charset="0"/>
              </a:rPr>
              <a:t>.</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 Before this development, milk could only be kept fresh for a short while and so was only available in the immediate vicinity of its production.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After several attempts, Borden was able to produce a usable milk derivative that was long-lasting and needed no refrigeration.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By </a:t>
            </a:r>
            <a:r>
              <a:rPr lang="en-IN" sz="2000" b="1" dirty="0" smtClean="0">
                <a:solidFill>
                  <a:srgbClr val="00B0F0"/>
                </a:solidFill>
                <a:latin typeface="Arial" pitchFamily="34" charset="0"/>
                <a:cs typeface="Arial" pitchFamily="34" charset="0"/>
              </a:rPr>
              <a:t>1858 Borden's milk, sold as Eagle Brand</a:t>
            </a:r>
            <a:r>
              <a:rPr lang="en-IN" sz="2000" dirty="0" smtClean="0">
                <a:latin typeface="Arial" pitchFamily="34" charset="0"/>
                <a:cs typeface="Arial" pitchFamily="34" charset="0"/>
              </a:rPr>
              <a:t>, had gained a reputation for purity, durability and economy.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In </a:t>
            </a:r>
            <a:r>
              <a:rPr lang="en-IN" sz="2000" b="1" dirty="0" smtClean="0">
                <a:solidFill>
                  <a:srgbClr val="0070C0"/>
                </a:solidFill>
                <a:latin typeface="Arial" pitchFamily="34" charset="0"/>
                <a:cs typeface="Arial" pitchFamily="34" charset="0"/>
              </a:rPr>
              <a:t>1864, Gail Borden's New York Condensed Milk Company constructed the New York Milk </a:t>
            </a:r>
            <a:r>
              <a:rPr lang="en-IN" sz="2000" b="1" dirty="0" err="1" smtClean="0">
                <a:solidFill>
                  <a:srgbClr val="0070C0"/>
                </a:solidFill>
                <a:latin typeface="Arial" pitchFamily="34" charset="0"/>
                <a:cs typeface="Arial" pitchFamily="34" charset="0"/>
              </a:rPr>
              <a:t>Condensery</a:t>
            </a:r>
            <a:r>
              <a:rPr lang="en-IN" sz="2000" b="1" dirty="0" smtClean="0">
                <a:solidFill>
                  <a:srgbClr val="0070C0"/>
                </a:solidFill>
                <a:latin typeface="Arial" pitchFamily="34" charset="0"/>
                <a:cs typeface="Arial" pitchFamily="34" charset="0"/>
              </a:rPr>
              <a:t> in Brewster, New York. </a:t>
            </a:r>
          </a:p>
          <a:p>
            <a:pPr algn="just">
              <a:buFont typeface="Wingdings" pitchFamily="2" charset="2"/>
              <a:buChar char="ü"/>
            </a:pPr>
            <a:endParaRPr lang="en-IN" sz="2000" b="1" dirty="0" smtClean="0">
              <a:solidFill>
                <a:srgbClr val="0070C0"/>
              </a:solidFill>
              <a:latin typeface="Arial" pitchFamily="34" charset="0"/>
              <a:cs typeface="Arial" pitchFamily="34" charset="0"/>
            </a:endParaRPr>
          </a:p>
          <a:p>
            <a:pPr marL="539750" indent="-90488" algn="just">
              <a:buFont typeface="Wingdings" pitchFamily="2" charset="2"/>
              <a:buChar char="§"/>
            </a:pPr>
            <a:r>
              <a:rPr lang="en-IN" sz="2000" dirty="0" smtClean="0">
                <a:latin typeface="Arial" pitchFamily="34" charset="0"/>
                <a:cs typeface="Arial" pitchFamily="34" charset="0"/>
              </a:rPr>
              <a:t>This </a:t>
            </a:r>
            <a:r>
              <a:rPr lang="en-IN" sz="2000" dirty="0" err="1" smtClean="0">
                <a:latin typeface="Arial" pitchFamily="34" charset="0"/>
                <a:cs typeface="Arial" pitchFamily="34" charset="0"/>
              </a:rPr>
              <a:t>condensery</a:t>
            </a:r>
            <a:r>
              <a:rPr lang="en-IN" sz="2000" dirty="0" smtClean="0">
                <a:latin typeface="Arial" pitchFamily="34" charset="0"/>
                <a:cs typeface="Arial" pitchFamily="34" charset="0"/>
              </a:rPr>
              <a:t> was the largest and most advanced milk factory and was Borden's first commercially successful plant.</a:t>
            </a:r>
          </a:p>
          <a:p>
            <a:pPr algn="just"/>
            <a:endParaRPr lang="en-US" dirty="0" smtClean="0"/>
          </a:p>
          <a:p>
            <a:pPr algn="just"/>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304800"/>
            <a:ext cx="8534400" cy="5940088"/>
          </a:xfrm>
          <a:prstGeom prst="rect">
            <a:avLst/>
          </a:prstGeom>
        </p:spPr>
        <p:txBody>
          <a:bodyPr wrap="square">
            <a:spAutoFit/>
          </a:bodyPr>
          <a:lstStyle/>
          <a:p>
            <a:pPr algn="just">
              <a:buFont typeface="Wingdings" pitchFamily="2" charset="2"/>
              <a:buChar char="ü"/>
            </a:pPr>
            <a:r>
              <a:rPr lang="en-IN" sz="2000" dirty="0" smtClean="0">
                <a:latin typeface="Arial" pitchFamily="34" charset="0"/>
                <a:cs typeface="Arial" pitchFamily="34" charset="0"/>
              </a:rPr>
              <a:t>The basic principle of the </a:t>
            </a:r>
            <a:r>
              <a:rPr lang="en-IN" sz="2000" b="1" dirty="0" smtClean="0">
                <a:solidFill>
                  <a:srgbClr val="0070C0"/>
                </a:solidFill>
                <a:latin typeface="Arial" pitchFamily="34" charset="0"/>
                <a:cs typeface="Arial" pitchFamily="34" charset="0"/>
              </a:rPr>
              <a:t>process of sterilization by heat </a:t>
            </a:r>
            <a:r>
              <a:rPr lang="en-IN" sz="2000" dirty="0" smtClean="0">
                <a:latin typeface="Arial" pitchFamily="34" charset="0"/>
                <a:cs typeface="Arial" pitchFamily="34" charset="0"/>
              </a:rPr>
              <a:t>was introduced by </a:t>
            </a:r>
            <a:r>
              <a:rPr lang="en-IN" sz="2000" b="1" dirty="0" smtClean="0">
                <a:solidFill>
                  <a:srgbClr val="0070C0"/>
                </a:solidFill>
                <a:latin typeface="Arial" pitchFamily="34" charset="0"/>
                <a:cs typeface="Arial" pitchFamily="34" charset="0"/>
              </a:rPr>
              <a:t>Mr. John B. </a:t>
            </a:r>
            <a:r>
              <a:rPr lang="en-IN" sz="2000" b="1" dirty="0" err="1" smtClean="0">
                <a:solidFill>
                  <a:srgbClr val="0070C0"/>
                </a:solidFill>
                <a:latin typeface="Arial" pitchFamily="34" charset="0"/>
                <a:cs typeface="Arial" pitchFamily="34" charset="0"/>
              </a:rPr>
              <a:t>Meyenbarg</a:t>
            </a:r>
            <a:r>
              <a:rPr lang="en-IN" sz="2000" b="1" dirty="0" smtClean="0">
                <a:solidFill>
                  <a:srgbClr val="0070C0"/>
                </a:solidFill>
                <a:latin typeface="Arial" pitchFamily="34" charset="0"/>
                <a:cs typeface="Arial" pitchFamily="34" charset="0"/>
              </a:rPr>
              <a:t> - a native of Switzerland in the year 1884-‘87.</a:t>
            </a:r>
            <a:r>
              <a:rPr lang="en-IN" sz="2000" dirty="0" smtClean="0">
                <a:latin typeface="Arial" pitchFamily="34" charset="0"/>
                <a:cs typeface="Arial" pitchFamily="34" charset="0"/>
              </a:rPr>
              <a:t>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He conceived the idea of making condensed milk without the addition of cane sugar or other preservatives and without the necessity of keeping it cold.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Mr. </a:t>
            </a:r>
            <a:r>
              <a:rPr lang="en-IN" sz="2000" dirty="0" err="1" smtClean="0">
                <a:latin typeface="Arial" pitchFamily="34" charset="0"/>
                <a:cs typeface="Arial" pitchFamily="34" charset="0"/>
              </a:rPr>
              <a:t>Meyenbarg</a:t>
            </a:r>
            <a:r>
              <a:rPr lang="en-IN" sz="2000" dirty="0" smtClean="0">
                <a:latin typeface="Arial" pitchFamily="34" charset="0"/>
                <a:cs typeface="Arial" pitchFamily="34" charset="0"/>
              </a:rPr>
              <a:t> experimented with the sterilization of condensed milk by steam under pressure and as the result of these experiments; he decided to preserve milk without the aid of sugar by the use of revolving sterilizer which he designed. </a:t>
            </a:r>
          </a:p>
          <a:p>
            <a:pPr algn="just">
              <a:buFont typeface="Wingdings" pitchFamily="2" charset="2"/>
              <a:buChar char="ü"/>
            </a:pPr>
            <a:endParaRPr lang="en-US" sz="2000" dirty="0" smtClean="0">
              <a:latin typeface="Arial" pitchFamily="34" charset="0"/>
              <a:cs typeface="Arial" pitchFamily="34" charset="0"/>
            </a:endParaRPr>
          </a:p>
          <a:p>
            <a:pPr algn="just">
              <a:buFont typeface="Wingdings" pitchFamily="2" charset="2"/>
              <a:buChar char="ü"/>
            </a:pPr>
            <a:r>
              <a:rPr lang="en-IN" sz="2000" b="1" dirty="0" smtClean="0">
                <a:solidFill>
                  <a:srgbClr val="0070C0"/>
                </a:solidFill>
                <a:latin typeface="Arial" pitchFamily="34" charset="0"/>
                <a:cs typeface="Arial" pitchFamily="34" charset="0"/>
              </a:rPr>
              <a:t>Originally the unsweetened sterilized condensed milk was sold under the trade name of Evaporated Cream.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b="1" dirty="0" smtClean="0">
                <a:solidFill>
                  <a:srgbClr val="C00000"/>
                </a:solidFill>
                <a:latin typeface="Arial" pitchFamily="34" charset="0"/>
                <a:cs typeface="Arial" pitchFamily="34" charset="0"/>
              </a:rPr>
              <a:t>The Federal Food &amp; Drug act of 1906 changed the name “Evaporated Cream” to “Evaporated Milk”. </a:t>
            </a:r>
          </a:p>
          <a:p>
            <a:pPr algn="just"/>
            <a:endParaRPr lang="en-IN"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990600"/>
            <a:ext cx="8229600" cy="5909310"/>
          </a:xfrm>
          <a:prstGeom prst="rect">
            <a:avLst/>
          </a:prstGeom>
        </p:spPr>
        <p:txBody>
          <a:bodyPr wrap="square">
            <a:spAutoFit/>
          </a:bodyPr>
          <a:lstStyle/>
          <a:p>
            <a:pPr algn="just">
              <a:buFont typeface="Wingdings" pitchFamily="2" charset="2"/>
              <a:buChar char="ü"/>
            </a:pPr>
            <a:r>
              <a:rPr lang="en-IN" sz="2000" dirty="0" smtClean="0">
                <a:latin typeface="Arial" pitchFamily="34" charset="0"/>
                <a:cs typeface="Arial" pitchFamily="34" charset="0"/>
              </a:rPr>
              <a:t>The vacuum pan that was developed in 1883 has undergone marked improvement as a result of scientific knowledge and at present modern types of evaporators are available in different designs and shapes, which have much more advantages than the original one in terms of evaporating capacity, fuel efficiency and product quality.</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b="1" dirty="0" smtClean="0">
                <a:solidFill>
                  <a:srgbClr val="C00000"/>
                </a:solidFill>
                <a:latin typeface="Arial" pitchFamily="34" charset="0"/>
                <a:cs typeface="Arial" pitchFamily="34" charset="0"/>
              </a:rPr>
              <a:t>In 1911, Nestlé constructed the world's largest condensed milk plant in </a:t>
            </a:r>
            <a:r>
              <a:rPr lang="en-IN" sz="2000" b="1" dirty="0" err="1" smtClean="0">
                <a:solidFill>
                  <a:srgbClr val="C00000"/>
                </a:solidFill>
                <a:latin typeface="Arial" pitchFamily="34" charset="0"/>
                <a:cs typeface="Arial" pitchFamily="34" charset="0"/>
              </a:rPr>
              <a:t>Dennington</a:t>
            </a:r>
            <a:r>
              <a:rPr lang="en-IN" sz="2000" b="1" dirty="0" smtClean="0">
                <a:solidFill>
                  <a:srgbClr val="C00000"/>
                </a:solidFill>
                <a:latin typeface="Arial" pitchFamily="34" charset="0"/>
                <a:cs typeface="Arial" pitchFamily="34" charset="0"/>
              </a:rPr>
              <a:t>, Victoria, Australia.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b="1" dirty="0" smtClean="0">
                <a:solidFill>
                  <a:srgbClr val="0070C0"/>
                </a:solidFill>
                <a:latin typeface="Arial" pitchFamily="34" charset="0"/>
                <a:cs typeface="Arial" pitchFamily="34" charset="0"/>
              </a:rPr>
              <a:t>In 1914, Professor Otto F. </a:t>
            </a:r>
            <a:r>
              <a:rPr lang="en-IN" sz="2000" b="1" dirty="0" err="1" smtClean="0">
                <a:solidFill>
                  <a:srgbClr val="0070C0"/>
                </a:solidFill>
                <a:latin typeface="Arial" pitchFamily="34" charset="0"/>
                <a:cs typeface="Arial" pitchFamily="34" charset="0"/>
              </a:rPr>
              <a:t>Hunziker</a:t>
            </a:r>
            <a:r>
              <a:rPr lang="en-IN" sz="2000" dirty="0" smtClean="0">
                <a:solidFill>
                  <a:srgbClr val="0070C0"/>
                </a:solidFill>
                <a:latin typeface="Arial" pitchFamily="34" charset="0"/>
                <a:cs typeface="Arial" pitchFamily="34" charset="0"/>
              </a:rPr>
              <a:t>,</a:t>
            </a:r>
            <a:r>
              <a:rPr lang="en-IN" sz="2000" dirty="0" smtClean="0">
                <a:latin typeface="Arial" pitchFamily="34" charset="0"/>
                <a:cs typeface="Arial" pitchFamily="34" charset="0"/>
              </a:rPr>
              <a:t> head of Purdue University's dairy department, published a book titled “</a:t>
            </a:r>
            <a:r>
              <a:rPr lang="en-IN" sz="2000" b="1" i="1" dirty="0" smtClean="0">
                <a:solidFill>
                  <a:srgbClr val="7030A0"/>
                </a:solidFill>
                <a:latin typeface="Arial" pitchFamily="34" charset="0"/>
                <a:cs typeface="Arial" pitchFamily="34" charset="0"/>
              </a:rPr>
              <a:t>Condensed milk and milk powder”. </a:t>
            </a:r>
          </a:p>
          <a:p>
            <a:pPr algn="just">
              <a:buFont typeface="Wingdings" pitchFamily="2" charset="2"/>
              <a:buChar char="ü"/>
            </a:pPr>
            <a:endParaRPr lang="en-IN" sz="2000" i="1" dirty="0" smtClean="0">
              <a:latin typeface="Arial" pitchFamily="34" charset="0"/>
              <a:cs typeface="Arial" pitchFamily="34" charset="0"/>
            </a:endParaRPr>
          </a:p>
          <a:p>
            <a:pPr marL="630238" algn="just">
              <a:buFont typeface="Wingdings" pitchFamily="2" charset="2"/>
              <a:buChar char="ü"/>
            </a:pPr>
            <a:r>
              <a:rPr lang="en-IN" sz="2000" dirty="0" smtClean="0">
                <a:latin typeface="Arial" pitchFamily="34" charset="0"/>
                <a:cs typeface="Arial" pitchFamily="34" charset="0"/>
              </a:rPr>
              <a:t>This text, along with additional work of Professor </a:t>
            </a:r>
            <a:r>
              <a:rPr lang="en-IN" sz="2000" dirty="0" err="1" smtClean="0">
                <a:latin typeface="Arial" pitchFamily="34" charset="0"/>
                <a:cs typeface="Arial" pitchFamily="34" charset="0"/>
              </a:rPr>
              <a:t>Hunziker</a:t>
            </a:r>
            <a:r>
              <a:rPr lang="en-IN" sz="2000" dirty="0" smtClean="0">
                <a:latin typeface="Arial" pitchFamily="34" charset="0"/>
                <a:cs typeface="Arial" pitchFamily="34" charset="0"/>
              </a:rPr>
              <a:t> and others involved with the American Dairy Science Association, standardized and improved </a:t>
            </a:r>
            <a:r>
              <a:rPr lang="en-IN" sz="2000" dirty="0" err="1" smtClean="0">
                <a:latin typeface="Arial" pitchFamily="34" charset="0"/>
                <a:cs typeface="Arial" pitchFamily="34" charset="0"/>
              </a:rPr>
              <a:t>condensery</a:t>
            </a:r>
            <a:r>
              <a:rPr lang="en-IN" sz="2000" dirty="0" smtClean="0">
                <a:latin typeface="Arial" pitchFamily="34" charset="0"/>
                <a:cs typeface="Arial" pitchFamily="34" charset="0"/>
              </a:rPr>
              <a:t> operations in the U.S. and other countries. </a:t>
            </a:r>
          </a:p>
          <a:p>
            <a:pPr algn="just"/>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705683"/>
            <a:ext cx="8382000" cy="5940088"/>
          </a:xfrm>
          <a:prstGeom prst="rect">
            <a:avLst/>
          </a:prstGeom>
        </p:spPr>
        <p:txBody>
          <a:bodyPr wrap="square">
            <a:spAutoFit/>
          </a:bodyPr>
          <a:lstStyle/>
          <a:p>
            <a:pPr algn="just">
              <a:buFont typeface="Wingdings" pitchFamily="2" charset="2"/>
              <a:buChar char="ü"/>
            </a:pPr>
            <a:r>
              <a:rPr lang="en-IN" sz="2000" b="1" dirty="0" smtClean="0">
                <a:latin typeface="Arial" pitchFamily="34" charset="0"/>
                <a:cs typeface="Arial" pitchFamily="34" charset="0"/>
              </a:rPr>
              <a:t>The simplest evaporator is an ordinary open pan heated with steam or direct gas.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The evaporation takes place from the surface while the liquid to be evaporated is heated up to the boiling point corresponding to the ambient pressure, which at sea level will be 100°C.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As the evaporation has to take place from the surface, which is limited in relation to the content of the pan, the evaporation will naturally take long time.</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 The milk will be exposed to the high temperature with deterioration of the proteins and chemical reactions such as the </a:t>
            </a:r>
            <a:r>
              <a:rPr lang="en-IN" sz="2000" dirty="0" err="1" smtClean="0">
                <a:latin typeface="Arial" pitchFamily="34" charset="0"/>
                <a:cs typeface="Arial" pitchFamily="34" charset="0"/>
              </a:rPr>
              <a:t>Maillard</a:t>
            </a:r>
            <a:r>
              <a:rPr lang="en-IN" sz="2000" dirty="0" smtClean="0">
                <a:latin typeface="Arial" pitchFamily="34" charset="0"/>
                <a:cs typeface="Arial" pitchFamily="34" charset="0"/>
              </a:rPr>
              <a:t> reaction or even coagulation results.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As the development went on, the concentration was carried out in forced recirculation evaporators and multi stage evaporators. For the separation of liquid and vapours, centrifugal separators are preferred. </a:t>
            </a:r>
          </a:p>
          <a:p>
            <a:pPr algn="just"/>
            <a:endParaRPr lang="en-IN"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914400"/>
            <a:ext cx="8153400" cy="2554545"/>
          </a:xfrm>
          <a:prstGeom prst="rect">
            <a:avLst/>
          </a:prstGeom>
        </p:spPr>
        <p:txBody>
          <a:bodyPr wrap="square">
            <a:spAutoFit/>
          </a:bodyPr>
          <a:lstStyle/>
          <a:p>
            <a:pPr algn="just">
              <a:buFont typeface="Wingdings" pitchFamily="2" charset="2"/>
              <a:buChar char="ü"/>
            </a:pPr>
            <a:r>
              <a:rPr lang="en-IN" sz="2000" dirty="0" smtClean="0">
                <a:latin typeface="Arial" pitchFamily="34" charset="0"/>
                <a:cs typeface="Arial" pitchFamily="34" charset="0"/>
              </a:rPr>
              <a:t>There are principally </a:t>
            </a:r>
            <a:r>
              <a:rPr lang="en-IN" sz="2000" b="1" dirty="0" smtClean="0">
                <a:solidFill>
                  <a:srgbClr val="7030A0"/>
                </a:solidFill>
                <a:latin typeface="Arial" pitchFamily="34" charset="0"/>
                <a:cs typeface="Arial" pitchFamily="34" charset="0"/>
              </a:rPr>
              <a:t>two kinds of condensed milk </a:t>
            </a:r>
            <a:r>
              <a:rPr lang="en-IN" sz="2000" dirty="0" smtClean="0">
                <a:latin typeface="Arial" pitchFamily="34" charset="0"/>
                <a:cs typeface="Arial" pitchFamily="34" charset="0"/>
              </a:rPr>
              <a:t>:	</a:t>
            </a:r>
          </a:p>
          <a:p>
            <a:pPr marL="1438275" indent="-88900" algn="just">
              <a:buFont typeface="Wingdings" pitchFamily="2" charset="2"/>
              <a:buChar char="§"/>
            </a:pPr>
            <a:r>
              <a:rPr lang="en-IN" sz="2000" b="1" dirty="0" smtClean="0">
                <a:solidFill>
                  <a:srgbClr val="00B0F0"/>
                </a:solidFill>
                <a:latin typeface="Arial" pitchFamily="34" charset="0"/>
                <a:cs typeface="Arial" pitchFamily="34" charset="0"/>
              </a:rPr>
              <a:t>Sweetened Condensed </a:t>
            </a:r>
          </a:p>
          <a:p>
            <a:pPr marL="1438275" indent="-88900" algn="just">
              <a:buFont typeface="Wingdings" pitchFamily="2" charset="2"/>
              <a:buChar char="§"/>
            </a:pPr>
            <a:r>
              <a:rPr lang="en-IN" sz="2000" b="1" dirty="0" smtClean="0">
                <a:solidFill>
                  <a:srgbClr val="00B0F0"/>
                </a:solidFill>
                <a:latin typeface="Arial" pitchFamily="34" charset="0"/>
                <a:cs typeface="Arial" pitchFamily="34" charset="0"/>
              </a:rPr>
              <a:t>Unsweetened Condensed milks</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Both reach the market in hermetically sealed tin cans.</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 Sweetened Condensed Milk as the name suggests is sweetened with addition of sugar which acts to enhance its shelf life. </a:t>
            </a:r>
            <a:endParaRPr lang="en-IN"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143000"/>
            <a:ext cx="8077200" cy="5324535"/>
          </a:xfrm>
          <a:prstGeom prst="rect">
            <a:avLst/>
          </a:prstGeom>
        </p:spPr>
        <p:txBody>
          <a:bodyPr wrap="square">
            <a:spAutoFit/>
          </a:bodyPr>
          <a:lstStyle/>
          <a:p>
            <a:pPr algn="just">
              <a:buFont typeface="Wingdings" pitchFamily="2" charset="2"/>
              <a:buChar char="ü"/>
            </a:pPr>
            <a:r>
              <a:rPr lang="en-IN" sz="2000" b="1" dirty="0" smtClean="0">
                <a:solidFill>
                  <a:srgbClr val="00B0F0"/>
                </a:solidFill>
                <a:latin typeface="Arial" pitchFamily="34" charset="0"/>
                <a:cs typeface="Arial" pitchFamily="34" charset="0"/>
              </a:rPr>
              <a:t>Unsweetened condensed milk is known by trade name “Evaporated Milk”.</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 It is made by removal or evaporation of water from milk without the addition of any preserving material.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The canned product is heat sterilized to extend shelf life. </a:t>
            </a:r>
          </a:p>
          <a:p>
            <a:pPr algn="just">
              <a:buFont typeface="Wingdings" pitchFamily="2" charset="2"/>
              <a:buChar char="ü"/>
            </a:pPr>
            <a:r>
              <a:rPr lang="en-IN" sz="2000" dirty="0" smtClean="0">
                <a:latin typeface="Arial" pitchFamily="34" charset="0"/>
                <a:cs typeface="Arial" pitchFamily="34" charset="0"/>
              </a:rPr>
              <a:t>Fortification with vitamins of either or both A or D</a:t>
            </a:r>
            <a:r>
              <a:rPr lang="en-IN" sz="2000" baseline="-25000" dirty="0" smtClean="0">
                <a:latin typeface="Arial" pitchFamily="34" charset="0"/>
                <a:cs typeface="Arial" pitchFamily="34" charset="0"/>
              </a:rPr>
              <a:t>3</a:t>
            </a:r>
            <a:r>
              <a:rPr lang="en-IN" sz="2000" dirty="0" smtClean="0">
                <a:latin typeface="Arial" pitchFamily="34" charset="0"/>
                <a:cs typeface="Arial" pitchFamily="34" charset="0"/>
              </a:rPr>
              <a:t> is common.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Because of its concentrated form, evaporated milk is a multipurpose, convenient dairy product ready for every milk use.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Evaporated skim milk is obtained by a simple concentration of skim milk by vacuum evaporation or reverse osmosis. </a:t>
            </a:r>
          </a:p>
          <a:p>
            <a:pPr algn="just">
              <a:buFont typeface="Wingdings" pitchFamily="2" charset="2"/>
              <a:buChar char="ü"/>
            </a:pPr>
            <a:endParaRPr lang="en-IN" sz="2000" dirty="0" smtClean="0">
              <a:latin typeface="Arial" pitchFamily="34" charset="0"/>
              <a:cs typeface="Arial" pitchFamily="34" charset="0"/>
            </a:endParaRPr>
          </a:p>
          <a:p>
            <a:pPr algn="just">
              <a:buFont typeface="Wingdings" pitchFamily="2" charset="2"/>
              <a:buChar char="ü"/>
            </a:pPr>
            <a:r>
              <a:rPr lang="en-IN" sz="2000" dirty="0" smtClean="0">
                <a:latin typeface="Arial" pitchFamily="34" charset="0"/>
                <a:cs typeface="Arial" pitchFamily="34" charset="0"/>
              </a:rPr>
              <a:t>Evaporated filled milk is a prepared blend of skim milk, vegetable oil, stabilizers and vitamins. </a:t>
            </a:r>
            <a:endParaRPr lang="en-IN"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851</Words>
  <Application>Microsoft Office PowerPoint</Application>
  <PresentationFormat>On-screen Show (4:3)</PresentationFormat>
  <Paragraphs>99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Computer</dc:creator>
  <cp:lastModifiedBy>Sanjeev Kumar</cp:lastModifiedBy>
  <cp:revision>2</cp:revision>
  <dcterms:created xsi:type="dcterms:W3CDTF">2006-08-16T00:00:00Z</dcterms:created>
  <dcterms:modified xsi:type="dcterms:W3CDTF">2020-11-11T09:30:05Z</dcterms:modified>
</cp:coreProperties>
</file>