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351" r:id="rId2"/>
    <p:sldId id="322" r:id="rId3"/>
    <p:sldId id="324" r:id="rId4"/>
    <p:sldId id="268" r:id="rId5"/>
    <p:sldId id="269" r:id="rId6"/>
    <p:sldId id="279" r:id="rId7"/>
    <p:sldId id="278" r:id="rId8"/>
    <p:sldId id="280" r:id="rId9"/>
    <p:sldId id="301" r:id="rId10"/>
    <p:sldId id="264" r:id="rId11"/>
    <p:sldId id="259" r:id="rId12"/>
    <p:sldId id="260" r:id="rId13"/>
    <p:sldId id="282" r:id="rId14"/>
    <p:sldId id="300" r:id="rId15"/>
    <p:sldId id="261" r:id="rId16"/>
    <p:sldId id="262"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551"/>
    <a:srgbClr val="DC06B6"/>
    <a:srgbClr val="981DB2"/>
    <a:srgbClr val="36EA4F"/>
    <a:srgbClr val="C51EA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p:scale>
          <a:sx n="98" d="100"/>
          <a:sy n="98" d="100"/>
        </p:scale>
        <p:origin x="-1020" y="-4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pPr/>
              <a:t>10/31/2020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10/31/2020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pPr/>
              <a:t>10/31/2020</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93700"/>
            <a:ext cx="11216005" cy="5732780"/>
          </a:xfrm>
        </p:spPr>
        <p:txBody>
          <a:bodyPr/>
          <a:lstStyle/>
          <a:p>
            <a:pPr marL="0" indent="0" algn="ctr">
              <a:buNone/>
            </a:pPr>
            <a:endParaRPr b="1" dirty="0">
              <a:solidFill>
                <a:srgbClr val="990033"/>
              </a:solidFill>
              <a:sym typeface="+mn-ea"/>
            </a:endParaRPr>
          </a:p>
          <a:p>
            <a:pPr marL="0" indent="0" algn="ctr">
              <a:buNone/>
            </a:pPr>
            <a:endParaRPr b="1" dirty="0">
              <a:solidFill>
                <a:srgbClr val="990033"/>
              </a:solidFill>
              <a:sym typeface="+mn-ea"/>
            </a:endParaRPr>
          </a:p>
          <a:p>
            <a:pPr marL="0" indent="0" algn="ctr">
              <a:buNone/>
            </a:pPr>
            <a:endParaRPr b="1" dirty="0">
              <a:solidFill>
                <a:srgbClr val="990033"/>
              </a:solidFill>
              <a:sym typeface="+mn-ea"/>
            </a:endParaRPr>
          </a:p>
          <a:p>
            <a:pPr marL="0" indent="0" algn="ctr">
              <a:buNone/>
            </a:pPr>
            <a:r>
              <a:rPr b="1" dirty="0">
                <a:solidFill>
                  <a:schemeClr val="bg1"/>
                </a:solidFill>
                <a:sym typeface="+mn-ea"/>
              </a:rPr>
              <a:t>BY - Dr. B. Kumar</a:t>
            </a:r>
            <a:br>
              <a:rPr b="1" dirty="0">
                <a:solidFill>
                  <a:schemeClr val="bg1"/>
                </a:solidFill>
                <a:sym typeface="+mn-ea"/>
              </a:rPr>
            </a:br>
            <a:r>
              <a:rPr b="1" dirty="0">
                <a:solidFill>
                  <a:schemeClr val="bg1"/>
                </a:solidFill>
                <a:sym typeface="+mn-ea"/>
              </a:rPr>
              <a:t>ASSISTANT PROFESSOR</a:t>
            </a:r>
            <a:br>
              <a:rPr b="1" dirty="0">
                <a:solidFill>
                  <a:schemeClr val="bg1"/>
                </a:solidFill>
                <a:sym typeface="+mn-ea"/>
              </a:rPr>
            </a:br>
            <a:r>
              <a:rPr b="1" dirty="0">
                <a:solidFill>
                  <a:schemeClr val="bg1"/>
                </a:solidFill>
                <a:sym typeface="+mn-ea"/>
              </a:rPr>
              <a:t>DEPT. OF ANIMAL GENETICS AND BREEDING</a:t>
            </a:r>
            <a:br>
              <a:rPr b="1" dirty="0">
                <a:solidFill>
                  <a:schemeClr val="bg1"/>
                </a:solidFill>
                <a:sym typeface="+mn-ea"/>
              </a:rPr>
            </a:br>
            <a:r>
              <a:rPr b="1" dirty="0">
                <a:solidFill>
                  <a:schemeClr val="bg1"/>
                </a:solidFill>
                <a:sym typeface="+mn-ea"/>
              </a:rPr>
              <a:t> Bihar Veterinary College, Patna-14</a:t>
            </a:r>
            <a:br>
              <a:rPr b="1" dirty="0">
                <a:solidFill>
                  <a:schemeClr val="bg1"/>
                </a:solidFill>
                <a:sym typeface="+mn-ea"/>
              </a:rPr>
            </a:br>
            <a:r>
              <a:rPr b="1" dirty="0">
                <a:solidFill>
                  <a:schemeClr val="bg1"/>
                </a:solidFill>
                <a:sym typeface="+mn-ea"/>
              </a:rPr>
              <a:t>BASU</a:t>
            </a:r>
            <a:endParaRPr lang="en-IN" altLang="x-none" dirty="0">
              <a:solidFill>
                <a:schemeClr val="bg1"/>
              </a:solidFill>
            </a:endParaRPr>
          </a:p>
          <a:p>
            <a:pPr marL="0" indent="0" algn="ctr">
              <a:buNone/>
            </a:pPr>
            <a:endParaRPr lang="en-IN" altLang="x-none" dirty="0">
              <a:solidFill>
                <a:schemeClr val="bg1"/>
              </a:solidFill>
            </a:endParaRPr>
          </a:p>
        </p:txBody>
      </p:sp>
      <p:pic>
        <p:nvPicPr>
          <p:cNvPr id="4" name="Content Placeholder 3" descr="IMG-20201014-WA0068 (1)"/>
          <p:cNvPicPr>
            <a:picLocks noGrp="1" noChangeAspect="1"/>
          </p:cNvPicPr>
          <p:nvPr>
            <p:ph sz="half" idx="2"/>
          </p:nvPr>
        </p:nvPicPr>
        <p:blipFill>
          <a:blip r:embed="rId3" cstate="print"/>
          <a:stretch>
            <a:fillRect/>
          </a:stretch>
        </p:blipFill>
        <p:spPr>
          <a:xfrm>
            <a:off x="398145" y="1144905"/>
            <a:ext cx="2094230" cy="1800225"/>
          </a:xfrm>
          <a:prstGeom prst="rect">
            <a:avLst/>
          </a:prstGeom>
        </p:spPr>
      </p:pic>
      <p:pic>
        <p:nvPicPr>
          <p:cNvPr id="6" name="Picture 5" descr="IMG-20201014-WA0067 (2)"/>
          <p:cNvPicPr>
            <a:picLocks noChangeAspect="1"/>
          </p:cNvPicPr>
          <p:nvPr/>
        </p:nvPicPr>
        <p:blipFill>
          <a:blip r:embed="rId4"/>
          <a:stretch>
            <a:fillRect/>
          </a:stretch>
        </p:blipFill>
        <p:spPr>
          <a:xfrm flipH="1">
            <a:off x="9645650" y="1144905"/>
            <a:ext cx="2179955" cy="1800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720" y="388308"/>
            <a:ext cx="5603240" cy="839244"/>
          </a:xfrm>
        </p:spPr>
        <p:txBody>
          <a:bodyPr/>
          <a:lstStyle/>
          <a:p>
            <a:r>
              <a:rPr lang="en-IN" altLang="en-US" sz="6000" b="1" dirty="0">
                <a:ln>
                  <a:solidFill>
                    <a:schemeClr val="tx1"/>
                  </a:solidFill>
                </a:ln>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rPr>
              <a:t>Father of Computer</a:t>
            </a:r>
          </a:p>
        </p:txBody>
      </p:sp>
      <p:sp>
        <p:nvSpPr>
          <p:cNvPr id="5" name="Content Placeholder 4"/>
          <p:cNvSpPr>
            <a:spLocks noGrp="1"/>
          </p:cNvSpPr>
          <p:nvPr>
            <p:ph idx="1"/>
          </p:nvPr>
        </p:nvSpPr>
        <p:spPr>
          <a:xfrm>
            <a:off x="172720" y="1478071"/>
            <a:ext cx="6340475" cy="5282139"/>
          </a:xfrm>
        </p:spPr>
        <p:txBody>
          <a:bodyPr/>
          <a:lstStyle/>
          <a:p>
            <a:pPr marL="0" indent="0">
              <a:buNone/>
            </a:pPr>
            <a:r>
              <a:rPr lang="en-IN" altLang="en-US" sz="2800" b="1" dirty="0">
                <a:effectLst>
                  <a:outerShdw blurRad="38100" dist="38100" dir="2700000" algn="tl">
                    <a:srgbClr val="000000">
                      <a:alpha val="43137"/>
                    </a:srgbClr>
                  </a:outerShdw>
                </a:effectLst>
                <a:cs typeface="+mn-lt"/>
                <a:sym typeface="+mn-ea"/>
              </a:rPr>
              <a:t>Charles Babbage (1792-1871)</a:t>
            </a:r>
            <a:r>
              <a:rPr lang="en-IN" altLang="en-US" sz="2400" b="1" dirty="0">
                <a:effectLst>
                  <a:outerShdw blurRad="38100" dist="38100" dir="2700000" algn="tl">
                    <a:srgbClr val="000000">
                      <a:alpha val="43137"/>
                    </a:srgbClr>
                  </a:outerShdw>
                </a:effectLst>
                <a:cs typeface="+mn-lt"/>
                <a:sym typeface="+mn-ea"/>
              </a:rPr>
              <a:t> c</a:t>
            </a:r>
            <a:r>
              <a:rPr lang="en-IN" altLang="en-US" sz="2400" b="1" dirty="0">
                <a:effectLst/>
                <a:cs typeface="+mn-lt"/>
                <a:sym typeface="+mn-ea"/>
              </a:rPr>
              <a:t>ome turning point in history of computing. Charles Babbage was a professor of Mathematics in Cambridge University, England. During his period, all types of mathematical, statistical charts and tables were prepared by a group of clerks. Despite their best efforts, some errors crept into the results. This Prompted him to start thinking of making a machine, which could be used for error-free mathematical calculations.</a:t>
            </a:r>
            <a:endParaRPr lang="en-IN" altLang="en-US" sz="2400" b="1" dirty="0">
              <a:solidFill>
                <a:schemeClr val="tx1"/>
              </a:solidFill>
              <a:effectLst/>
              <a:cs typeface="+mn-lt"/>
            </a:endParaRPr>
          </a:p>
          <a:p>
            <a:endParaRPr lang="en-IN" altLang="en-US" sz="2400" b="1" dirty="0">
              <a:solidFill>
                <a:schemeClr val="tx1"/>
              </a:solidFill>
              <a:effectLst/>
              <a:cs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8285" y="106680"/>
            <a:ext cx="11683365" cy="6584315"/>
          </a:xfrm>
        </p:spPr>
        <p:txBody>
          <a:bodyPr/>
          <a:lstStyle/>
          <a:p>
            <a:pPr marL="0" indent="0">
              <a:buNone/>
            </a:pPr>
            <a:r>
              <a:rPr lang="en-IN" altLang="en-US" sz="2400" b="1">
                <a:solidFill>
                  <a:schemeClr val="tx1"/>
                </a:solidFill>
                <a:effectLst/>
                <a:cs typeface="+mn-lt"/>
              </a:rPr>
              <a:t>A major breakthrough came in the year 1822, when he designed and developed a machine, known as </a:t>
            </a:r>
            <a:r>
              <a:rPr lang="en-IN" altLang="en-US" sz="2400" b="1">
                <a:solidFill>
                  <a:srgbClr val="FF0000"/>
                </a:solidFill>
                <a:effectLst/>
                <a:cs typeface="+mn-lt"/>
              </a:rPr>
              <a:t>Difference Engine</a:t>
            </a:r>
            <a:r>
              <a:rPr lang="en-IN" altLang="en-US" sz="2400" b="1">
                <a:solidFill>
                  <a:schemeClr val="tx1"/>
                </a:solidFill>
                <a:effectLst/>
                <a:cs typeface="+mn-lt"/>
              </a:rPr>
              <a:t>.</a:t>
            </a:r>
            <a:r>
              <a:rPr lang="en-IN" altLang="en-US" sz="2400" b="1">
                <a:solidFill>
                  <a:srgbClr val="FF0000"/>
                </a:solidFill>
                <a:effectLst/>
                <a:cs typeface="+mn-lt"/>
              </a:rPr>
              <a:t> </a:t>
            </a:r>
            <a:r>
              <a:rPr lang="en-IN" altLang="en-US" sz="2400" b="1">
                <a:solidFill>
                  <a:schemeClr val="tx1"/>
                </a:solidFill>
                <a:effectLst/>
                <a:cs typeface="+mn-lt"/>
              </a:rPr>
              <a:t>The machine could perform most of the mathematical tasks such as calculating successive values of algebraic expessions and also prepare mathematical tables. After working on the Difference Engine for 10 years, Babbage proceeded to degine </a:t>
            </a:r>
            <a:r>
              <a:rPr lang="en-IN" altLang="en-US" sz="2400" b="1">
                <a:solidFill>
                  <a:srgbClr val="FF0000"/>
                </a:solidFill>
                <a:effectLst/>
                <a:cs typeface="+mn-lt"/>
              </a:rPr>
              <a:t>Analytical Engine</a:t>
            </a:r>
            <a:r>
              <a:rPr lang="en-IN" altLang="en-US" sz="2400" b="1">
                <a:solidFill>
                  <a:schemeClr val="tx1"/>
                </a:solidFill>
                <a:effectLst/>
                <a:cs typeface="+mn-lt"/>
              </a:rPr>
              <a:t>, which could perform the task-based instructions. Unfortunately, his Analytical Engine remained a dream.</a:t>
            </a:r>
          </a:p>
          <a:p>
            <a:pPr marL="0" indent="0">
              <a:buNone/>
            </a:pPr>
            <a:endParaRPr lang="en-IN" altLang="en-US" sz="2400" b="1">
              <a:solidFill>
                <a:schemeClr val="tx1"/>
              </a:solidFill>
              <a:effectLst/>
              <a:cs typeface="+mn-lt"/>
            </a:endParaRPr>
          </a:p>
          <a:p>
            <a:pPr marL="0" indent="0">
              <a:buNone/>
            </a:pPr>
            <a:r>
              <a:rPr lang="en-IN" altLang="en-US" sz="2400" b="1">
                <a:solidFill>
                  <a:schemeClr val="tx1"/>
                </a:solidFill>
                <a:effectLst/>
                <a:cs typeface="+mn-lt"/>
              </a:rPr>
              <a:t>These are the four essential parts of a modern computer. Since, his idea was transformed into the development of modern computers, he is regarded as the “</a:t>
            </a:r>
            <a:r>
              <a:rPr lang="en-IN" altLang="en-US" sz="2400" b="1">
                <a:solidFill>
                  <a:srgbClr val="5A0551"/>
                </a:solidFill>
                <a:effectLst/>
                <a:cs typeface="+mn-lt"/>
              </a:rPr>
              <a:t>Father of Computer</a:t>
            </a:r>
            <a:r>
              <a:rPr lang="en-IN" altLang="en-US" sz="2400" b="1">
                <a:solidFill>
                  <a:schemeClr val="tx1"/>
                </a:solidFill>
                <a:effectLst/>
                <a:cs typeface="+mn-l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990" y="0"/>
            <a:ext cx="10828020" cy="861060"/>
          </a:xfrm>
        </p:spPr>
        <p:txBody>
          <a:bodyPr/>
          <a:lstStyle/>
          <a:p>
            <a:r>
              <a:rPr lang="en-IN" altLang="en-US" sz="4800" b="1">
                <a:ln>
                  <a:noFill/>
                </a:ln>
                <a:gradFill>
                  <a:gsLst>
                    <a:gs pos="0">
                      <a:srgbClr val="E30000"/>
                    </a:gs>
                    <a:gs pos="100000">
                      <a:srgbClr val="760303"/>
                    </a:gs>
                  </a:gsLst>
                  <a:lin scaled="0"/>
                </a:gradFill>
                <a:effectLst/>
                <a:latin typeface="Monotype Corsiva" panose="03010101010201010101" charset="0"/>
                <a:cs typeface="Monotype Corsiva" panose="03010101010201010101" charset="0"/>
              </a:rPr>
              <a:t>Babbage Difference Engine</a:t>
            </a:r>
          </a:p>
        </p:txBody>
      </p:sp>
      <p:sp>
        <p:nvSpPr>
          <p:cNvPr id="4" name="Text Placeholder 3"/>
          <p:cNvSpPr>
            <a:spLocks noGrp="1"/>
          </p:cNvSpPr>
          <p:nvPr>
            <p:ph type="body" sz="half" idx="2"/>
          </p:nvPr>
        </p:nvSpPr>
        <p:spPr>
          <a:xfrm>
            <a:off x="175895" y="861695"/>
            <a:ext cx="11823065" cy="5746750"/>
          </a:xfrm>
        </p:spPr>
        <p:txBody>
          <a:bodyPr/>
          <a:lstStyle/>
          <a:p>
            <a:r>
              <a:rPr lang="en-IN" altLang="en-US" sz="2400" b="1" dirty="0">
                <a:solidFill>
                  <a:schemeClr val="tx1"/>
                </a:solidFill>
              </a:rPr>
              <a:t>Charles Babbage, a mathematics professor, started an interesting development in computers in Cambridge, England. In 1812, Babbage realized that many long calculations, especially those needed to make mathematical tables, were really a series of </a:t>
            </a:r>
            <a:r>
              <a:rPr lang="en-IN" altLang="en-US" sz="2400" b="1" dirty="0" smtClean="0">
                <a:solidFill>
                  <a:schemeClr val="tx1"/>
                </a:solidFill>
              </a:rPr>
              <a:t>predictable </a:t>
            </a:r>
            <a:r>
              <a:rPr lang="en-IN" altLang="en-US" sz="2400" b="1" dirty="0">
                <a:solidFill>
                  <a:schemeClr val="tx1"/>
                </a:solidFill>
              </a:rPr>
              <a:t>action that </a:t>
            </a:r>
            <a:r>
              <a:rPr lang="en-IN" altLang="en-US" sz="2400" b="1" dirty="0" smtClean="0">
                <a:solidFill>
                  <a:schemeClr val="tx1"/>
                </a:solidFill>
              </a:rPr>
              <a:t>were </a:t>
            </a:r>
            <a:r>
              <a:rPr lang="en-IN" altLang="en-US" sz="2400" b="1" dirty="0">
                <a:solidFill>
                  <a:schemeClr val="tx1"/>
                </a:solidFill>
              </a:rPr>
              <a:t>constantly repeated. From </a:t>
            </a:r>
            <a:r>
              <a:rPr lang="en-IN" altLang="en-US" sz="2400" b="1" dirty="0" smtClean="0">
                <a:solidFill>
                  <a:schemeClr val="tx1"/>
                </a:solidFill>
              </a:rPr>
              <a:t>this </a:t>
            </a:r>
            <a:r>
              <a:rPr lang="en-IN" altLang="en-US" sz="2400" b="1" dirty="0">
                <a:solidFill>
                  <a:schemeClr val="tx1"/>
                </a:solidFill>
              </a:rPr>
              <a:t>he suspected </a:t>
            </a:r>
            <a:r>
              <a:rPr lang="en-IN" altLang="en-US" sz="2400" b="1" dirty="0" smtClean="0">
                <a:solidFill>
                  <a:schemeClr val="tx1"/>
                </a:solidFill>
              </a:rPr>
              <a:t>mechanical </a:t>
            </a:r>
            <a:r>
              <a:rPr lang="en-IN" altLang="en-US" sz="2400" b="1" dirty="0">
                <a:solidFill>
                  <a:schemeClr val="tx1"/>
                </a:solidFill>
              </a:rPr>
              <a:t>calculating machine, which he called a 'difference engine'.</a:t>
            </a:r>
          </a:p>
          <a:p>
            <a:endParaRPr lang="en-IN" altLang="en-US" sz="2400" b="1" dirty="0">
              <a:solidFill>
                <a:schemeClr val="tx1"/>
              </a:solidFill>
            </a:endParaRPr>
          </a:p>
          <a:p>
            <a:r>
              <a:rPr lang="en-IN" altLang="en-US" sz="2400" b="1" dirty="0">
                <a:solidFill>
                  <a:schemeClr val="tx1"/>
                </a:solidFill>
              </a:rPr>
              <a:t>By 1822, he had a working model of difference</a:t>
            </a:r>
          </a:p>
          <a:p>
            <a:r>
              <a:rPr lang="en-IN" altLang="en-US" sz="2400" b="1" dirty="0">
                <a:solidFill>
                  <a:schemeClr val="tx1"/>
                </a:solidFill>
              </a:rPr>
              <a:t>engine he started demonstrate with. It was </a:t>
            </a:r>
            <a:r>
              <a:rPr lang="en-IN" altLang="en-US" sz="2400" b="1" dirty="0" smtClean="0">
                <a:solidFill>
                  <a:schemeClr val="tx1"/>
                </a:solidFill>
              </a:rPr>
              <a:t>intended</a:t>
            </a:r>
            <a:endParaRPr lang="en-IN" altLang="en-US" sz="2400" b="1" dirty="0">
              <a:solidFill>
                <a:schemeClr val="tx1"/>
              </a:solidFill>
            </a:endParaRPr>
          </a:p>
          <a:p>
            <a:r>
              <a:rPr lang="en-IN" altLang="en-US" sz="2400" b="1" dirty="0">
                <a:solidFill>
                  <a:schemeClr val="tx1"/>
                </a:solidFill>
              </a:rPr>
              <a:t>to be steam powered and fully automatic, including </a:t>
            </a:r>
          </a:p>
          <a:p>
            <a:r>
              <a:rPr lang="en-IN" altLang="en-US" sz="2400" b="1" dirty="0" smtClean="0">
                <a:solidFill>
                  <a:schemeClr val="tx1"/>
                </a:solidFill>
              </a:rPr>
              <a:t>The printing </a:t>
            </a:r>
            <a:r>
              <a:rPr lang="en-IN" altLang="en-US" sz="2400" b="1" dirty="0">
                <a:solidFill>
                  <a:schemeClr val="tx1"/>
                </a:solidFill>
              </a:rPr>
              <a:t>of the resulting tables and commanded</a:t>
            </a:r>
          </a:p>
          <a:p>
            <a:r>
              <a:rPr lang="en-IN" altLang="en-US" sz="2400" b="1" dirty="0">
                <a:solidFill>
                  <a:schemeClr val="tx1"/>
                </a:solidFill>
              </a:rPr>
              <a:t>by a fixed instruction program. The difference </a:t>
            </a:r>
          </a:p>
          <a:p>
            <a:r>
              <a:rPr lang="en-IN" altLang="en-US" sz="2400" b="1" dirty="0">
                <a:solidFill>
                  <a:schemeClr val="tx1"/>
                </a:solidFill>
              </a:rPr>
              <a:t>engine, although having limited adaptability and </a:t>
            </a:r>
          </a:p>
          <a:p>
            <a:r>
              <a:rPr lang="en-IN" altLang="en-US" sz="2400" b="1" dirty="0">
                <a:solidFill>
                  <a:schemeClr val="tx1"/>
                </a:solidFill>
              </a:rPr>
              <a:t>applicability, was really a great advance. </a:t>
            </a:r>
          </a:p>
        </p:txBody>
      </p:sp>
      <p:pic>
        <p:nvPicPr>
          <p:cNvPr id="5" name="Picture Placeholder 4"/>
          <p:cNvPicPr>
            <a:picLocks noGrp="1" noChangeAspect="1"/>
          </p:cNvPicPr>
          <p:nvPr>
            <p:ph type="pic" idx="1"/>
          </p:nvPr>
        </p:nvPicPr>
        <p:blipFill>
          <a:blip r:embed="rId2"/>
          <a:stretch>
            <a:fillRect/>
          </a:stretch>
        </p:blipFill>
        <p:spPr>
          <a:xfrm>
            <a:off x="8013065" y="2812415"/>
            <a:ext cx="4178935" cy="3796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830580"/>
          </a:xfrm>
        </p:spPr>
        <p:txBody>
          <a:bodyPr/>
          <a:lstStyle/>
          <a:p>
            <a:r>
              <a:rPr lang="en-IN" altLang="en-US" sz="4800" b="1" dirty="0">
                <a:ln>
                  <a:noFill/>
                </a:ln>
                <a:gradFill>
                  <a:gsLst>
                    <a:gs pos="0">
                      <a:srgbClr val="E30000"/>
                    </a:gs>
                    <a:gs pos="100000">
                      <a:srgbClr val="760303"/>
                    </a:gs>
                  </a:gsLst>
                  <a:lin scaled="0"/>
                </a:gradFill>
                <a:effectLst/>
                <a:latin typeface="Monotype Corsiva" panose="03010101010201010101" charset="0"/>
                <a:cs typeface="Monotype Corsiva" panose="03010101010201010101" charset="0"/>
              </a:rPr>
              <a:t>Babbage Analytical Engine</a:t>
            </a:r>
            <a:r>
              <a:rPr lang="en-IN" altLang="en-US" b="1" dirty="0">
                <a:ln>
                  <a:noFill/>
                </a:ln>
                <a:gradFill>
                  <a:gsLst>
                    <a:gs pos="0">
                      <a:srgbClr val="E30000"/>
                    </a:gs>
                    <a:gs pos="100000">
                      <a:srgbClr val="760303"/>
                    </a:gs>
                  </a:gsLst>
                  <a:lin scaled="0"/>
                </a:gradFill>
                <a:effectLst/>
              </a:rPr>
              <a:t> </a:t>
            </a:r>
            <a:r>
              <a:rPr lang="en-IN" altLang="en-US" dirty="0">
                <a:solidFill>
                  <a:srgbClr val="FFC000"/>
                </a:solidFill>
              </a:rPr>
              <a:t> </a:t>
            </a:r>
          </a:p>
        </p:txBody>
      </p:sp>
      <p:sp>
        <p:nvSpPr>
          <p:cNvPr id="2" name="Text Placeholder 1"/>
          <p:cNvSpPr>
            <a:spLocks noGrp="1"/>
          </p:cNvSpPr>
          <p:nvPr>
            <p:ph type="body" idx="1"/>
          </p:nvPr>
        </p:nvSpPr>
        <p:spPr>
          <a:xfrm>
            <a:off x="0" y="830580"/>
            <a:ext cx="12011025" cy="6027420"/>
          </a:xfrm>
        </p:spPr>
        <p:txBody>
          <a:bodyPr/>
          <a:lstStyle/>
          <a:p>
            <a:r>
              <a:rPr lang="en-IN" altLang="en-US" sz="2400" b="1" dirty="0">
                <a:ln>
                  <a:noFill/>
                </a:ln>
                <a:solidFill>
                  <a:schemeClr val="tx1"/>
                </a:solidFill>
              </a:rPr>
              <a:t>Babbage continued to work on difference </a:t>
            </a:r>
            <a:r>
              <a:rPr lang="en-IN" altLang="en-US" sz="2400" b="1" dirty="0" smtClean="0">
                <a:ln>
                  <a:noFill/>
                </a:ln>
                <a:solidFill>
                  <a:schemeClr val="tx1"/>
                </a:solidFill>
              </a:rPr>
              <a:t>machine </a:t>
            </a:r>
            <a:r>
              <a:rPr lang="en-IN" altLang="en-US" sz="2400" b="1" dirty="0">
                <a:ln>
                  <a:noFill/>
                </a:ln>
                <a:solidFill>
                  <a:schemeClr val="tx1"/>
                </a:solidFill>
              </a:rPr>
              <a:t>for the next 10 years, but in 1833 he lost interest because he thought, he had a better idea- the </a:t>
            </a:r>
            <a:r>
              <a:rPr lang="en-IN" altLang="en-US" sz="2400" b="1" dirty="0" smtClean="0">
                <a:ln>
                  <a:noFill/>
                </a:ln>
                <a:solidFill>
                  <a:schemeClr val="tx1"/>
                </a:solidFill>
              </a:rPr>
              <a:t>construction </a:t>
            </a:r>
            <a:r>
              <a:rPr lang="en-IN" altLang="en-US" sz="2400" b="1" dirty="0">
                <a:ln>
                  <a:noFill/>
                </a:ln>
                <a:solidFill>
                  <a:schemeClr val="tx1"/>
                </a:solidFill>
              </a:rPr>
              <a:t>of what would now be called a general purpose, fully program-controlled, automatic mechanical computer. Babbage called this idea an Analytical Engine. The ideas of analytic engine, design showed a lot of foresight, </a:t>
            </a:r>
          </a:p>
          <a:p>
            <a:r>
              <a:rPr lang="en-IN" altLang="en-US" sz="2400" b="1" dirty="0">
                <a:ln>
                  <a:noFill/>
                </a:ln>
                <a:solidFill>
                  <a:schemeClr val="tx1"/>
                </a:solidFill>
              </a:rPr>
              <a:t>although this couldn't be appreciated until a full </a:t>
            </a:r>
          </a:p>
          <a:p>
            <a:r>
              <a:rPr lang="en-IN" altLang="en-US" sz="2400" b="1" dirty="0">
                <a:ln>
                  <a:noFill/>
                </a:ln>
                <a:solidFill>
                  <a:schemeClr val="tx1"/>
                </a:solidFill>
              </a:rPr>
              <a:t>century later. </a:t>
            </a:r>
          </a:p>
          <a:p>
            <a:endParaRPr lang="en-IN" altLang="en-US" sz="2400" b="1" dirty="0">
              <a:ln>
                <a:noFill/>
              </a:ln>
              <a:solidFill>
                <a:schemeClr val="tx1"/>
              </a:solidFill>
            </a:endParaRPr>
          </a:p>
          <a:p>
            <a:r>
              <a:rPr lang="en-IN" altLang="en-US" sz="2400" b="1" dirty="0">
                <a:ln>
                  <a:noFill/>
                </a:ln>
                <a:solidFill>
                  <a:schemeClr val="tx1"/>
                </a:solidFill>
              </a:rPr>
              <a:t>The </a:t>
            </a:r>
            <a:r>
              <a:rPr lang="en-IN" altLang="en-US" sz="2400" b="1" dirty="0" smtClean="0">
                <a:ln>
                  <a:noFill/>
                </a:ln>
                <a:solidFill>
                  <a:schemeClr val="tx1"/>
                </a:solidFill>
              </a:rPr>
              <a:t>designs </a:t>
            </a:r>
            <a:r>
              <a:rPr lang="en-IN" altLang="en-US" sz="2400" b="1" dirty="0">
                <a:ln>
                  <a:noFill/>
                </a:ln>
                <a:solidFill>
                  <a:schemeClr val="tx1"/>
                </a:solidFill>
              </a:rPr>
              <a:t>for the Analytical Engine include almost</a:t>
            </a:r>
          </a:p>
          <a:p>
            <a:r>
              <a:rPr lang="en-IN" altLang="en-US" sz="2400" b="1" dirty="0">
                <a:ln>
                  <a:noFill/>
                </a:ln>
                <a:solidFill>
                  <a:schemeClr val="tx1"/>
                </a:solidFill>
              </a:rPr>
              <a:t>all the essential logical features of a modern electronic</a:t>
            </a:r>
          </a:p>
          <a:p>
            <a:r>
              <a:rPr lang="en-IN" altLang="en-US" sz="2400" b="1" dirty="0">
                <a:ln>
                  <a:noFill/>
                </a:ln>
                <a:solidFill>
                  <a:schemeClr val="tx1"/>
                </a:solidFill>
              </a:rPr>
              <a:t>digital computer. The engine was programmable using </a:t>
            </a:r>
          </a:p>
          <a:p>
            <a:r>
              <a:rPr lang="en-IN" altLang="en-US" sz="2400" b="1" dirty="0">
                <a:ln>
                  <a:noFill/>
                </a:ln>
                <a:solidFill>
                  <a:schemeClr val="tx1"/>
                </a:solidFill>
              </a:rPr>
              <a:t>punched cards. It had a 'store' where numbers and </a:t>
            </a:r>
          </a:p>
          <a:p>
            <a:r>
              <a:rPr lang="en-IN" altLang="en-US" sz="2400" b="1" dirty="0">
                <a:ln>
                  <a:noFill/>
                </a:ln>
                <a:solidFill>
                  <a:schemeClr val="tx1"/>
                </a:solidFill>
              </a:rPr>
              <a:t>intermediate results could be held </a:t>
            </a:r>
            <a:r>
              <a:rPr lang="en-IN" altLang="en-US" sz="2400" b="1" dirty="0" smtClean="0">
                <a:ln>
                  <a:noFill/>
                </a:ln>
                <a:solidFill>
                  <a:schemeClr val="tx1"/>
                </a:solidFill>
              </a:rPr>
              <a:t>and </a:t>
            </a:r>
            <a:r>
              <a:rPr lang="en-IN" altLang="en-US" sz="2400" b="1" dirty="0">
                <a:ln>
                  <a:noFill/>
                </a:ln>
                <a:solidFill>
                  <a:schemeClr val="tx1"/>
                </a:solidFill>
              </a:rPr>
              <a:t>a separate </a:t>
            </a:r>
          </a:p>
          <a:p>
            <a:r>
              <a:rPr lang="en-IN" altLang="en-US" sz="2400" b="1" dirty="0">
                <a:ln>
                  <a:noFill/>
                </a:ln>
                <a:solidFill>
                  <a:schemeClr val="tx1"/>
                </a:solidFill>
              </a:rPr>
              <a:t>'mill' where the arithmetic processing was performed. </a:t>
            </a:r>
          </a:p>
        </p:txBody>
      </p:sp>
      <p:pic>
        <p:nvPicPr>
          <p:cNvPr id="4" name="Content Placeholder 3"/>
          <p:cNvPicPr>
            <a:picLocks noGrp="1" noChangeAspect="1"/>
          </p:cNvPicPr>
          <p:nvPr>
            <p:ph idx="4294967295"/>
          </p:nvPr>
        </p:nvPicPr>
        <p:blipFill>
          <a:blip r:embed="rId2"/>
          <a:stretch>
            <a:fillRect/>
          </a:stretch>
        </p:blipFill>
        <p:spPr>
          <a:xfrm>
            <a:off x="8148955" y="2594610"/>
            <a:ext cx="4043045" cy="42633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230" y="335915"/>
            <a:ext cx="11544300" cy="6266180"/>
          </a:xfrm>
        </p:spPr>
        <p:txBody>
          <a:bodyPr/>
          <a:lstStyle/>
          <a:p>
            <a:r>
              <a:rPr lang="en-IN" altLang="en-US" sz="2400" b="1" dirty="0">
                <a:solidFill>
                  <a:schemeClr val="tx1"/>
                </a:solidFill>
              </a:rPr>
              <a:t>The separation of the 'store' (memory) and 'mill' </a:t>
            </a:r>
            <a:r>
              <a:rPr lang="en-IN" altLang="en-US" sz="2400" b="1" dirty="0" smtClean="0">
                <a:solidFill>
                  <a:schemeClr val="tx1"/>
                </a:solidFill>
              </a:rPr>
              <a:t>(central </a:t>
            </a:r>
            <a:r>
              <a:rPr lang="en-IN" altLang="en-US" sz="2400" b="1" dirty="0">
                <a:solidFill>
                  <a:schemeClr val="tx1"/>
                </a:solidFill>
              </a:rPr>
              <a:t>processor) is a fundamental feature of the internal organization of modern computers. The Analytical Engine could have 'looped' (repeat the same sequence of operations a pre-determined number of times) and was capable of conditional </a:t>
            </a:r>
            <a:r>
              <a:rPr lang="en-IN" altLang="en-US" sz="2400" b="1" dirty="0" smtClean="0">
                <a:solidFill>
                  <a:schemeClr val="tx1"/>
                </a:solidFill>
              </a:rPr>
              <a:t>branching </a:t>
            </a:r>
            <a:r>
              <a:rPr lang="en-IN" altLang="en-US" sz="2400" b="1" dirty="0">
                <a:solidFill>
                  <a:schemeClr val="tx1"/>
                </a:solidFill>
              </a:rPr>
              <a:t>i.e. automatically take alternative courses of action depending on the result of a calculation. </a:t>
            </a:r>
          </a:p>
          <a:p>
            <a:endParaRPr lang="en-IN" altLang="en-US" sz="2400" b="1" dirty="0">
              <a:solidFill>
                <a:schemeClr val="tx1"/>
              </a:solidFill>
            </a:endParaRPr>
          </a:p>
          <a:p>
            <a:r>
              <a:rPr lang="en-IN" altLang="en-US" sz="2400" b="1" dirty="0">
                <a:solidFill>
                  <a:schemeClr val="tx1"/>
                </a:solidFill>
              </a:rPr>
              <a:t>Babbage's computers were never finished. Various reasons are used for his failure. Most used is the lack of precision machining  techniques at the time. Another speculation is that Babbage was working on a solution of a problem that few people in 1840 really needed to solve. After Babbage, there was a temporary loss of interest in automatic computing machine.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59105" y="1524635"/>
            <a:ext cx="11732895" cy="5159375"/>
          </a:xfrm>
        </p:spPr>
        <p:txBody>
          <a:bodyPr/>
          <a:lstStyle/>
          <a:p>
            <a:pPr marL="0" indent="0">
              <a:buNone/>
            </a:pPr>
            <a:r>
              <a:rPr lang="en-IN" altLang="en-US" sz="4400" b="1">
                <a:ln>
                  <a:solidFill>
                    <a:schemeClr val="tx1"/>
                  </a:solidFill>
                </a:ln>
                <a:gradFill>
                  <a:gsLst>
                    <a:gs pos="0">
                      <a:srgbClr val="14CD68"/>
                    </a:gs>
                    <a:gs pos="100000">
                      <a:srgbClr val="0B6E38"/>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rPr>
              <a:t> </a:t>
            </a:r>
            <a:r>
              <a:rPr lang="en-IN" altLang="en-US" sz="2400" b="1">
                <a:ln>
                  <a:noFill/>
                </a:ln>
                <a:solidFill>
                  <a:schemeClr val="tx1"/>
                </a:solidFill>
                <a:effectLst/>
                <a:cs typeface="+mn-lt"/>
              </a:rPr>
              <a:t>According to Charles Babbage, a machine can be called a Computer, if it satisfies the following criteria:</a:t>
            </a:r>
          </a:p>
          <a:p>
            <a:pPr marL="0" indent="0">
              <a:buNone/>
            </a:pPr>
            <a:endParaRPr lang="en-IN" altLang="en-US" sz="2400" b="1">
              <a:ln>
                <a:noFill/>
              </a:ln>
              <a:solidFill>
                <a:schemeClr val="tx1"/>
              </a:solidFill>
              <a:effectLst/>
              <a:cs typeface="+mn-lt"/>
            </a:endParaRPr>
          </a:p>
          <a:p>
            <a:pPr>
              <a:buFont typeface="Arial" panose="020B0604020202020204" pitchFamily="34" charset="0"/>
              <a:buChar char="•"/>
            </a:pPr>
            <a:r>
              <a:rPr lang="en-IN" altLang="en-US" sz="2400" b="1">
                <a:ln>
                  <a:noFill/>
                </a:ln>
                <a:solidFill>
                  <a:schemeClr val="tx1"/>
                </a:solidFill>
                <a:effectLst/>
                <a:cs typeface="+mn-lt"/>
              </a:rPr>
              <a:t>The machine must be able to solve all types of arithmetical and logical problems. </a:t>
            </a:r>
          </a:p>
          <a:p>
            <a:pPr>
              <a:buFont typeface="Arial" panose="020B0604020202020204" pitchFamily="34" charset="0"/>
              <a:buChar char="•"/>
            </a:pPr>
            <a:r>
              <a:rPr lang="en-IN" altLang="en-US" sz="2400" b="1">
                <a:ln>
                  <a:noFill/>
                </a:ln>
                <a:solidFill>
                  <a:schemeClr val="tx1"/>
                </a:solidFill>
                <a:effectLst/>
                <a:cs typeface="+mn-lt"/>
              </a:rPr>
              <a:t>The machine must have some kind of Input / Output devices through which it can communicate with the users.</a:t>
            </a:r>
          </a:p>
          <a:p>
            <a:pPr>
              <a:buFont typeface="Arial" panose="020B0604020202020204" pitchFamily="34" charset="0"/>
              <a:buChar char="•"/>
            </a:pPr>
            <a:r>
              <a:rPr lang="en-IN" altLang="en-US" sz="2400" b="1">
                <a:ln>
                  <a:noFill/>
                </a:ln>
                <a:solidFill>
                  <a:schemeClr val="tx1"/>
                </a:solidFill>
                <a:effectLst/>
                <a:cs typeface="+mn-lt"/>
              </a:rPr>
              <a:t>The machine must have some kind of decision- making power.</a:t>
            </a:r>
          </a:p>
          <a:p>
            <a:pPr>
              <a:buFont typeface="Arial" panose="020B0604020202020204" pitchFamily="34" charset="0"/>
              <a:buChar char="•"/>
            </a:pPr>
            <a:r>
              <a:rPr lang="en-IN" altLang="en-US" sz="2400" b="1">
                <a:ln>
                  <a:noFill/>
                </a:ln>
                <a:solidFill>
                  <a:schemeClr val="tx1"/>
                </a:solidFill>
                <a:effectLst/>
                <a:cs typeface="+mn-lt"/>
              </a:rPr>
              <a:t>The machine must have some storage unit where data can be stored for the future use.</a:t>
            </a:r>
          </a:p>
        </p:txBody>
      </p:sp>
      <p:sp>
        <p:nvSpPr>
          <p:cNvPr id="8" name="Title 7"/>
          <p:cNvSpPr>
            <a:spLocks noGrp="1"/>
          </p:cNvSpPr>
          <p:nvPr>
            <p:ph type="title"/>
          </p:nvPr>
        </p:nvSpPr>
        <p:spPr>
          <a:xfrm>
            <a:off x="217170" y="274955"/>
            <a:ext cx="11833225" cy="1097915"/>
          </a:xfrm>
        </p:spPr>
        <p:txBody>
          <a:bodyPr/>
          <a:lstStyle/>
          <a:p>
            <a:r>
              <a:rPr lang="en-IN" altLang="en-US" sz="4800" b="1">
                <a:ln>
                  <a:solidFill>
                    <a:schemeClr val="tx1"/>
                  </a:solidFill>
                </a:ln>
                <a:solidFill>
                  <a:srgbClr val="FF0000"/>
                </a:solidFill>
                <a:effectLst/>
                <a:latin typeface="Monotype Corsiva" panose="03010101010201010101" charset="0"/>
                <a:cs typeface="Monotype Corsiva" panose="03010101010201010101" charset="0"/>
              </a:rPr>
              <a:t>Charles Babbage's Concept Regarding a Computer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5400" b="1" dirty="0">
                <a:ln>
                  <a:solidFill>
                    <a:schemeClr val="tx1"/>
                  </a:solidFill>
                </a:ln>
                <a:solidFill>
                  <a:srgbClr val="981DB2"/>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Lady </a:t>
            </a:r>
            <a:r>
              <a:rPr lang="en-IN" altLang="en-US" sz="5400" b="1" dirty="0" err="1">
                <a:ln>
                  <a:solidFill>
                    <a:schemeClr val="tx1"/>
                  </a:solidFill>
                </a:ln>
                <a:solidFill>
                  <a:srgbClr val="981DB2"/>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Ada</a:t>
            </a:r>
            <a:r>
              <a:rPr lang="en-IN" altLang="en-US" sz="5400" b="1" dirty="0">
                <a:ln>
                  <a:solidFill>
                    <a:schemeClr val="tx1"/>
                  </a:solidFill>
                </a:ln>
                <a:solidFill>
                  <a:srgbClr val="981DB2"/>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 Augusta: The First Programmer</a:t>
            </a:r>
          </a:p>
        </p:txBody>
      </p:sp>
      <p:sp>
        <p:nvSpPr>
          <p:cNvPr id="7" name="Text Placeholder 6"/>
          <p:cNvSpPr>
            <a:spLocks noGrp="1"/>
          </p:cNvSpPr>
          <p:nvPr>
            <p:ph type="body" idx="1"/>
          </p:nvPr>
        </p:nvSpPr>
        <p:spPr>
          <a:xfrm>
            <a:off x="252095" y="1826260"/>
            <a:ext cx="7691755" cy="3606165"/>
          </a:xfrm>
        </p:spPr>
        <p:txBody>
          <a:bodyPr/>
          <a:lstStyle/>
          <a:p>
            <a:r>
              <a:rPr lang="en-IN" altLang="en-US" sz="2400" b="1" dirty="0">
                <a:solidFill>
                  <a:schemeClr val="accent4"/>
                </a:solidFill>
                <a:cs typeface="+mn-lt"/>
                <a:sym typeface="+mn-ea"/>
              </a:rPr>
              <a:t>Unfortunately, Charles Babbage's Analytical Engine remained a dream. Being his disciple, Lady </a:t>
            </a:r>
            <a:r>
              <a:rPr lang="en-IN" altLang="en-US" sz="2400" b="1" dirty="0" err="1">
                <a:solidFill>
                  <a:schemeClr val="accent4"/>
                </a:solidFill>
                <a:cs typeface="+mn-lt"/>
                <a:sym typeface="+mn-ea"/>
              </a:rPr>
              <a:t>Ada</a:t>
            </a:r>
            <a:r>
              <a:rPr lang="en-IN" altLang="en-US" sz="2400" b="1" dirty="0">
                <a:solidFill>
                  <a:schemeClr val="accent4"/>
                </a:solidFill>
                <a:cs typeface="+mn-lt"/>
                <a:sym typeface="+mn-ea"/>
              </a:rPr>
              <a:t> Lovelace Augusta kept working on Analytical Engine and fulfilled Babbage's dreams. She developed the concept of Binary Number System and applied in it programming techniques. It was her contribution to make the computer </a:t>
            </a:r>
            <a:r>
              <a:rPr lang="en-IN" altLang="en-US" sz="2400" b="1" dirty="0" err="1">
                <a:solidFill>
                  <a:schemeClr val="accent4"/>
                </a:solidFill>
                <a:cs typeface="+mn-lt"/>
                <a:sym typeface="+mn-ea"/>
              </a:rPr>
              <a:t>progremmable</a:t>
            </a:r>
            <a:r>
              <a:rPr lang="en-IN" altLang="en-US" sz="2400" b="1" dirty="0">
                <a:solidFill>
                  <a:schemeClr val="accent4"/>
                </a:solidFill>
                <a:cs typeface="+mn-lt"/>
                <a:sym typeface="+mn-ea"/>
              </a:rPr>
              <a:t>. Hence, she is known as the</a:t>
            </a:r>
            <a:r>
              <a:rPr lang="en-IN" altLang="en-US" sz="2400" b="1" dirty="0">
                <a:solidFill>
                  <a:schemeClr val="accent4"/>
                </a:solidFill>
                <a:effectLst>
                  <a:outerShdw blurRad="38100" dist="38100" dir="2700000" algn="tl">
                    <a:srgbClr val="000000">
                      <a:alpha val="43137"/>
                    </a:srgbClr>
                  </a:outerShdw>
                </a:effectLst>
                <a:cs typeface="+mn-lt"/>
                <a:sym typeface="+mn-ea"/>
              </a:rPr>
              <a:t> </a:t>
            </a:r>
            <a:r>
              <a:rPr lang="en-IN" altLang="en-US" sz="2400" b="1" dirty="0">
                <a:ln>
                  <a:solidFill>
                    <a:schemeClr val="tx1"/>
                  </a:solidFill>
                </a:ln>
                <a:solidFill>
                  <a:schemeClr val="tx1"/>
                </a:solidFill>
                <a:effectLst>
                  <a:outerShdw blurRad="38100" dist="38100" dir="2700000" algn="tl">
                    <a:srgbClr val="000000">
                      <a:alpha val="43137"/>
                    </a:srgbClr>
                  </a:outerShdw>
                </a:effectLst>
                <a:cs typeface="+mn-lt"/>
                <a:sym typeface="+mn-ea"/>
              </a:rPr>
              <a:t>First Programmer </a:t>
            </a:r>
            <a:r>
              <a:rPr lang="en-IN" altLang="en-US" sz="2400" b="1" dirty="0">
                <a:solidFill>
                  <a:schemeClr val="accent4"/>
                </a:solidFill>
                <a:cs typeface="+mn-lt"/>
                <a:sym typeface="+mn-ea"/>
              </a:rPr>
              <a:t>of the Universe.  </a:t>
            </a:r>
          </a:p>
        </p:txBody>
      </p:sp>
      <p:pic>
        <p:nvPicPr>
          <p:cNvPr id="6" name="Content Placeholder 5"/>
          <p:cNvPicPr>
            <a:picLocks noGrp="1" noChangeAspect="1"/>
          </p:cNvPicPr>
          <p:nvPr>
            <p:ph sz="half" idx="2"/>
          </p:nvPr>
        </p:nvPicPr>
        <p:blipFill>
          <a:blip r:embed="rId2" cstate="print"/>
          <a:stretch>
            <a:fillRect/>
          </a:stretch>
        </p:blipFill>
        <p:spPr>
          <a:xfrm>
            <a:off x="8154670" y="1691640"/>
            <a:ext cx="3714750" cy="44805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955"/>
            <a:ext cx="10972800" cy="6472555"/>
          </a:xfrm>
        </p:spPr>
        <p:txBody>
          <a:bodyPr/>
          <a:lstStyle/>
          <a:p>
            <a: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Thank  </a:t>
            </a:r>
            <a:b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br>
            <a: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838" y="352425"/>
            <a:ext cx="12029162" cy="4857750"/>
          </a:xfrm>
        </p:spPr>
        <p:txBody>
          <a:bodyPr/>
          <a:lstStyle/>
          <a:p>
            <a:r>
              <a:rPr lang="en-I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History </a:t>
            </a:r>
            <a:r>
              <a:rPr lang="en-IN" altLang="en-US" sz="8000" b="1" dirty="0">
                <a:ln>
                  <a:solidFill>
                    <a:sysClr val="windowText" lastClr="000000"/>
                  </a:solidFill>
                </a:ln>
                <a:solidFill>
                  <a:srgbClr val="FFFF00"/>
                </a:solidFill>
                <a:effectLst>
                  <a:outerShdw blurRad="38100" dist="38100" dir="2700000" algn="tl">
                    <a:srgbClr val="000000">
                      <a:alpha val="43137"/>
                    </a:srgbClr>
                  </a:outerShdw>
                </a:effectLst>
              </a:rPr>
              <a:t/>
            </a:r>
            <a:br>
              <a:rPr lang="en-IN" altLang="en-US" sz="8000" b="1" dirty="0">
                <a:ln>
                  <a:solidFill>
                    <a:sysClr val="windowText" lastClr="000000"/>
                  </a:solidFill>
                </a:ln>
                <a:solidFill>
                  <a:srgbClr val="FFFF00"/>
                </a:solidFill>
                <a:effectLst>
                  <a:outerShdw blurRad="38100" dist="38100" dir="2700000" algn="tl">
                    <a:srgbClr val="000000">
                      <a:alpha val="43137"/>
                    </a:srgbClr>
                  </a:outerShdw>
                </a:effectLst>
              </a:rPr>
            </a:br>
            <a:r>
              <a:rPr lang="en-IN" altLang="en-US" sz="8000" b="1" dirty="0">
                <a:ln>
                  <a:solidFill>
                    <a:sysClr val="windowText" lastClr="000000"/>
                  </a:solidFill>
                </a:ln>
                <a:solidFill>
                  <a:srgbClr val="FFFF00"/>
                </a:solidFill>
                <a:effectLst>
                  <a:outerShdw blurRad="38100" dist="38100" dir="2700000" algn="tl">
                    <a:srgbClr val="000000">
                      <a:alpha val="43137"/>
                    </a:srgbClr>
                  </a:outerShdw>
                </a:effectLst>
              </a:rPr>
              <a:t>of </a:t>
            </a:r>
            <a:br>
              <a:rPr lang="en-IN" altLang="en-US" sz="8000" b="1" dirty="0">
                <a:ln>
                  <a:solidFill>
                    <a:sysClr val="windowText" lastClr="000000"/>
                  </a:solidFill>
                </a:ln>
                <a:solidFill>
                  <a:srgbClr val="FFFF00"/>
                </a:solidFill>
                <a:effectLst>
                  <a:outerShdw blurRad="38100" dist="38100" dir="2700000" algn="tl">
                    <a:srgbClr val="000000">
                      <a:alpha val="43137"/>
                    </a:srgbClr>
                  </a:outerShdw>
                </a:effectLst>
              </a:rPr>
            </a:br>
            <a:r>
              <a:rPr lang="en-IN" altLang="en-US" sz="8000" b="1" dirty="0">
                <a:ln>
                  <a:solidFill>
                    <a:sysClr val="windowText" lastClr="000000"/>
                  </a:solidFill>
                </a:ln>
                <a:solidFill>
                  <a:srgbClr val="FFFF00"/>
                </a:solidFill>
                <a:effectLst>
                  <a:outerShdw blurRad="38100" dist="38100" dir="2700000" algn="tl">
                    <a:srgbClr val="000000">
                      <a:alpha val="43137"/>
                    </a:srgbClr>
                  </a:outerShdw>
                </a:effectLst>
              </a:rPr>
              <a:t>computer Science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64490" y="319405"/>
            <a:ext cx="10982960" cy="6207760"/>
          </a:xfrm>
        </p:spPr>
        <p:txBody>
          <a:bodyPr/>
          <a:lstStyle/>
          <a:p>
            <a:r>
              <a:rPr lang="en-IN" altLang="en-US" sz="4400" b="1">
                <a:solidFill>
                  <a:schemeClr val="bg1"/>
                </a:solidFill>
                <a:sym typeface="+mn-ea"/>
              </a:rPr>
              <a:t>C - Commonly</a:t>
            </a:r>
            <a:endParaRPr lang="en-IN" altLang="en-US" sz="4400" b="1">
              <a:solidFill>
                <a:schemeClr val="bg1"/>
              </a:solidFill>
            </a:endParaRPr>
          </a:p>
          <a:p>
            <a:r>
              <a:rPr lang="en-IN" altLang="en-US" sz="4400" b="1">
                <a:solidFill>
                  <a:schemeClr val="bg1"/>
                </a:solidFill>
                <a:sym typeface="+mn-ea"/>
              </a:rPr>
              <a:t>O- Operated</a:t>
            </a:r>
            <a:endParaRPr lang="en-IN" altLang="en-US" sz="4400" b="1">
              <a:solidFill>
                <a:schemeClr val="bg1"/>
              </a:solidFill>
            </a:endParaRPr>
          </a:p>
          <a:p>
            <a:r>
              <a:rPr lang="en-IN" altLang="en-US" sz="4400" b="1">
                <a:solidFill>
                  <a:schemeClr val="bg1"/>
                </a:solidFill>
                <a:sym typeface="+mn-ea"/>
              </a:rPr>
              <a:t>M- Machine</a:t>
            </a:r>
            <a:endParaRPr lang="en-IN" altLang="en-US" sz="4400" b="1">
              <a:solidFill>
                <a:schemeClr val="bg1"/>
              </a:solidFill>
            </a:endParaRPr>
          </a:p>
          <a:p>
            <a:r>
              <a:rPr lang="en-IN" altLang="en-US" sz="4400" b="1">
                <a:solidFill>
                  <a:schemeClr val="bg1"/>
                </a:solidFill>
                <a:sym typeface="+mn-ea"/>
              </a:rPr>
              <a:t>P- Particularly</a:t>
            </a:r>
            <a:endParaRPr lang="en-IN" altLang="en-US" sz="4400" b="1">
              <a:solidFill>
                <a:schemeClr val="bg1"/>
              </a:solidFill>
            </a:endParaRPr>
          </a:p>
          <a:p>
            <a:r>
              <a:rPr lang="en-IN" altLang="en-US" sz="4400" b="1">
                <a:solidFill>
                  <a:schemeClr val="bg1"/>
                </a:solidFill>
                <a:sym typeface="+mn-ea"/>
              </a:rPr>
              <a:t>U- Used for</a:t>
            </a:r>
            <a:endParaRPr lang="en-IN" altLang="en-US" sz="4400" b="1">
              <a:solidFill>
                <a:schemeClr val="bg1"/>
              </a:solidFill>
            </a:endParaRPr>
          </a:p>
          <a:p>
            <a:r>
              <a:rPr lang="en-IN" altLang="en-US" sz="4400" b="1">
                <a:solidFill>
                  <a:schemeClr val="bg1"/>
                </a:solidFill>
                <a:sym typeface="+mn-ea"/>
              </a:rPr>
              <a:t>T- Technology</a:t>
            </a:r>
            <a:endParaRPr lang="en-IN" altLang="en-US" sz="4400" b="1">
              <a:solidFill>
                <a:schemeClr val="bg1"/>
              </a:solidFill>
            </a:endParaRPr>
          </a:p>
          <a:p>
            <a:r>
              <a:rPr lang="en-IN" altLang="en-US" sz="4400" b="1">
                <a:solidFill>
                  <a:schemeClr val="bg1"/>
                </a:solidFill>
                <a:sym typeface="+mn-ea"/>
              </a:rPr>
              <a:t>E- Education and</a:t>
            </a:r>
            <a:endParaRPr lang="en-IN" altLang="en-US" sz="4400" b="1">
              <a:solidFill>
                <a:schemeClr val="bg1"/>
              </a:solidFill>
            </a:endParaRPr>
          </a:p>
          <a:p>
            <a:r>
              <a:rPr lang="en-IN" altLang="en-US" sz="4400" b="1">
                <a:solidFill>
                  <a:schemeClr val="bg1"/>
                </a:solidFill>
                <a:sym typeface="+mn-ea"/>
              </a:rPr>
              <a:t>R- Research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72770" y="-317"/>
            <a:ext cx="10972800" cy="1143000"/>
          </a:xfrm>
        </p:spPr>
        <p:txBody>
          <a:bodyPr/>
          <a:lstStyle/>
          <a:p>
            <a:pPr algn="l"/>
            <a:r>
              <a:rPr lang="en-IN" altLang="en-US" sz="4000" b="1" dirty="0">
                <a:effectLst>
                  <a:outerShdw blurRad="38100" dist="38100" dir="2700000" algn="tl">
                    <a:srgbClr val="000000">
                      <a:alpha val="43137"/>
                    </a:srgbClr>
                  </a:outerShdw>
                </a:effectLst>
              </a:rPr>
              <a:t>What is Computer?</a:t>
            </a:r>
          </a:p>
        </p:txBody>
      </p:sp>
      <p:sp>
        <p:nvSpPr>
          <p:cNvPr id="3" name="Content Placeholder 2"/>
          <p:cNvSpPr>
            <a:spLocks noGrp="1"/>
          </p:cNvSpPr>
          <p:nvPr>
            <p:ph sz="half" idx="1"/>
          </p:nvPr>
        </p:nvSpPr>
        <p:spPr>
          <a:xfrm>
            <a:off x="157480" y="1143000"/>
            <a:ext cx="11728450" cy="5541010"/>
          </a:xfrm>
        </p:spPr>
        <p:txBody>
          <a:bodyPr/>
          <a:lstStyle/>
          <a:p>
            <a:pPr marL="0" indent="0">
              <a:buNone/>
            </a:pPr>
            <a:r>
              <a:rPr lang="en-IN" altLang="en-US" sz="2400" b="1" dirty="0">
                <a:solidFill>
                  <a:schemeClr val="tx1"/>
                </a:solidFill>
              </a:rPr>
              <a:t>Computer literally means a tool or equipment or machine which computes or does calculations. The definition covers all sorts of computing equipments like abacus counting tables, slide-rule, Napier's bones, and decimal logarithm, pocket and desk calculators, mainframe, mini and micro- computers. Computers of few years ago were devices capable of only accepting data, solving problems and supplying the results. </a:t>
            </a:r>
            <a:r>
              <a:rPr lang="en-IN" altLang="en-US" sz="2400" b="1" dirty="0" smtClean="0">
                <a:solidFill>
                  <a:schemeClr val="tx1"/>
                </a:solidFill>
              </a:rPr>
              <a:t>Now a days </a:t>
            </a:r>
            <a:r>
              <a:rPr lang="en-IN" altLang="en-US" sz="2400" b="1" dirty="0">
                <a:solidFill>
                  <a:schemeClr val="tx1"/>
                </a:solidFill>
              </a:rPr>
              <a:t>computer practically is a device which can process, store and retrieve automatically (i.e. it can call back any data from its memory) miscellaneous information, which may be of audio, visual or related to language. </a:t>
            </a:r>
          </a:p>
          <a:p>
            <a:pPr marL="0" indent="0">
              <a:buNone/>
            </a:pPr>
            <a:r>
              <a:rPr lang="en-IN" altLang="en-US" sz="2400" b="1" dirty="0">
                <a:solidFill>
                  <a:schemeClr val="tx1"/>
                </a:solidFill>
              </a:rPr>
              <a:t>Computers perform only three basic functions:</a:t>
            </a:r>
          </a:p>
          <a:p>
            <a:pPr marL="457200" indent="-457200">
              <a:buFont typeface="+mj-lt"/>
              <a:buAutoNum type="romanLcPeriod"/>
            </a:pPr>
            <a:r>
              <a:rPr lang="en-IN" altLang="en-US" sz="2400" b="1" dirty="0">
                <a:solidFill>
                  <a:schemeClr val="tx1"/>
                </a:solidFill>
              </a:rPr>
              <a:t>Do arithmetic calculations i.e. additional, subtraction, multiplication and its reciprocal (i.e. division).</a:t>
            </a:r>
          </a:p>
          <a:p>
            <a:pPr marL="457200" indent="-457200">
              <a:buFont typeface="+mj-lt"/>
              <a:buAutoNum type="romanLcPeriod"/>
            </a:pPr>
            <a:r>
              <a:rPr lang="en-IN" altLang="en-US" sz="2400" b="1" dirty="0">
                <a:solidFill>
                  <a:schemeClr val="tx1"/>
                </a:solidFill>
              </a:rPr>
              <a:t>Compare values.</a:t>
            </a:r>
          </a:p>
          <a:p>
            <a:pPr marL="457200" indent="-457200">
              <a:buFont typeface="+mj-lt"/>
              <a:buAutoNum type="romanLcPeriod"/>
            </a:pPr>
            <a:r>
              <a:rPr lang="en-IN" altLang="en-US" sz="2400" b="1" dirty="0">
                <a:solidFill>
                  <a:schemeClr val="tx1"/>
                </a:solidFill>
              </a:rPr>
              <a:t>Store, search, and retrieve.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6200140" y="288290"/>
            <a:ext cx="5441315" cy="6077585"/>
          </a:xfrm>
        </p:spPr>
        <p:txBody>
          <a:bodyPr/>
          <a:lstStyle/>
          <a:p>
            <a:r>
              <a:rPr lang="en-IN" altLang="en-US" sz="2800" b="1">
                <a:solidFill>
                  <a:schemeClr val="bg1"/>
                </a:solidFill>
              </a:rPr>
              <a:t>It should be very clearly understood that although computer essentially does all above functions automatically, it does not possess any intelligence of its own. Its intelligence quotient or IQ is zero i.e., it does not have any thinking, arguing or decision- making power of its own. This power is intelligently conferred to it by proper programming methods by persons handling 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5" y="187890"/>
            <a:ext cx="10972800" cy="926926"/>
          </a:xfrm>
        </p:spPr>
        <p:txBody>
          <a:bodyPr/>
          <a:lstStyle/>
          <a:p>
            <a:r>
              <a:rPr lang="en-IN" altLang="en-US" dirty="0">
                <a:solidFill>
                  <a:schemeClr val="accent1"/>
                </a:solidFill>
                <a:effectLst>
                  <a:outerShdw blurRad="38100" dist="25400" dir="5400000" algn="ctr" rotWithShape="0">
                    <a:srgbClr val="6E747A">
                      <a:alpha val="43000"/>
                    </a:srgbClr>
                  </a:outerShdw>
                </a:effectLst>
              </a:rPr>
              <a:t> </a:t>
            </a:r>
            <a:r>
              <a:rPr lang="en-IN" altLang="en-US" sz="6600" b="1" dirty="0">
                <a:ln>
                  <a:noFill/>
                </a:ln>
                <a:solidFill>
                  <a:srgbClr val="5A055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Evolution of Computers</a:t>
            </a:r>
          </a:p>
        </p:txBody>
      </p:sp>
      <p:sp>
        <p:nvSpPr>
          <p:cNvPr id="3" name="Content Placeholder 2"/>
          <p:cNvSpPr>
            <a:spLocks noGrp="1"/>
          </p:cNvSpPr>
          <p:nvPr>
            <p:ph idx="1"/>
          </p:nvPr>
        </p:nvSpPr>
        <p:spPr>
          <a:xfrm>
            <a:off x="277495" y="1290181"/>
            <a:ext cx="11652250" cy="5348744"/>
          </a:xfrm>
        </p:spPr>
        <p:txBody>
          <a:bodyPr/>
          <a:lstStyle/>
          <a:p>
            <a:pPr marL="0" indent="0">
              <a:buNone/>
            </a:pPr>
            <a:r>
              <a:rPr lang="en-IN" altLang="en-US" sz="2800" b="1" dirty="0">
                <a:ln>
                  <a:solidFill>
                    <a:schemeClr val="tx1"/>
                  </a:solidFill>
                </a:ln>
                <a:solidFill>
                  <a:srgbClr val="DC06B6"/>
                </a:solidFill>
              </a:rPr>
              <a:t>HISTORY</a:t>
            </a:r>
            <a:endParaRPr lang="en-IN" altLang="en-US" sz="2400" b="1" dirty="0">
              <a:ln>
                <a:solidFill>
                  <a:schemeClr val="tx1"/>
                </a:solidFill>
              </a:ln>
              <a:solidFill>
                <a:srgbClr val="DC06B6"/>
              </a:solidFill>
            </a:endParaRPr>
          </a:p>
          <a:p>
            <a:pPr marL="0" indent="0">
              <a:buNone/>
            </a:pPr>
            <a:r>
              <a:rPr lang="en-IN" altLang="en-US" sz="2400" b="1" dirty="0">
                <a:ln>
                  <a:noFill/>
                </a:ln>
                <a:solidFill>
                  <a:schemeClr val="tx1"/>
                </a:solidFill>
              </a:rPr>
              <a:t>The evolution of computer has passed through a number of stages before it reached the present state of development of the first calculating device named Abacus dates back to 3,000 B.C. From the Abacus to the microcomputer, the counting systems have undergone a tremendous change. The efforts are still continuing to make the machine more and more diversity or variety. </a:t>
            </a:r>
          </a:p>
          <a:p>
            <a:pPr marL="0" indent="0">
              <a:buNone/>
            </a:pPr>
            <a:endParaRPr lang="en-IN" altLang="en-US" sz="2400" b="1" dirty="0">
              <a:ln>
                <a:noFill/>
              </a:ln>
              <a:solidFill>
                <a:schemeClr val="tx1"/>
              </a:solidFill>
            </a:endParaRPr>
          </a:p>
          <a:p>
            <a:pPr marL="0" indent="0">
              <a:buNone/>
            </a:pPr>
            <a:r>
              <a:rPr lang="en-IN" altLang="en-US" sz="2400" b="1" dirty="0">
                <a:ln>
                  <a:noFill/>
                </a:ln>
                <a:solidFill>
                  <a:schemeClr val="tx1"/>
                </a:solidFill>
              </a:rPr>
              <a:t>Since ancient times, people have to use some ways to remember data and numbers. Early people tied knots in rope and carved marks on clay tablets to keep track of livestock and trade. Later on, about 5,000 years later, Abacus -frame with beads strung on wires, the first true computing aid. Later, many computing devices, like calculating machines, logarithms, tabulating machines are invented to meet man's need for fast computing. </a:t>
            </a:r>
          </a:p>
          <a:p>
            <a:pPr marL="0" indent="0">
              <a:buNone/>
            </a:pPr>
            <a:endParaRPr lang="en-IN" altLang="en-US" sz="2400" b="1" dirty="0">
              <a:ln>
                <a:noFill/>
              </a:ln>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540" y="438785"/>
            <a:ext cx="11455400" cy="5687695"/>
          </a:xfrm>
        </p:spPr>
        <p:txBody>
          <a:bodyPr/>
          <a:lstStyle/>
          <a:p>
            <a:pPr marL="0" indent="0">
              <a:buNone/>
            </a:pPr>
            <a:r>
              <a:rPr lang="en-IN" altLang="en-US" sz="2400" b="1">
                <a:solidFill>
                  <a:schemeClr val="tx1"/>
                </a:solidFill>
              </a:rPr>
              <a:t>During the first half of the 20th century, many scientific computing needs fulfilled through the use increasingly sophisticated, special-purpose analog computers, which used a direct mechanical or electrical model of the problem as a basis for computation. </a:t>
            </a:r>
          </a:p>
          <a:p>
            <a:endParaRPr lang="en-IN" altLang="en-US" sz="2400" b="1">
              <a:solidFill>
                <a:schemeClr val="tx1"/>
              </a:solidFill>
            </a:endParaRPr>
          </a:p>
          <a:p>
            <a:pPr marL="0" indent="0">
              <a:buNone/>
            </a:pPr>
            <a:r>
              <a:rPr lang="en-IN" altLang="en-US" sz="2400" b="1">
                <a:solidFill>
                  <a:schemeClr val="tx1"/>
                </a:solidFill>
              </a:rPr>
              <a:t>With the emerging war techniques, during Second World War (1945-1949) the need to make big fast and accurate calculation with minimum human involvemnt grew. This gave birth to modern computers. </a:t>
            </a:r>
          </a:p>
          <a:p>
            <a:pPr marL="0" indent="0">
              <a:buNone/>
            </a:pPr>
            <a:endParaRPr lang="en-IN" altLang="en-US" sz="2400" b="1">
              <a:solidFill>
                <a:schemeClr val="tx1"/>
              </a:solidFill>
            </a:endParaRPr>
          </a:p>
          <a:p>
            <a:pPr marL="0" indent="0">
              <a:buNone/>
            </a:pPr>
            <a:endParaRPr lang="en-IN" altLang="en-US" sz="2400" b="1">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5364"/>
            <a:ext cx="10972800" cy="739036"/>
          </a:xfrm>
        </p:spPr>
        <p:txBody>
          <a:bodyPr/>
          <a:lstStyle/>
          <a:p>
            <a:r>
              <a:rPr lang="en-IN" altLang="en-US" sz="6600" b="1" dirty="0">
                <a:ln>
                  <a:solidFill>
                    <a:schemeClr val="tx1"/>
                  </a:solidFill>
                </a:ln>
                <a:gradFill>
                  <a:gsLst>
                    <a:gs pos="0">
                      <a:srgbClr val="012D86"/>
                    </a:gs>
                    <a:gs pos="100000">
                      <a:srgbClr val="0E2557"/>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rPr>
              <a:t>Abacus</a:t>
            </a:r>
          </a:p>
        </p:txBody>
      </p:sp>
      <p:sp>
        <p:nvSpPr>
          <p:cNvPr id="3" name="Content Placeholder 2"/>
          <p:cNvSpPr>
            <a:spLocks noGrp="1"/>
          </p:cNvSpPr>
          <p:nvPr>
            <p:ph sz="half" idx="1"/>
          </p:nvPr>
        </p:nvSpPr>
        <p:spPr>
          <a:xfrm>
            <a:off x="97155" y="1071880"/>
            <a:ext cx="11984355" cy="5666740"/>
          </a:xfrm>
        </p:spPr>
        <p:txBody>
          <a:bodyPr/>
          <a:lstStyle/>
          <a:p>
            <a:pPr marL="0" indent="0">
              <a:buNone/>
            </a:pPr>
            <a:r>
              <a:rPr lang="en-IN" altLang="en-US" sz="2400" b="1" dirty="0"/>
              <a:t>The stone age man used stone for counting cattle. Later on, when man became more civilized, abacus seems to be the earliest calculating machine, which was developed by Chinese 3,000 years ago. Interestingly enough, abacus is still being used in Russia, Japan, Far East and even in India for primary education. It consists of a rectangular wooden frame with horizontal rods which carry round beads. A wooden rack device containing two horizontal wires with beads strung on them. When these beads are moved around is developed according to calculating rules memorized by the user, all regular arithmetic problems could be solved.</a:t>
            </a:r>
          </a:p>
          <a:p>
            <a:pPr marL="0" indent="0">
              <a:buNone/>
            </a:pPr>
            <a:r>
              <a:rPr lang="en-IN" altLang="en-US" sz="2400" b="1" dirty="0"/>
              <a:t> </a:t>
            </a:r>
          </a:p>
          <a:p>
            <a:pPr marL="0" indent="0">
              <a:buNone/>
            </a:pPr>
            <a:r>
              <a:rPr lang="en-IN" altLang="en-US" sz="2400" b="1" dirty="0"/>
              <a:t>In 1946, a competition took place between a Japanese</a:t>
            </a:r>
          </a:p>
          <a:p>
            <a:pPr marL="0" indent="0">
              <a:buNone/>
            </a:pPr>
            <a:r>
              <a:rPr lang="en-IN" altLang="en-US" sz="2400" b="1" dirty="0"/>
              <a:t>clerk </a:t>
            </a:r>
            <a:r>
              <a:rPr lang="en-IN" altLang="en-US" sz="2400" b="1" dirty="0" err="1"/>
              <a:t>Matsuzake</a:t>
            </a:r>
            <a:r>
              <a:rPr lang="en-IN" altLang="en-US" sz="2400" b="1" dirty="0"/>
              <a:t>, an abacus operator, and an American, </a:t>
            </a:r>
          </a:p>
          <a:p>
            <a:pPr marL="0" indent="0">
              <a:buNone/>
            </a:pPr>
            <a:r>
              <a:rPr lang="en-IN" altLang="en-US" sz="2400" b="1" dirty="0"/>
              <a:t>using an electronic calculator. And surprisingly enough </a:t>
            </a:r>
          </a:p>
          <a:p>
            <a:pPr marL="0" indent="0">
              <a:buNone/>
            </a:pPr>
            <a:r>
              <a:rPr lang="en-IN" altLang="en-US" sz="2400" b="1" dirty="0"/>
              <a:t>the Japanese won the competition. </a:t>
            </a:r>
          </a:p>
        </p:txBody>
      </p:sp>
      <p:pic>
        <p:nvPicPr>
          <p:cNvPr id="9" name="Content Placeholder 8"/>
          <p:cNvPicPr>
            <a:picLocks noGrp="1" noChangeAspect="1"/>
          </p:cNvPicPr>
          <p:nvPr>
            <p:ph sz="half" idx="2"/>
          </p:nvPr>
        </p:nvPicPr>
        <p:blipFill>
          <a:blip r:embed="rId2"/>
          <a:stretch>
            <a:fillRect/>
          </a:stretch>
        </p:blipFill>
        <p:spPr>
          <a:xfrm>
            <a:off x="8320405" y="4215130"/>
            <a:ext cx="3871595" cy="26435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0705" y="150312"/>
            <a:ext cx="5422265" cy="619943"/>
          </a:xfrm>
        </p:spPr>
        <p:txBody>
          <a:bodyPr/>
          <a:lstStyle/>
          <a:p>
            <a:r>
              <a:rPr lang="en-IN" altLang="en-US" sz="5400" b="1" dirty="0">
                <a:ln>
                  <a:solidFill>
                    <a:schemeClr val="tx1"/>
                  </a:solidFill>
                </a:ln>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rPr>
              <a:t>Napier's Bones</a:t>
            </a:r>
          </a:p>
        </p:txBody>
      </p:sp>
      <p:sp>
        <p:nvSpPr>
          <p:cNvPr id="6" name="Text Placeholder 5"/>
          <p:cNvSpPr>
            <a:spLocks noGrp="1"/>
          </p:cNvSpPr>
          <p:nvPr>
            <p:ph type="body" idx="1"/>
          </p:nvPr>
        </p:nvSpPr>
        <p:spPr>
          <a:xfrm>
            <a:off x="0" y="926926"/>
            <a:ext cx="7830820" cy="5931074"/>
          </a:xfrm>
        </p:spPr>
        <p:txBody>
          <a:bodyPr/>
          <a:lstStyle/>
          <a:p>
            <a:r>
              <a:rPr lang="en-IN" altLang="en-US" sz="2400" b="1" dirty="0">
                <a:solidFill>
                  <a:schemeClr val="tx1"/>
                </a:solidFill>
              </a:rPr>
              <a:t>In 1617, Using John Napier, the Scottish mathematician, invented logarithms, which allows mathematical operations using addition. The wonderful component is the logarithm of each mathematical operation is performed, which as originally obtained from a printed tables now referred as logarithm table. Later, Napier also invented Napier's bones, where the logarithm values were carved on ivory sticks of the resulting tables, and commanded by fixed instruction program. The difference </a:t>
            </a:r>
            <a:r>
              <a:rPr lang="en-IN" altLang="en-US" sz="2400" b="1" dirty="0" err="1">
                <a:solidFill>
                  <a:schemeClr val="tx1"/>
                </a:solidFill>
              </a:rPr>
              <a:t>engin</a:t>
            </a:r>
            <a:r>
              <a:rPr lang="en-IN" altLang="en-US" sz="2400" b="1" dirty="0">
                <a:solidFill>
                  <a:schemeClr val="tx1"/>
                </a:solidFill>
              </a:rPr>
              <a:t>, although having limited adaptability, was really a great advance. </a:t>
            </a:r>
          </a:p>
          <a:p>
            <a:r>
              <a:rPr lang="en-IN" altLang="en-US" sz="2400" b="1" dirty="0" err="1">
                <a:solidFill>
                  <a:schemeClr val="tx1"/>
                </a:solidFill>
              </a:rPr>
              <a:t>Ada</a:t>
            </a:r>
            <a:r>
              <a:rPr lang="en-IN" altLang="en-US" sz="2400" b="1" dirty="0">
                <a:solidFill>
                  <a:schemeClr val="tx1"/>
                </a:solidFill>
              </a:rPr>
              <a:t> king, Countess of Lovelace and daughter of Lord Byron, wrote programs for the Difference Engine, thus becoming the computer first programmer.                                                                                                              </a:t>
            </a:r>
          </a:p>
        </p:txBody>
      </p:sp>
      <p:pic>
        <p:nvPicPr>
          <p:cNvPr id="9" name="Content Placeholder 8"/>
          <p:cNvPicPr>
            <a:picLocks noGrp="1" noChangeAspect="1"/>
          </p:cNvPicPr>
          <p:nvPr>
            <p:ph sz="half" idx="4294967295"/>
          </p:nvPr>
        </p:nvPicPr>
        <p:blipFill>
          <a:blip r:embed="rId2"/>
          <a:stretch>
            <a:fillRect/>
          </a:stretch>
        </p:blipFill>
        <p:spPr>
          <a:xfrm rot="5400000">
            <a:off x="6594475" y="1261110"/>
            <a:ext cx="6767830" cy="442785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1498</Words>
  <Application>WPS Presentation</Application>
  <PresentationFormat>Custom</PresentationFormat>
  <Paragraphs>77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Slide 1</vt:lpstr>
      <vt:lpstr>History  of  computer Science</vt:lpstr>
      <vt:lpstr>Slide 3</vt:lpstr>
      <vt:lpstr>What is Computer?</vt:lpstr>
      <vt:lpstr>Slide 5</vt:lpstr>
      <vt:lpstr> Evolution of Computers</vt:lpstr>
      <vt:lpstr>Slide 7</vt:lpstr>
      <vt:lpstr>Abacus</vt:lpstr>
      <vt:lpstr>Napier's Bones</vt:lpstr>
      <vt:lpstr>Father of Computer</vt:lpstr>
      <vt:lpstr>Slide 11</vt:lpstr>
      <vt:lpstr>Babbage Difference Engine</vt:lpstr>
      <vt:lpstr>Babbage Analytical Engine  </vt:lpstr>
      <vt:lpstr>Slide 14</vt:lpstr>
      <vt:lpstr>Charles Babbage's Concept Regarding a Computer</vt:lpstr>
      <vt:lpstr>Lady Ada Augusta: The First Programmer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INFORMATION TECHNOLOGY</dc:title>
  <dc:creator>User</dc:creator>
  <cp:lastModifiedBy>Windows User</cp:lastModifiedBy>
  <cp:revision>47</cp:revision>
  <dcterms:created xsi:type="dcterms:W3CDTF">2020-10-12T07:44:00Z</dcterms:created>
  <dcterms:modified xsi:type="dcterms:W3CDTF">2020-10-31T11:38:33Z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