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92" r:id="rId2"/>
    <p:sldId id="376" r:id="rId3"/>
    <p:sldId id="377" r:id="rId4"/>
    <p:sldId id="390" r:id="rId5"/>
    <p:sldId id="378" r:id="rId6"/>
    <p:sldId id="379" r:id="rId7"/>
    <p:sldId id="380" r:id="rId8"/>
    <p:sldId id="362" r:id="rId9"/>
    <p:sldId id="392" r:id="rId10"/>
    <p:sldId id="382" r:id="rId11"/>
    <p:sldId id="391" r:id="rId12"/>
    <p:sldId id="383" r:id="rId13"/>
    <p:sldId id="384" r:id="rId14"/>
    <p:sldId id="385" r:id="rId15"/>
    <p:sldId id="393" r:id="rId16"/>
    <p:sldId id="394" r:id="rId17"/>
    <p:sldId id="386" r:id="rId18"/>
    <p:sldId id="398" r:id="rId19"/>
    <p:sldId id="389" r:id="rId20"/>
    <p:sldId id="396" r:id="rId21"/>
    <p:sldId id="397" r:id="rId22"/>
    <p:sldId id="387" r:id="rId23"/>
    <p:sldId id="34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367" autoAdjust="0"/>
  </p:normalViewPr>
  <p:slideViewPr>
    <p:cSldViewPr>
      <p:cViewPr>
        <p:scale>
          <a:sx n="66" d="100"/>
          <a:sy n="66" d="100"/>
        </p:scale>
        <p:origin x="-193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pPr/>
              <a:t>15-10-2020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0293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6353-8F37-4299-9A00-D215CE4B5BD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u.org.i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8"/>
            <a:ext cx="6477000" cy="21431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447800" y="1500174"/>
            <a:ext cx="61245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Immune Evasion by Parasites</a:t>
            </a:r>
          </a:p>
        </p:txBody>
      </p:sp>
      <p:pic>
        <p:nvPicPr>
          <p:cNvPr id="10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04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28604"/>
            <a:ext cx="1099890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7" name="Picture 6" descr="Mechanism of immunoevasion in parasites 2018 06-17"/>
          <p:cNvPicPr/>
          <p:nvPr/>
        </p:nvPicPr>
        <p:blipFill>
          <a:blip r:embed="rId6"/>
          <a:srcRect l="22870" t="44875" r="24407" b="2506"/>
          <a:stretch>
            <a:fillRect/>
          </a:stretch>
        </p:blipFill>
        <p:spPr bwMode="auto">
          <a:xfrm>
            <a:off x="2285984" y="2143116"/>
            <a:ext cx="39928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42559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1643050"/>
            <a:ext cx="6286544" cy="52149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Antigenic  shedding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:- 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Nematodes  and some other parasites shed their whole </a:t>
            </a:r>
            <a:r>
              <a:rPr lang="en-US" sz="2000" b="1" dirty="0" err="1" smtClean="0">
                <a:solidFill>
                  <a:srgbClr val="7030A0"/>
                </a:solidFill>
                <a:latin typeface="Arial Black" pitchFamily="34" charset="0"/>
              </a:rPr>
              <a:t>cuticular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sheath and also antigenic molecules during molting.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e.g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. 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Schistosoma</a:t>
            </a:r>
            <a:r>
              <a:rPr lang="en-US" sz="2000" b="1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mansoni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en-US" sz="2000" b="1" i="1" dirty="0" smtClean="0">
                <a:solidFill>
                  <a:srgbClr val="002060"/>
                </a:solidFill>
                <a:latin typeface="Arial Black" pitchFamily="34" charset="0"/>
              </a:rPr>
              <a:t>Plasmodium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falcifarum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, 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Entamoeba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Ancylostoma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etc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0"/>
            <a:ext cx="7929618" cy="78579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000108"/>
            <a:ext cx="6572296" cy="58578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Antigenic 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shedding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:-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molecules 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during molting.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         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Parasites shed their antigens  in abundance can neutralize antibody response at a distance away from the parasites. This 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help the parasites to evaded the host’s protective response. 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3" descr="Mechanism of immunoevasion in parasites 2018 06-17"/>
          <p:cNvPicPr/>
          <p:nvPr/>
        </p:nvPicPr>
        <p:blipFill>
          <a:blip r:embed="rId2"/>
          <a:srcRect l="9930" t="56492" r="9103"/>
          <a:stretch>
            <a:fillRect/>
          </a:stretch>
        </p:blipFill>
        <p:spPr bwMode="auto">
          <a:xfrm>
            <a:off x="1357290" y="4500570"/>
            <a:ext cx="628654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857620" y="6215082"/>
            <a:ext cx="150019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28794" y="6143644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Schistosoma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0"/>
            <a:ext cx="6858048" cy="71435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7429552" cy="592932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Immune suppression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:-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Many parasites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stimulate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the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production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of specific immune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suppressor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cells, induce </a:t>
            </a:r>
            <a:r>
              <a:rPr lang="en-US" sz="2000" b="1" dirty="0" err="1" smtClean="0">
                <a:solidFill>
                  <a:srgbClr val="002060"/>
                </a:solidFill>
                <a:latin typeface="Arial Black" pitchFamily="34" charset="0"/>
              </a:rPr>
              <a:t>lymphotoxicity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, produces blocking antibodies and  leads to inhibition of immune system of hosts.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e.g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. </a:t>
            </a:r>
            <a:r>
              <a:rPr lang="en-US" sz="2000" b="1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Schistosoma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,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Trypanosoma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, </a:t>
            </a:r>
            <a:r>
              <a:rPr lang="en-US" sz="2000" b="1" i="1" dirty="0" smtClean="0">
                <a:solidFill>
                  <a:srgbClr val="7030A0"/>
                </a:solidFill>
                <a:latin typeface="Arial Black" pitchFamily="34" charset="0"/>
              </a:rPr>
              <a:t>Plasmodium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etc.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3" descr="Mechanism of immunoevasion in parasites 2018 06-17"/>
          <p:cNvPicPr/>
          <p:nvPr/>
        </p:nvPicPr>
        <p:blipFill>
          <a:blip r:embed="rId2"/>
          <a:srcRect l="12748" t="13212" b="33257"/>
          <a:stretch>
            <a:fillRect/>
          </a:stretch>
        </p:blipFill>
        <p:spPr bwMode="auto">
          <a:xfrm>
            <a:off x="1714480" y="4143380"/>
            <a:ext cx="597122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Immune  Complex formation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:-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 Parasite like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Toxoplasma</a:t>
            </a:r>
            <a:r>
              <a:rPr lang="en-US" sz="2000" b="1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gondii</a:t>
            </a:r>
            <a:r>
              <a:rPr lang="en-US" sz="2000" b="1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and </a:t>
            </a:r>
            <a:r>
              <a:rPr lang="en-US" sz="2000" b="1" i="1" dirty="0" smtClean="0">
                <a:solidFill>
                  <a:srgbClr val="002060"/>
                </a:solidFill>
                <a:latin typeface="Arial Black" pitchFamily="34" charset="0"/>
              </a:rPr>
              <a:t>Plasmodium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spp. evade the hosts immune system by immune complex formation.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e.g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. 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Toxoplasma</a:t>
            </a:r>
            <a:r>
              <a:rPr lang="en-US" sz="2000" b="1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gondii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, </a:t>
            </a:r>
            <a:r>
              <a:rPr lang="en-US" sz="2000" b="1" i="1" dirty="0" smtClean="0">
                <a:solidFill>
                  <a:srgbClr val="7030A0"/>
                </a:solidFill>
                <a:latin typeface="Arial Black" pitchFamily="34" charset="0"/>
              </a:rPr>
              <a:t>Plasmodium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etc.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. 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Inert </a:t>
            </a:r>
            <a:r>
              <a:rPr lang="en-US" sz="2400" b="1" dirty="0" err="1" smtClean="0">
                <a:solidFill>
                  <a:srgbClr val="FF0000"/>
                </a:solidFill>
                <a:latin typeface="Arial Rounded MT Bold" pitchFamily="34" charset="0"/>
              </a:rPr>
              <a:t>cuticular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 surface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:-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 Helminthes especially nematodes have immunologically inert </a:t>
            </a:r>
            <a:r>
              <a:rPr lang="en-US" sz="2000" b="1" dirty="0" err="1" smtClean="0">
                <a:solidFill>
                  <a:srgbClr val="002060"/>
                </a:solidFill>
                <a:latin typeface="Arial Black" pitchFamily="34" charset="0"/>
              </a:rPr>
              <a:t>cuticular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surface. This helps in evasion of host’s immune response.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3" descr="Nematoda (Frantin) - Skeletal Evoluti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929066"/>
            <a:ext cx="46853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285860"/>
            <a:ext cx="6572296" cy="557213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.  Sequestration of parasites ( Location of parasites in a protective site) 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3" descr="PPT - Immune Evasion PowerPoint Presentation, free download - ID:3125339"/>
          <p:cNvPicPr/>
          <p:nvPr/>
        </p:nvPicPr>
        <p:blipFill>
          <a:blip r:embed="rId2"/>
          <a:srcRect t="14359"/>
          <a:stretch>
            <a:fillRect/>
          </a:stretch>
        </p:blipFill>
        <p:spPr bwMode="auto">
          <a:xfrm>
            <a:off x="785786" y="2714620"/>
            <a:ext cx="630460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0"/>
            <a:ext cx="6429420" cy="142873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6572296" cy="52149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10.  Survive in macrophage by Preventing </a:t>
            </a:r>
            <a:r>
              <a:rPr lang="en-US" sz="2400" b="1" dirty="0" err="1" smtClean="0">
                <a:solidFill>
                  <a:srgbClr val="FF0000"/>
                </a:solidFill>
                <a:latin typeface="Arial Rounded MT Bold" pitchFamily="34" charset="0"/>
              </a:rPr>
              <a:t>phago-lysosome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 fusion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:-  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e.g.</a:t>
            </a:r>
            <a:r>
              <a:rPr lang="en-US" sz="2000" b="1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Leishmania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,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Trypanosoma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,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Toxoplasma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etc.</a:t>
            </a: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3" descr="Leishmania parasites) - ppt video online download"/>
          <p:cNvPicPr/>
          <p:nvPr/>
        </p:nvPicPr>
        <p:blipFill>
          <a:blip r:embed="rId2"/>
          <a:srcRect l="9929" t="38120" r="50609" b="6908"/>
          <a:stretch>
            <a:fillRect/>
          </a:stretch>
        </p:blipFill>
        <p:spPr bwMode="auto">
          <a:xfrm>
            <a:off x="2214546" y="3571876"/>
            <a:ext cx="2486026" cy="273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1307684">
            <a:off x="4362303" y="5009675"/>
            <a:ext cx="1385950" cy="165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00760" y="5000636"/>
            <a:ext cx="207170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Macrophage</a:t>
            </a:r>
            <a:endParaRPr lang="en-US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3372" y="3571876"/>
            <a:ext cx="35719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Arial Rounded MT Bold" pitchFamily="34" charset="0"/>
              </a:rPr>
              <a:t>Amastigote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stage of </a:t>
            </a:r>
            <a:r>
              <a:rPr lang="en-US" i="1" dirty="0" err="1" smtClean="0">
                <a:solidFill>
                  <a:srgbClr val="002060"/>
                </a:solidFill>
                <a:latin typeface="Arial Rounded MT Bold" pitchFamily="34" charset="0"/>
              </a:rPr>
              <a:t>Leishmania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 spp.</a:t>
            </a:r>
            <a:endParaRPr lang="en-US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11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. 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Modified </a:t>
            </a:r>
            <a:r>
              <a:rPr lang="en-US" sz="2400" b="1" dirty="0" err="1" smtClean="0">
                <a:solidFill>
                  <a:srgbClr val="FF0000"/>
                </a:solidFill>
                <a:latin typeface="Arial Rounded MT Bold" pitchFamily="34" charset="0"/>
              </a:rPr>
              <a:t>leucocytic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 function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:-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Parasites like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Schistosoma</a:t>
            </a:r>
            <a:r>
              <a:rPr lang="en-US" sz="2000" b="1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mansoni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and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Fasciola</a:t>
            </a:r>
            <a:r>
              <a:rPr lang="en-US" sz="2000" b="1" i="1" dirty="0" smtClean="0">
                <a:solidFill>
                  <a:srgbClr val="002060"/>
                </a:solidFill>
                <a:latin typeface="Arial Black" pitchFamily="34" charset="0"/>
              </a:rPr>
              <a:t> hepatica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release some inhibitory factors which can alter the </a:t>
            </a:r>
            <a:r>
              <a:rPr lang="en-US" sz="2000" b="1" dirty="0" err="1" smtClean="0">
                <a:solidFill>
                  <a:srgbClr val="002060"/>
                </a:solidFill>
                <a:latin typeface="Arial Black" pitchFamily="34" charset="0"/>
              </a:rPr>
              <a:t>leucocytic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functions and  evade the host’s immune system.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12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. Neonatal immunological responsiveness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:-  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Young animals are unable to develop a proper immune response  to some parasitic  infections.</a:t>
            </a: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Effects of Immune Response on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Usually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expel the adults and larvae of  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parasites after development of immunity.</a:t>
            </a: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     e.g. Self-cure Phenomenon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             Concomitant Immunity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dirty="0" err="1" smtClean="0">
                <a:solidFill>
                  <a:srgbClr val="002060"/>
                </a:solidFill>
                <a:latin typeface="Arial Black" pitchFamily="34" charset="0"/>
              </a:rPr>
              <a:t>Preventimg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the migration and establishment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of larvae or sometimes, by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arresting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the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development of larvae in re-infection.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B050"/>
                </a:solidFill>
                <a:latin typeface="Arial Black" pitchFamily="34" charset="0"/>
              </a:rPr>
              <a:t>Stunting of growth and reduction of                fecundity of parasites.</a:t>
            </a:r>
          </a:p>
        </p:txBody>
      </p:sp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0"/>
            <a:ext cx="6643734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6072230" cy="57150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Parasites have various mechanism of immune evasion, so that they can survive and proliferate in the host . The following evasion mechanism uses by the parasites:-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Antigenic variation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Antigenic disguise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Antigenic shedding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Immune suppression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Immune complex formation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Inert </a:t>
            </a:r>
            <a:r>
              <a:rPr lang="en-US" sz="20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cuticular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 surface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Location in protective site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Modified </a:t>
            </a:r>
            <a:r>
              <a:rPr lang="en-US" sz="2000" b="1" dirty="0" err="1" smtClean="0">
                <a:solidFill>
                  <a:srgbClr val="002060"/>
                </a:solidFill>
                <a:latin typeface="Arial Rounded MT Bold" pitchFamily="34" charset="0"/>
              </a:rPr>
              <a:t>leucocytic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 function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sz="20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sz="20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sz="20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sz="20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sz="20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Effects of Immune Response on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3" descr="parasitic gastroenteritis in animal"/>
          <p:cNvPicPr/>
          <p:nvPr/>
        </p:nvPicPr>
        <p:blipFill>
          <a:blip r:embed="rId2"/>
          <a:srcRect l="7495" t="4096" r="4805" b="24573"/>
          <a:stretch>
            <a:fillRect/>
          </a:stretch>
        </p:blipFill>
        <p:spPr bwMode="auto">
          <a:xfrm>
            <a:off x="571472" y="1571612"/>
            <a:ext cx="667991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001156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Effects of Immune Response on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Picture 4" descr="IPM"/>
          <p:cNvPicPr/>
          <p:nvPr/>
        </p:nvPicPr>
        <p:blipFill>
          <a:blip r:embed="rId2"/>
          <a:srcRect l="12236" t="12650" r="6406" b="12479"/>
          <a:stretch>
            <a:fillRect/>
          </a:stretch>
        </p:blipFill>
        <p:spPr bwMode="auto">
          <a:xfrm>
            <a:off x="0" y="2571720"/>
            <a:ext cx="521494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ematoda VMP 920 Infection &amp; Immunity II Veterinary Parasitology. - ppt  download"/>
          <p:cNvPicPr/>
          <p:nvPr/>
        </p:nvPicPr>
        <p:blipFill>
          <a:blip r:embed="rId3"/>
          <a:srcRect t="5128" r="2434"/>
          <a:stretch>
            <a:fillRect/>
          </a:stretch>
        </p:blipFill>
        <p:spPr bwMode="auto">
          <a:xfrm>
            <a:off x="5214942" y="1214422"/>
            <a:ext cx="3929058" cy="344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Effects of Immune Response on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7929618" cy="5643577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Concomitant immunity: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Arial Rounded MT Bold" pitchFamily="34" charset="0"/>
              </a:rPr>
              <a:t>An </a:t>
            </a:r>
            <a:r>
              <a:rPr lang="en-US" b="1" dirty="0" smtClean="0">
                <a:solidFill>
                  <a:srgbClr val="7030A0"/>
                </a:solidFill>
                <a:latin typeface="Arial Rounded MT Bold" pitchFamily="34" charset="0"/>
              </a:rPr>
              <a:t>immunity which acts </a:t>
            </a:r>
            <a:r>
              <a:rPr lang="en-US" b="1" u="sng" dirty="0" smtClean="0">
                <a:solidFill>
                  <a:srgbClr val="7030A0"/>
                </a:solidFill>
                <a:latin typeface="Arial Rounded MT Bold" pitchFamily="34" charset="0"/>
              </a:rPr>
              <a:t>against invading larval stages</a:t>
            </a:r>
            <a:r>
              <a:rPr lang="en-US" b="1" dirty="0" smtClean="0">
                <a:solidFill>
                  <a:srgbClr val="7030A0"/>
                </a:solidFill>
                <a:latin typeface="Arial Rounded MT Bold" pitchFamily="34" charset="0"/>
              </a:rPr>
              <a:t>, but not against an existing infection. Thus, a host may be infected with adult parasites or established larval of </a:t>
            </a:r>
            <a:r>
              <a:rPr lang="en-US" b="1" dirty="0" err="1" smtClean="0">
                <a:solidFill>
                  <a:srgbClr val="7030A0"/>
                </a:solidFill>
                <a:latin typeface="Arial Rounded MT Bold" pitchFamily="34" charset="0"/>
              </a:rPr>
              <a:t>cestodes</a:t>
            </a:r>
            <a:r>
              <a:rPr lang="en-US" b="1" dirty="0" smtClean="0">
                <a:solidFill>
                  <a:srgbClr val="7030A0"/>
                </a:solidFill>
                <a:latin typeface="Arial Rounded MT Bold" pitchFamily="34" charset="0"/>
              </a:rPr>
              <a:t> but has a measure of immunity to further infection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 Rounded MT Bold" pitchFamily="34" charset="0"/>
              </a:rPr>
              <a:t>e.g. </a:t>
            </a:r>
            <a:r>
              <a:rPr lang="en-US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Schistosoma</a:t>
            </a:r>
            <a:r>
              <a:rPr lang="en-US" b="1" i="1" dirty="0" smtClean="0">
                <a:solidFill>
                  <a:srgbClr val="002060"/>
                </a:solidFill>
                <a:latin typeface="Arial Rounded MT Bold" pitchFamily="34" charset="0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latin typeface="Arial Rounded MT Bold" pitchFamily="34" charset="0"/>
              </a:rPr>
              <a:t>infection.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3" descr="Trematode lifecycle stages - Wikipedia, the free encyclopedia | Life cycle  stages, Medical laboratory science, Flatwor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14818"/>
            <a:ext cx="414340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371600"/>
            <a:ext cx="6347713" cy="35052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200" y="2967335"/>
            <a:ext cx="601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chemeClr val="accent3"/>
                </a:solidFill>
                <a:effectLst/>
              </a:rPr>
              <a:t>THANK U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68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 fontScale="92500"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Antigenic variation: 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</a:rPr>
              <a:t>                   </a:t>
            </a:r>
            <a:r>
              <a:rPr lang="en-US" sz="2400" b="1" dirty="0" smtClean="0">
                <a:solidFill>
                  <a:srgbClr val="7030A0"/>
                </a:solidFill>
              </a:rPr>
              <a:t>It is a phenomenon in which parasites shed the outer </a:t>
            </a:r>
            <a:r>
              <a:rPr lang="en-US" sz="2400" b="1" u="sng" dirty="0" smtClean="0">
                <a:solidFill>
                  <a:srgbClr val="7030A0"/>
                </a:solidFill>
              </a:rPr>
              <a:t>Variant Surface Glycoprotein (VSG) </a:t>
            </a:r>
            <a:r>
              <a:rPr lang="en-US" sz="2400" b="1" dirty="0" smtClean="0">
                <a:solidFill>
                  <a:srgbClr val="7030A0"/>
                </a:solidFill>
              </a:rPr>
              <a:t>coat and replace it with another one on every 7-10 days. Therefore, immune response developed against preceding VSG, can not work with subsequent </a:t>
            </a:r>
            <a:r>
              <a:rPr lang="en-US" sz="2400" b="1" dirty="0" err="1" smtClean="0">
                <a:solidFill>
                  <a:srgbClr val="7030A0"/>
                </a:solidFill>
              </a:rPr>
              <a:t>antigenically</a:t>
            </a:r>
            <a:r>
              <a:rPr lang="en-US" sz="2400" b="1" dirty="0" smtClean="0">
                <a:solidFill>
                  <a:srgbClr val="7030A0"/>
                </a:solidFill>
              </a:rPr>
              <a:t> different VSG and the parasites thus evade the host immune response</a:t>
            </a:r>
            <a:r>
              <a:rPr lang="en-US" sz="2400" b="1" dirty="0" smtClean="0">
                <a:solidFill>
                  <a:srgbClr val="00B0F0"/>
                </a:solidFill>
              </a:rPr>
              <a:t>. Example-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Trypanosoma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spp.</a:t>
            </a:r>
            <a:endParaRPr lang="en-US" sz="2400" b="1" dirty="0" smtClean="0">
              <a:solidFill>
                <a:srgbClr val="00B0F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6572296" cy="5643577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 Antigenic variation: 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</a:rPr>
              <a:t>                   </a:t>
            </a:r>
            <a:endParaRPr lang="en-US" sz="2400" b="1" dirty="0" smtClean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Research Interests | The Hovel-Miner La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65008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642942"/>
          </a:xfrm>
        </p:spPr>
        <p:txBody>
          <a:bodyPr>
            <a:noAutofit/>
          </a:bodyPr>
          <a:lstStyle/>
          <a:p>
            <a:pPr lvl="0" algn="ctr"/>
            <a: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</a:br>
            <a: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</a:br>
            <a: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</a:br>
            <a: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</a:br>
            <a: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  <a:endParaRPr lang="en-US" sz="3600" dirty="0" smtClean="0">
              <a:solidFill>
                <a:srgbClr val="FFFF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7286676" cy="6000768"/>
          </a:xfrm>
        </p:spPr>
        <p:txBody>
          <a:bodyPr>
            <a:no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Antigenic Variation 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Trypanosomes   have   antigenic   variation  character  due   to   variant   surface </a:t>
            </a:r>
            <a:r>
              <a:rPr lang="en-US" sz="2000" dirty="0" err="1" smtClean="0">
                <a:solidFill>
                  <a:srgbClr val="7030A0"/>
                </a:solidFill>
                <a:latin typeface="Arial Black" pitchFamily="34" charset="0"/>
              </a:rPr>
              <a:t>glycoproteins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 (VSG).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342900" indent="-342900" algn="just"/>
            <a:endParaRPr lang="en-US" sz="2000" dirty="0" smtClean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482096"/>
            <a:ext cx="6643734" cy="437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29520" y="6572272"/>
            <a:ext cx="1714480" cy="260328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9456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928670"/>
            <a:ext cx="6643734" cy="5929330"/>
          </a:xfrm>
        </p:spPr>
        <p:txBody>
          <a:bodyPr>
            <a:no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Antigenic Variation: </a:t>
            </a:r>
          </a:p>
          <a:p>
            <a:pPr marL="342900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The surface coat of trypanosomes is a 12-15 mm thick layer made up of about 10</a:t>
            </a:r>
            <a:r>
              <a:rPr lang="en-US" sz="2000" baseline="30000" dirty="0" smtClean="0">
                <a:solidFill>
                  <a:srgbClr val="7030A0"/>
                </a:solidFill>
                <a:latin typeface="Arial Black" pitchFamily="34" charset="0"/>
              </a:rPr>
              <a:t>7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 identical molecules of approximately 60 </a:t>
            </a:r>
            <a:r>
              <a:rPr lang="en-US" sz="2000" dirty="0" err="1" smtClean="0">
                <a:solidFill>
                  <a:srgbClr val="7030A0"/>
                </a:solidFill>
                <a:latin typeface="Arial Black" pitchFamily="34" charset="0"/>
              </a:rPr>
              <a:t>kDa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  which are closely packed to cover the entire surface. These molecules are </a:t>
            </a:r>
            <a:r>
              <a:rPr lang="en-US" sz="2000" u="sng" dirty="0" smtClean="0">
                <a:solidFill>
                  <a:srgbClr val="7030A0"/>
                </a:solidFill>
                <a:latin typeface="Arial Black" pitchFamily="34" charset="0"/>
              </a:rPr>
              <a:t>variant surface glycoproteins (VSGs).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 smtClean="0">
              <a:latin typeface="Arial Black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42852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Immune Evasion by Parasites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6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928670"/>
            <a:ext cx="6572296" cy="5929330"/>
          </a:xfrm>
        </p:spPr>
        <p:txBody>
          <a:bodyPr>
            <a:no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Antigenic Variation: </a:t>
            </a:r>
            <a:endParaRPr lang="en-US" sz="2000" dirty="0" smtClean="0">
              <a:latin typeface="Arial Black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	Changing antigenic characters of trypanosomes in vertebrate’s hosts, the development of an effective vaccine against trypanosomes is difficult.</a:t>
            </a:r>
          </a:p>
          <a:p>
            <a:pPr marL="457200" lvl="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42852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Immune Evasion by Parasites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6" name="Picture 5" descr="Antigenic variation in African trypanosomes. - Abstract - Europe PMC"/>
          <p:cNvPicPr/>
          <p:nvPr/>
        </p:nvPicPr>
        <p:blipFill>
          <a:blip r:embed="rId2"/>
          <a:srcRect l="12620" r="15118" b="46263"/>
          <a:stretch>
            <a:fillRect/>
          </a:stretch>
        </p:blipFill>
        <p:spPr bwMode="auto">
          <a:xfrm>
            <a:off x="1357290" y="3286124"/>
            <a:ext cx="571504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56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285860"/>
            <a:ext cx="6572296" cy="557213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2.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Antigenic disguise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:-  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It is  mechanism where the parasites mask their antigens by incorporating host molecules like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RBCs, immunoglobulin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etc.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e.g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.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Schistosoma</a:t>
            </a:r>
            <a:r>
              <a:rPr lang="en-US" sz="2000" b="1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spp. </a:t>
            </a:r>
          </a:p>
        </p:txBody>
      </p:sp>
      <p:pic>
        <p:nvPicPr>
          <p:cNvPr id="4" name="Picture 3" descr="SCHISTOSOME:IMMUNE EVASION AND VACCINATION STRATEGIES - ppt video online  download"/>
          <p:cNvPicPr/>
          <p:nvPr/>
        </p:nvPicPr>
        <p:blipFill>
          <a:blip r:embed="rId2"/>
          <a:srcRect l="8008" t="36410" b="16410"/>
          <a:stretch>
            <a:fillRect/>
          </a:stretch>
        </p:blipFill>
        <p:spPr bwMode="auto">
          <a:xfrm>
            <a:off x="928662" y="4500570"/>
            <a:ext cx="54711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286512" y="5715016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Schistosoma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2197934">
            <a:off x="5802885" y="5792791"/>
            <a:ext cx="428628" cy="17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4723246" flipV="1">
            <a:off x="4041998" y="5168347"/>
            <a:ext cx="291502" cy="78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285860"/>
            <a:ext cx="6572296" cy="557213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Antigenic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mimicry :- 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It is  mechanism where the parasites mask their antigens by incorporating host molecules like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RBCs, immunoglobulin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etc.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e.g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.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Schistosoma</a:t>
            </a:r>
            <a:r>
              <a:rPr lang="en-US" sz="2000" b="1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spp.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29454" y="5857892"/>
            <a:ext cx="171451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Schistosoma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2197934">
            <a:off x="5802885" y="5792791"/>
            <a:ext cx="428628" cy="17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4723246" flipV="1">
            <a:off x="4041998" y="5168347"/>
            <a:ext cx="291502" cy="78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HISTOSOME:IMMUNE EVASION AND VACCINATION STRATEGIES - ppt video online  download"/>
          <p:cNvPicPr/>
          <p:nvPr/>
        </p:nvPicPr>
        <p:blipFill>
          <a:blip r:embed="rId2"/>
          <a:srcRect l="10442" t="52821" b="2393"/>
          <a:stretch>
            <a:fillRect/>
          </a:stretch>
        </p:blipFill>
        <p:spPr bwMode="auto">
          <a:xfrm>
            <a:off x="1142976" y="4861560"/>
            <a:ext cx="5330190" cy="199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1698</TotalTime>
  <Words>733</Words>
  <Application>Microsoft Office PowerPoint</Application>
  <PresentationFormat>On-screen Show (4:3)</PresentationFormat>
  <Paragraphs>95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Facet</vt:lpstr>
      <vt:lpstr>Slide 1</vt:lpstr>
      <vt:lpstr>Immune Evasion by Parasites</vt:lpstr>
      <vt:lpstr>Immune Evasion by Parasites</vt:lpstr>
      <vt:lpstr>Immune Evasion by Parasites</vt:lpstr>
      <vt:lpstr>     Immune Evasion by Parasites</vt:lpstr>
      <vt:lpstr>Slide 6</vt:lpstr>
      <vt:lpstr>Slide 7</vt:lpstr>
      <vt:lpstr>Immune Evasion by Parasites</vt:lpstr>
      <vt:lpstr>Immune Evasion by Parasites</vt:lpstr>
      <vt:lpstr>Immune Evasion by Parasites</vt:lpstr>
      <vt:lpstr>Immune Evasion by Parasites</vt:lpstr>
      <vt:lpstr>Immune Evasion by Parasites</vt:lpstr>
      <vt:lpstr>Immune Evasion by Parasites</vt:lpstr>
      <vt:lpstr>Immune Evasion by Parasites</vt:lpstr>
      <vt:lpstr>Immune Evasion by Parasites</vt:lpstr>
      <vt:lpstr>Immune Evasion by Parasites</vt:lpstr>
      <vt:lpstr>Immune Evasion by Parasites</vt:lpstr>
      <vt:lpstr>Immune Evasion by Parasites</vt:lpstr>
      <vt:lpstr>Effects of Immune Response on Parasites</vt:lpstr>
      <vt:lpstr>Effects of Immune Response on Parasites</vt:lpstr>
      <vt:lpstr>Effects of Immune Response on Parasites</vt:lpstr>
      <vt:lpstr>Effects of Immune Response on Parasites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dell</cp:lastModifiedBy>
  <cp:revision>204</cp:revision>
  <dcterms:created xsi:type="dcterms:W3CDTF">2006-08-16T00:00:00Z</dcterms:created>
  <dcterms:modified xsi:type="dcterms:W3CDTF">2020-10-15T20:21:59Z</dcterms:modified>
</cp:coreProperties>
</file>