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7" r:id="rId2"/>
    <p:sldId id="308" r:id="rId3"/>
    <p:sldId id="332" r:id="rId4"/>
    <p:sldId id="309" r:id="rId5"/>
    <p:sldId id="321" r:id="rId6"/>
    <p:sldId id="334" r:id="rId7"/>
    <p:sldId id="323" r:id="rId8"/>
    <p:sldId id="331" r:id="rId9"/>
    <p:sldId id="333" r:id="rId10"/>
    <p:sldId id="322" r:id="rId11"/>
    <p:sldId id="33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843" y="-50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25-11-2020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https://www.conserve-energy-future.com/critical-and-grievous-diseases-caused-by-water-pollution.php" TargetMode="External"/><Relationship Id="rId2" Type="http://schemas.openxmlformats.org/officeDocument/2006/relationships/hyperlink" Target="https://www.conserve-energy-future.com/25-simple-and-easy-ways-to-reduce-water-pollution-now.php" TargetMode="External"/><Relationship Id="rId1" Type="http://schemas.openxmlformats.org/officeDocument/2006/relationships/slideLayout" Target="../slideLayouts/slideLayout3.xml"/><Relationship Id="rId4" Type="http://schemas.openxmlformats.org/officeDocument/2006/relationships/hyperlink" Target="https://www.conserve-energy-future.com/what-is-biodiversity.ph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onserve-energy-future.com/causes-effects-solutions-of-soil-erosion.php" TargetMode="External"/><Relationship Id="rId2" Type="http://schemas.openxmlformats.org/officeDocument/2006/relationships/hyperlink" Target="https://www.conserve-energy-future.com/how-deforestation-affects-climate-change-humans-animals.php" TargetMode="External"/><Relationship Id="rId1" Type="http://schemas.openxmlformats.org/officeDocument/2006/relationships/slideLayout" Target="../slideLayouts/slideLayout3.xml"/><Relationship Id="rId5" Type="http://schemas.openxmlformats.org/officeDocument/2006/relationships/hyperlink" Target="https://www.conserve-energy-future.com/causes-effects-and-solutions-to-eutrophication.php" TargetMode="External"/><Relationship Id="rId4" Type="http://schemas.openxmlformats.org/officeDocument/2006/relationships/hyperlink" Target="https://www.conserve-energy-future.com/causes-effects-solutions-for-habitat-loss-and-destruction.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UNIT-01 (LIVESTOCK BASED LIVELIHOODS AND THEIR EVOLUTION</a:t>
            </a:r>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1430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93722"/>
            <a:ext cx="9144000" cy="5678478"/>
          </a:xfrm>
          <a:prstGeom prst="rect">
            <a:avLst/>
          </a:prstGeom>
        </p:spPr>
        <p:txBody>
          <a:bodyPr wrap="square">
            <a:spAutoFit/>
          </a:bodyPr>
          <a:lstStyle/>
          <a:p>
            <a:pPr marL="342900" indent="-342900" algn="just" fontAlgn="base">
              <a:lnSpc>
                <a:spcPct val="150000"/>
              </a:lnSpc>
              <a:buFont typeface="Arial" pitchFamily="34" charset="0"/>
              <a:buChar char="•"/>
            </a:pPr>
            <a:r>
              <a:rPr lang="en-IN" sz="2200" b="1" dirty="0">
                <a:latin typeface="Times New Roman" pitchFamily="18" charset="0"/>
                <a:cs typeface="Times New Roman" pitchFamily="18" charset="0"/>
              </a:rPr>
              <a:t>Poor living conditions and hygiene for </a:t>
            </a:r>
            <a:r>
              <a:rPr lang="en-IN" sz="2200" b="1" dirty="0" smtClean="0">
                <a:latin typeface="Times New Roman" pitchFamily="18" charset="0"/>
                <a:cs typeface="Times New Roman" pitchFamily="18" charset="0"/>
              </a:rPr>
              <a:t>livestock:	</a:t>
            </a:r>
            <a:r>
              <a:rPr lang="en-IN" sz="2200" dirty="0" smtClean="0">
                <a:latin typeface="Times New Roman" pitchFamily="18" charset="0"/>
                <a:cs typeface="Times New Roman" pitchFamily="18" charset="0"/>
              </a:rPr>
              <a:t>Intensive </a:t>
            </a:r>
            <a:r>
              <a:rPr lang="en-IN" sz="2200" dirty="0">
                <a:latin typeface="Times New Roman" pitchFamily="18" charset="0"/>
                <a:cs typeface="Times New Roman" pitchFamily="18" charset="0"/>
              </a:rPr>
              <a:t>farming is highly criticized and thought to be cruel to the animals. Because it involves the use of various chemicals, growth hormones and excess crowding on a small space, the outcome is usually poor living conditions and hygiene for the livestock. Keeping livestock above their capacity is associated with </a:t>
            </a:r>
            <a:r>
              <a:rPr lang="en-IN" sz="2200" dirty="0">
                <a:latin typeface="Times New Roman" pitchFamily="18" charset="0"/>
                <a:cs typeface="Times New Roman" pitchFamily="18" charset="0"/>
                <a:hlinkClick r:id="rId2"/>
              </a:rPr>
              <a:t>pollution</a:t>
            </a:r>
            <a:r>
              <a:rPr lang="en-IN" sz="2200" dirty="0">
                <a:latin typeface="Times New Roman" pitchFamily="18" charset="0"/>
                <a:cs typeface="Times New Roman" pitchFamily="18" charset="0"/>
              </a:rPr>
              <a:t> and poor hygiene which results in infections and </a:t>
            </a:r>
            <a:r>
              <a:rPr lang="en-IN" sz="2200" dirty="0">
                <a:latin typeface="Times New Roman" pitchFamily="18" charset="0"/>
                <a:cs typeface="Times New Roman" pitchFamily="18" charset="0"/>
                <a:hlinkClick r:id="rId3"/>
              </a:rPr>
              <a:t>various diseases</a:t>
            </a:r>
            <a:r>
              <a:rPr lang="en-IN" sz="2200" dirty="0">
                <a:latin typeface="Times New Roman" pitchFamily="18" charset="0"/>
                <a:cs typeface="Times New Roman" pitchFamily="18" charset="0"/>
              </a:rPr>
              <a:t>.</a:t>
            </a:r>
          </a:p>
          <a:p>
            <a:pPr marL="342900" indent="-342900" algn="just" fontAlgn="base">
              <a:lnSpc>
                <a:spcPct val="150000"/>
              </a:lnSpc>
              <a:buFont typeface="Arial" pitchFamily="34" charset="0"/>
              <a:buChar char="•"/>
            </a:pPr>
            <a:r>
              <a:rPr lang="en-IN" sz="2200" b="1" dirty="0">
                <a:latin typeface="Times New Roman" pitchFamily="18" charset="0"/>
                <a:cs typeface="Times New Roman" pitchFamily="18" charset="0"/>
              </a:rPr>
              <a:t>Excessive use of </a:t>
            </a:r>
            <a:r>
              <a:rPr lang="en-IN" sz="2200" b="1" dirty="0" smtClean="0">
                <a:latin typeface="Times New Roman" pitchFamily="18" charset="0"/>
                <a:cs typeface="Times New Roman" pitchFamily="18" charset="0"/>
              </a:rPr>
              <a:t>agro-chemicals:	</a:t>
            </a:r>
            <a:r>
              <a:rPr lang="en-IN" sz="2200" dirty="0" smtClean="0">
                <a:latin typeface="Times New Roman" pitchFamily="18" charset="0"/>
                <a:cs typeface="Times New Roman" pitchFamily="18" charset="0"/>
              </a:rPr>
              <a:t>When </a:t>
            </a:r>
            <a:r>
              <a:rPr lang="en-IN" sz="2200" dirty="0">
                <a:latin typeface="Times New Roman" pitchFamily="18" charset="0"/>
                <a:cs typeface="Times New Roman" pitchFamily="18" charset="0"/>
              </a:rPr>
              <a:t>these chemicals are used they not only destroy their intended targets such as pests, weeds and parasites but also contaminate the food products. The insecticides and pesticides also kill beneficial insects which contribute to </a:t>
            </a:r>
            <a:r>
              <a:rPr lang="en-IN" sz="2200" dirty="0">
                <a:latin typeface="Times New Roman" pitchFamily="18" charset="0"/>
                <a:cs typeface="Times New Roman" pitchFamily="18" charset="0"/>
                <a:hlinkClick r:id="rId4"/>
              </a:rPr>
              <a:t>biodiversity loss</a:t>
            </a:r>
            <a:r>
              <a:rPr lang="en-IN" sz="2200" dirty="0">
                <a:latin typeface="Times New Roman" pitchFamily="18" charset="0"/>
                <a:cs typeface="Times New Roman" pitchFamily="18" charset="0"/>
              </a:rPr>
              <a:t>. </a:t>
            </a:r>
          </a:p>
        </p:txBody>
      </p:sp>
    </p:spTree>
    <p:extLst>
      <p:ext uri="{BB962C8B-B14F-4D97-AF65-F5344CB8AC3E}">
        <p14:creationId xmlns:p14="http://schemas.microsoft.com/office/powerpoint/2010/main" val="1183588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49669"/>
            <a:ext cx="8305800" cy="4993931"/>
          </a:xfrm>
          <a:prstGeom prst="rect">
            <a:avLst/>
          </a:prstGeom>
        </p:spPr>
        <p:txBody>
          <a:bodyPr wrap="square">
            <a:spAutoFit/>
          </a:bodyPr>
          <a:lstStyle/>
          <a:p>
            <a:pPr marL="342900" indent="-342900" algn="just" fontAlgn="base">
              <a:lnSpc>
                <a:spcPct val="200000"/>
              </a:lnSpc>
              <a:buFont typeface="Arial" pitchFamily="34" charset="0"/>
              <a:buChar char="•"/>
            </a:pPr>
            <a:r>
              <a:rPr lang="en-IN" b="1" dirty="0">
                <a:latin typeface="Times New Roman" pitchFamily="18" charset="0"/>
                <a:cs typeface="Times New Roman" pitchFamily="18" charset="0"/>
              </a:rPr>
              <a:t>Deforestation and alteration of the natural environment:	</a:t>
            </a:r>
            <a:r>
              <a:rPr lang="en-IN" dirty="0">
                <a:latin typeface="Times New Roman" pitchFamily="18" charset="0"/>
                <a:cs typeface="Times New Roman" pitchFamily="18" charset="0"/>
              </a:rPr>
              <a:t>The removal of trees, slush and burn techniques, and the clearing of forest areas to create room for agriculture has led to </a:t>
            </a:r>
            <a:r>
              <a:rPr lang="en-IN" dirty="0">
                <a:latin typeface="Times New Roman" pitchFamily="18" charset="0"/>
                <a:cs typeface="Times New Roman" pitchFamily="18" charset="0"/>
                <a:hlinkClick r:id="rId2"/>
              </a:rPr>
              <a:t>massive deforestation</a:t>
            </a:r>
            <a:r>
              <a:rPr lang="en-IN" dirty="0">
                <a:latin typeface="Times New Roman" pitchFamily="18" charset="0"/>
                <a:cs typeface="Times New Roman" pitchFamily="18" charset="0"/>
              </a:rPr>
              <a:t> and </a:t>
            </a:r>
            <a:r>
              <a:rPr lang="en-IN" dirty="0">
                <a:latin typeface="Times New Roman" pitchFamily="18" charset="0"/>
                <a:cs typeface="Times New Roman" pitchFamily="18" charset="0"/>
                <a:hlinkClick r:id="rId3"/>
              </a:rPr>
              <a:t>soil erosion</a:t>
            </a:r>
            <a:r>
              <a:rPr lang="en-IN" dirty="0">
                <a:latin typeface="Times New Roman" pitchFamily="18" charset="0"/>
                <a:cs typeface="Times New Roman" pitchFamily="18" charset="0"/>
              </a:rPr>
              <a:t> beside this </a:t>
            </a:r>
            <a:r>
              <a:rPr lang="en-IN" dirty="0">
                <a:latin typeface="Times New Roman" pitchFamily="18" charset="0"/>
                <a:cs typeface="Times New Roman" pitchFamily="18" charset="0"/>
                <a:hlinkClick r:id="rId4"/>
              </a:rPr>
              <a:t>habitat loss</a:t>
            </a:r>
            <a:r>
              <a:rPr lang="en-IN" dirty="0">
                <a:latin typeface="Times New Roman" pitchFamily="18" charset="0"/>
                <a:cs typeface="Times New Roman" pitchFamily="18" charset="0"/>
              </a:rPr>
              <a:t> and  </a:t>
            </a:r>
            <a:r>
              <a:rPr lang="en-IN" dirty="0">
                <a:latin typeface="Times New Roman" pitchFamily="18" charset="0"/>
                <a:cs typeface="Times New Roman" pitchFamily="18" charset="0"/>
                <a:hlinkClick r:id="rId5"/>
              </a:rPr>
              <a:t>eutrophication</a:t>
            </a:r>
            <a:r>
              <a:rPr lang="en-IN" dirty="0">
                <a:latin typeface="Times New Roman" pitchFamily="18" charset="0"/>
                <a:cs typeface="Times New Roman" pitchFamily="18" charset="0"/>
              </a:rPr>
              <a:t>  are of concern.</a:t>
            </a:r>
          </a:p>
          <a:p>
            <a:pPr marL="342900" indent="-342900" algn="just" fontAlgn="base">
              <a:lnSpc>
                <a:spcPct val="200000"/>
              </a:lnSpc>
              <a:buFont typeface="Arial" pitchFamily="34" charset="0"/>
              <a:buChar char="•"/>
            </a:pPr>
            <a:r>
              <a:rPr lang="en-IN" b="1" dirty="0">
                <a:latin typeface="Times New Roman" pitchFamily="18" charset="0"/>
                <a:cs typeface="Times New Roman" pitchFamily="18" charset="0"/>
              </a:rPr>
              <a:t>Risks on human health:	</a:t>
            </a:r>
            <a:r>
              <a:rPr lang="en-IN" dirty="0">
                <a:latin typeface="Times New Roman" pitchFamily="18" charset="0"/>
                <a:cs typeface="Times New Roman" pitchFamily="18" charset="0"/>
              </a:rPr>
              <a:t>The vegetables and fruits sourced from areas that practice intensive farming and full of invisible pesticides.</a:t>
            </a:r>
          </a:p>
          <a:p>
            <a:pPr marL="342900" indent="-342900" algn="just" fontAlgn="base">
              <a:lnSpc>
                <a:spcPct val="200000"/>
              </a:lnSpc>
              <a:buFont typeface="Arial" pitchFamily="34" charset="0"/>
              <a:buChar char="•"/>
            </a:pPr>
            <a:r>
              <a:rPr lang="en-IN" b="1" dirty="0">
                <a:latin typeface="Times New Roman" pitchFamily="18" charset="0"/>
                <a:cs typeface="Times New Roman" pitchFamily="18" charset="0"/>
              </a:rPr>
              <a:t>Possibility of poor quality food products:	</a:t>
            </a:r>
            <a:r>
              <a:rPr lang="en-IN" dirty="0">
                <a:latin typeface="Times New Roman" pitchFamily="18" charset="0"/>
                <a:cs typeface="Times New Roman" pitchFamily="18" charset="0"/>
              </a:rPr>
              <a:t>Since intensive farming primarily on mass production of nice looking food products, the production strategies overlook the need for quality and nutritious food products.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91774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2286000"/>
            <a:ext cx="7543800" cy="1143000"/>
          </a:xfrm>
        </p:spPr>
        <p:txBody>
          <a:bodyPr/>
          <a:lstStyle/>
          <a:p>
            <a:pPr algn="ctr">
              <a:defRPr/>
            </a:pPr>
            <a:r>
              <a:rPr lang="en-US" sz="4800" dirty="0" smtClean="0">
                <a:solidFill>
                  <a:srgbClr val="C00000"/>
                </a:solidFill>
                <a:latin typeface="Times New Roman" pitchFamily="18" charset="0"/>
                <a:cs typeface="Times New Roman" pitchFamily="18" charset="0"/>
              </a:rPr>
              <a:t>Intensive </a:t>
            </a:r>
            <a:r>
              <a:rPr lang="en-US" sz="4800" dirty="0" smtClean="0">
                <a:solidFill>
                  <a:srgbClr val="C00000"/>
                </a:solidFill>
                <a:latin typeface="Times New Roman" pitchFamily="18" charset="0"/>
                <a:cs typeface="Times New Roman" pitchFamily="18" charset="0"/>
              </a:rPr>
              <a:t>Farming</a:t>
            </a:r>
            <a:endParaRPr lang="en-US" sz="4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9490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1841500"/>
            <a:ext cx="7772400" cy="2959100"/>
          </a:xfrm>
        </p:spPr>
        <p:txBody>
          <a:bodyPr>
            <a:noAutofit/>
          </a:bodyPr>
          <a:lstStyle/>
          <a:p>
            <a:pPr algn="just">
              <a:lnSpc>
                <a:spcPct val="150000"/>
              </a:lnSpc>
            </a:pPr>
            <a:r>
              <a:rPr lang="en-IN" sz="2400" dirty="0">
                <a:solidFill>
                  <a:schemeClr val="tx1"/>
                </a:solidFill>
                <a:latin typeface="Times New Roman" pitchFamily="18" charset="0"/>
                <a:cs typeface="Times New Roman" pitchFamily="18" charset="0"/>
              </a:rPr>
              <a:t>“Intensive farming or intensive agriculture involves </a:t>
            </a:r>
            <a:r>
              <a:rPr lang="en-IN" sz="2400" dirty="0" smtClean="0">
                <a:solidFill>
                  <a:schemeClr val="tx1"/>
                </a:solidFill>
                <a:latin typeface="Times New Roman" pitchFamily="18" charset="0"/>
                <a:cs typeface="Times New Roman" pitchFamily="18" charset="0"/>
              </a:rPr>
              <a:t>higher </a:t>
            </a:r>
            <a:r>
              <a:rPr lang="en-IN" sz="2400" dirty="0">
                <a:solidFill>
                  <a:schemeClr val="tx1"/>
                </a:solidFill>
                <a:latin typeface="Times New Roman" pitchFamily="18" charset="0"/>
                <a:cs typeface="Times New Roman" pitchFamily="18" charset="0"/>
              </a:rPr>
              <a:t>levels of input and output per unit of agricultural land area. It is characterised by a low fallow ratio, higher use of inputs such as capital and labour, and higher crop yields per unit land area.”</a:t>
            </a:r>
          </a:p>
        </p:txBody>
      </p:sp>
    </p:spTree>
    <p:extLst>
      <p:ext uri="{BB962C8B-B14F-4D97-AF65-F5344CB8AC3E}">
        <p14:creationId xmlns:p14="http://schemas.microsoft.com/office/powerpoint/2010/main" val="176270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839200" cy="6494085"/>
          </a:xfrm>
          <a:prstGeom prst="rect">
            <a:avLst/>
          </a:prstGeom>
        </p:spPr>
        <p:txBody>
          <a:bodyPr wrap="square">
            <a:spAutoFit/>
          </a:bodyPr>
          <a:lstStyle/>
          <a:p>
            <a:pPr algn="ctr">
              <a:lnSpc>
                <a:spcPct val="200000"/>
              </a:lnSpc>
            </a:pPr>
            <a:r>
              <a:rPr lang="en-IN" sz="3200" b="1" dirty="0">
                <a:solidFill>
                  <a:srgbClr val="FF0000"/>
                </a:solidFill>
                <a:latin typeface="Times New Roman" pitchFamily="18" charset="0"/>
                <a:cs typeface="Times New Roman" pitchFamily="18" charset="0"/>
              </a:rPr>
              <a:t>Intensive Farming</a:t>
            </a:r>
          </a:p>
          <a:p>
            <a:pPr marL="457200" indent="-457200" algn="just">
              <a:lnSpc>
                <a:spcPct val="200000"/>
              </a:lnSpc>
              <a:buFont typeface="Arial" pitchFamily="34" charset="0"/>
              <a:buChar char="•"/>
            </a:pPr>
            <a:r>
              <a:rPr lang="en-IN" sz="2200" dirty="0">
                <a:latin typeface="Times New Roman" pitchFamily="18" charset="0"/>
                <a:cs typeface="Times New Roman" pitchFamily="18" charset="0"/>
              </a:rPr>
              <a:t>Intensive farming (also intensive agriculture) is the practice where a lot of </a:t>
            </a:r>
            <a:r>
              <a:rPr lang="en-IN" sz="2200" dirty="0" err="1">
                <a:latin typeface="Times New Roman" pitchFamily="18" charset="0"/>
                <a:cs typeface="Times New Roman" pitchFamily="18" charset="0"/>
              </a:rPr>
              <a:t>labor</a:t>
            </a:r>
            <a:r>
              <a:rPr lang="en-IN" sz="2200" dirty="0">
                <a:latin typeface="Times New Roman" pitchFamily="18" charset="0"/>
                <a:cs typeface="Times New Roman" pitchFamily="18" charset="0"/>
              </a:rPr>
              <a:t> and capital is employed to maximize agricultural produce or yields. </a:t>
            </a:r>
            <a:endParaRPr lang="en-IN" sz="2200" dirty="0" smtClean="0">
              <a:latin typeface="Times New Roman" pitchFamily="18" charset="0"/>
              <a:cs typeface="Times New Roman" pitchFamily="18" charset="0"/>
            </a:endParaRPr>
          </a:p>
          <a:p>
            <a:pPr marL="457200" indent="-457200" algn="just">
              <a:lnSpc>
                <a:spcPct val="200000"/>
              </a:lnSpc>
              <a:buFont typeface="Arial" pitchFamily="34" charset="0"/>
              <a:buChar char="•"/>
            </a:pPr>
            <a:r>
              <a:rPr lang="en-IN" sz="2200" dirty="0" smtClean="0">
                <a:latin typeface="Times New Roman" pitchFamily="18" charset="0"/>
                <a:cs typeface="Times New Roman" pitchFamily="18" charset="0"/>
              </a:rPr>
              <a:t>It </a:t>
            </a:r>
            <a:r>
              <a:rPr lang="en-IN" sz="2200" dirty="0">
                <a:latin typeface="Times New Roman" pitchFamily="18" charset="0"/>
                <a:cs typeface="Times New Roman" pitchFamily="18" charset="0"/>
              </a:rPr>
              <a:t>is characterized with the intensive use of pesticides, fertilizer and other production inputs for crops and medication as well as concentrated feeding for the animal stock. </a:t>
            </a:r>
            <a:endParaRPr lang="en-IN" sz="2200" dirty="0" smtClean="0">
              <a:latin typeface="Times New Roman" pitchFamily="18" charset="0"/>
              <a:cs typeface="Times New Roman" pitchFamily="18" charset="0"/>
            </a:endParaRPr>
          </a:p>
          <a:p>
            <a:pPr marL="457200" indent="-457200" algn="just">
              <a:lnSpc>
                <a:spcPct val="200000"/>
              </a:lnSpc>
              <a:buFont typeface="Arial" pitchFamily="34" charset="0"/>
              <a:buChar char="•"/>
            </a:pPr>
            <a:r>
              <a:rPr lang="en-IN" sz="2200" dirty="0" smtClean="0">
                <a:latin typeface="Times New Roman" pitchFamily="18" charset="0"/>
                <a:cs typeface="Times New Roman" pitchFamily="18" charset="0"/>
              </a:rPr>
              <a:t>The </a:t>
            </a:r>
            <a:r>
              <a:rPr lang="en-IN" sz="2200" dirty="0">
                <a:latin typeface="Times New Roman" pitchFamily="18" charset="0"/>
                <a:cs typeface="Times New Roman" pitchFamily="18" charset="0"/>
              </a:rPr>
              <a:t>practice concentrates more on getting the most output per area by using high input strategies.</a:t>
            </a:r>
            <a:endParaRPr lang="en-IN"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6042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382000" cy="5509200"/>
          </a:xfrm>
          <a:prstGeom prst="rect">
            <a:avLst/>
          </a:prstGeom>
        </p:spPr>
        <p:txBody>
          <a:bodyPr wrap="square">
            <a:spAutoFit/>
          </a:bodyPr>
          <a:lstStyle/>
          <a:p>
            <a:pPr marL="342900" indent="-342900" algn="just" fontAlgn="base">
              <a:lnSpc>
                <a:spcPct val="200000"/>
              </a:lnSpc>
              <a:buFont typeface="Arial" pitchFamily="34" charset="0"/>
              <a:buChar char="•"/>
            </a:pPr>
            <a:r>
              <a:rPr lang="en-IN" sz="2200" dirty="0">
                <a:latin typeface="Times New Roman" pitchFamily="18" charset="0"/>
                <a:cs typeface="Times New Roman" pitchFamily="18" charset="0"/>
              </a:rPr>
              <a:t>It means the amount of inputs and work required for production goes up and this has witnessed the use of chemical fertilizers, pesticides, mechanical ploughing, plant and animal growth hormones, medications (antibiotics and vaccines) for animals, and plant growth regulators. </a:t>
            </a:r>
            <a:endParaRPr lang="en-IN" sz="2200" dirty="0" smtClean="0">
              <a:latin typeface="Times New Roman" pitchFamily="18" charset="0"/>
              <a:cs typeface="Times New Roman" pitchFamily="18" charset="0"/>
            </a:endParaRPr>
          </a:p>
          <a:p>
            <a:pPr marL="342900" indent="-342900" algn="just" fontAlgn="base">
              <a:lnSpc>
                <a:spcPct val="200000"/>
              </a:lnSpc>
              <a:buFont typeface="Arial" pitchFamily="34" charset="0"/>
              <a:buChar char="•"/>
            </a:pPr>
            <a:r>
              <a:rPr lang="en-IN" sz="2200" dirty="0" smtClean="0">
                <a:latin typeface="Times New Roman" pitchFamily="18" charset="0"/>
                <a:cs typeface="Times New Roman" pitchFamily="18" charset="0"/>
              </a:rPr>
              <a:t>Intensive farming </a:t>
            </a:r>
            <a:r>
              <a:rPr lang="en-IN" sz="2200" dirty="0">
                <a:latin typeface="Times New Roman" pitchFamily="18" charset="0"/>
                <a:cs typeface="Times New Roman" pitchFamily="18" charset="0"/>
              </a:rPr>
              <a:t>has helped improve agricultural production. On the contrary, it has also lead to </a:t>
            </a:r>
            <a:r>
              <a:rPr lang="en-IN" sz="2200" dirty="0">
                <a:solidFill>
                  <a:srgbClr val="FF0000"/>
                </a:solidFill>
                <a:latin typeface="Times New Roman" pitchFamily="18" charset="0"/>
                <a:cs typeface="Times New Roman" pitchFamily="18" charset="0"/>
              </a:rPr>
              <a:t>increased pollution </a:t>
            </a:r>
            <a:r>
              <a:rPr lang="en-IN" sz="2200" dirty="0">
                <a:latin typeface="Times New Roman" pitchFamily="18" charset="0"/>
                <a:cs typeface="Times New Roman" pitchFamily="18" charset="0"/>
              </a:rPr>
              <a:t>and several other environmental concerns.</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1457351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3244334"/>
            <a:ext cx="4546437" cy="461665"/>
          </a:xfrm>
          <a:prstGeom prst="rect">
            <a:avLst/>
          </a:prstGeom>
        </p:spPr>
        <p:txBody>
          <a:bodyPr wrap="none">
            <a:spAutoFit/>
          </a:bodyPr>
          <a:lstStyle/>
          <a:p>
            <a:r>
              <a:rPr lang="en-US" sz="2400" b="1" dirty="0" smtClean="0">
                <a:latin typeface="Times New Roman" pitchFamily="18" charset="0"/>
                <a:cs typeface="Times New Roman" pitchFamily="18" charset="0"/>
              </a:rPr>
              <a:t>Advantages </a:t>
            </a:r>
            <a:r>
              <a:rPr lang="en-US" sz="2400" b="1" dirty="0">
                <a:latin typeface="Times New Roman" pitchFamily="18" charset="0"/>
                <a:cs typeface="Times New Roman" pitchFamily="18" charset="0"/>
              </a:rPr>
              <a:t>of  Intensive farming</a:t>
            </a:r>
            <a:endParaRPr lang="en-I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11603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609600"/>
            <a:ext cx="8686800" cy="5715000"/>
          </a:xfrm>
        </p:spPr>
        <p:txBody>
          <a:bodyPr>
            <a:noAutofit/>
          </a:bodyPr>
          <a:lstStyle/>
          <a:p>
            <a:pPr marL="342900" lvl="0" indent="-342900" algn="just">
              <a:lnSpc>
                <a:spcPct val="200000"/>
              </a:lnSpc>
              <a:spcBef>
                <a:spcPts val="0"/>
              </a:spcBef>
              <a:buFont typeface="Arial" pitchFamily="34" charset="0"/>
              <a:buChar char="•"/>
            </a:pPr>
            <a:r>
              <a:rPr lang="en-IN" sz="2400" b="1" dirty="0" smtClean="0">
                <a:solidFill>
                  <a:prstClr val="black"/>
                </a:solidFill>
                <a:latin typeface="Times New Roman" pitchFamily="18" charset="0"/>
                <a:cs typeface="Times New Roman" pitchFamily="18" charset="0"/>
              </a:rPr>
              <a:t>High </a:t>
            </a:r>
            <a:r>
              <a:rPr lang="en-IN" sz="2400" b="1" dirty="0">
                <a:solidFill>
                  <a:prstClr val="black"/>
                </a:solidFill>
                <a:latin typeface="Times New Roman" pitchFamily="18" charset="0"/>
                <a:cs typeface="Times New Roman" pitchFamily="18" charset="0"/>
              </a:rPr>
              <a:t>crop </a:t>
            </a:r>
            <a:r>
              <a:rPr lang="en-IN" sz="2400" b="1" dirty="0" smtClean="0">
                <a:solidFill>
                  <a:prstClr val="black"/>
                </a:solidFill>
                <a:latin typeface="Times New Roman" pitchFamily="18" charset="0"/>
                <a:cs typeface="Times New Roman" pitchFamily="18" charset="0"/>
              </a:rPr>
              <a:t>yield:	</a:t>
            </a:r>
            <a:r>
              <a:rPr lang="en-IN" sz="2400" dirty="0" smtClean="0">
                <a:solidFill>
                  <a:prstClr val="black"/>
                </a:solidFill>
                <a:latin typeface="Times New Roman" pitchFamily="18" charset="0"/>
                <a:cs typeface="Times New Roman" pitchFamily="18" charset="0"/>
              </a:rPr>
              <a:t>One </a:t>
            </a:r>
            <a:r>
              <a:rPr lang="en-IN" sz="2400" dirty="0">
                <a:solidFill>
                  <a:prstClr val="black"/>
                </a:solidFill>
                <a:latin typeface="Times New Roman" pitchFamily="18" charset="0"/>
                <a:cs typeface="Times New Roman" pitchFamily="18" charset="0"/>
              </a:rPr>
              <a:t>of the main rewards of intensive farming is the production of high crop yields. </a:t>
            </a:r>
            <a:endParaRPr lang="en-IN" sz="2400" dirty="0" smtClean="0">
              <a:solidFill>
                <a:prstClr val="black"/>
              </a:solidFill>
              <a:latin typeface="Times New Roman" pitchFamily="18" charset="0"/>
              <a:cs typeface="Times New Roman" pitchFamily="18" charset="0"/>
            </a:endParaRPr>
          </a:p>
          <a:p>
            <a:pPr marL="342900" lvl="0" indent="-342900" algn="just">
              <a:lnSpc>
                <a:spcPct val="200000"/>
              </a:lnSpc>
              <a:spcBef>
                <a:spcPts val="0"/>
              </a:spcBef>
              <a:buFont typeface="Arial" pitchFamily="34" charset="0"/>
              <a:buChar char="•"/>
            </a:pPr>
            <a:r>
              <a:rPr lang="en-IN" sz="2400" b="1" dirty="0" smtClean="0">
                <a:solidFill>
                  <a:prstClr val="black"/>
                </a:solidFill>
                <a:latin typeface="Times New Roman" pitchFamily="18" charset="0"/>
                <a:cs typeface="Times New Roman" pitchFamily="18" charset="0"/>
              </a:rPr>
              <a:t>It </a:t>
            </a:r>
            <a:r>
              <a:rPr lang="en-IN" sz="2400" b="1" dirty="0">
                <a:solidFill>
                  <a:prstClr val="black"/>
                </a:solidFill>
                <a:latin typeface="Times New Roman" pitchFamily="18" charset="0"/>
                <a:cs typeface="Times New Roman" pitchFamily="18" charset="0"/>
              </a:rPr>
              <a:t>means more variety of food can be </a:t>
            </a:r>
            <a:r>
              <a:rPr lang="en-IN" sz="2400" b="1" dirty="0" smtClean="0">
                <a:solidFill>
                  <a:prstClr val="black"/>
                </a:solidFill>
                <a:latin typeface="Times New Roman" pitchFamily="18" charset="0"/>
                <a:cs typeface="Times New Roman" pitchFamily="18" charset="0"/>
              </a:rPr>
              <a:t>produced:</a:t>
            </a:r>
            <a:r>
              <a:rPr lang="en-IN" sz="2400" b="1" dirty="0">
                <a:solidFill>
                  <a:prstClr val="black"/>
                </a:solidFill>
                <a:latin typeface="Times New Roman" pitchFamily="18" charset="0"/>
                <a:cs typeface="Times New Roman" pitchFamily="18" charset="0"/>
              </a:rPr>
              <a:t>	</a:t>
            </a:r>
            <a:r>
              <a:rPr lang="en-IN" sz="2400" dirty="0" smtClean="0">
                <a:solidFill>
                  <a:prstClr val="black"/>
                </a:solidFill>
                <a:latin typeface="Times New Roman" pitchFamily="18" charset="0"/>
                <a:cs typeface="Times New Roman" pitchFamily="18" charset="0"/>
              </a:rPr>
              <a:t>it </a:t>
            </a:r>
            <a:r>
              <a:rPr lang="en-IN" sz="2400" dirty="0">
                <a:solidFill>
                  <a:prstClr val="black"/>
                </a:solidFill>
                <a:latin typeface="Times New Roman" pitchFamily="18" charset="0"/>
                <a:cs typeface="Times New Roman" pitchFamily="18" charset="0"/>
              </a:rPr>
              <a:t>leads to more variety of food for human consumption. </a:t>
            </a:r>
          </a:p>
          <a:p>
            <a:pPr marL="342900" lvl="0" indent="-342900" algn="just">
              <a:lnSpc>
                <a:spcPct val="200000"/>
              </a:lnSpc>
              <a:spcBef>
                <a:spcPts val="0"/>
              </a:spcBef>
              <a:buFont typeface="Arial" pitchFamily="34" charset="0"/>
              <a:buChar char="•"/>
            </a:pPr>
            <a:r>
              <a:rPr lang="en-IN" sz="2400" b="1" dirty="0" smtClean="0">
                <a:solidFill>
                  <a:prstClr val="black"/>
                </a:solidFill>
                <a:latin typeface="Times New Roman" pitchFamily="18" charset="0"/>
                <a:cs typeface="Times New Roman" pitchFamily="18" charset="0"/>
              </a:rPr>
              <a:t>It is more efficient: 	</a:t>
            </a:r>
            <a:r>
              <a:rPr lang="en-IN" sz="2400" dirty="0" smtClean="0">
                <a:solidFill>
                  <a:prstClr val="black"/>
                </a:solidFill>
                <a:latin typeface="Times New Roman" pitchFamily="18" charset="0"/>
                <a:cs typeface="Times New Roman" pitchFamily="18" charset="0"/>
              </a:rPr>
              <a:t>Because intensive farmers utilize less farm inputs and less land per unit of the foodstuff yielded, it is more efficient. </a:t>
            </a:r>
          </a:p>
        </p:txBody>
      </p:sp>
    </p:spTree>
    <p:extLst>
      <p:ext uri="{BB962C8B-B14F-4D97-AF65-F5344CB8AC3E}">
        <p14:creationId xmlns:p14="http://schemas.microsoft.com/office/powerpoint/2010/main" val="93700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90691"/>
            <a:ext cx="8534400" cy="6186309"/>
          </a:xfrm>
          <a:prstGeom prst="rect">
            <a:avLst/>
          </a:prstGeom>
        </p:spPr>
        <p:txBody>
          <a:bodyPr wrap="square">
            <a:spAutoFit/>
          </a:bodyPr>
          <a:lstStyle/>
          <a:p>
            <a:pPr marL="342900" lvl="0" indent="-342900" algn="just">
              <a:lnSpc>
                <a:spcPct val="200000"/>
              </a:lnSpc>
              <a:spcBef>
                <a:spcPts val="0"/>
              </a:spcBef>
              <a:buFont typeface="Arial" pitchFamily="34" charset="0"/>
              <a:buChar char="•"/>
            </a:pPr>
            <a:r>
              <a:rPr lang="en-IN" b="1" dirty="0">
                <a:solidFill>
                  <a:prstClr val="black"/>
                </a:solidFill>
                <a:latin typeface="Times New Roman" pitchFamily="18" charset="0"/>
                <a:cs typeface="Times New Roman" pitchFamily="18" charset="0"/>
              </a:rPr>
              <a:t>Affordable food prices: </a:t>
            </a:r>
            <a:r>
              <a:rPr lang="en-IN" dirty="0">
                <a:solidFill>
                  <a:prstClr val="black"/>
                </a:solidFill>
                <a:latin typeface="Times New Roman" pitchFamily="18" charset="0"/>
                <a:cs typeface="Times New Roman" pitchFamily="18" charset="0"/>
              </a:rPr>
              <a:t>Intensive farming requires less space and produces more than the invested inputs. The common people can hence afford to enjoy a nutritious and balanced diet.</a:t>
            </a:r>
          </a:p>
          <a:p>
            <a:pPr marL="342900" lvl="0" indent="-342900" algn="just">
              <a:lnSpc>
                <a:spcPct val="200000"/>
              </a:lnSpc>
              <a:spcBef>
                <a:spcPts val="0"/>
              </a:spcBef>
              <a:buFont typeface="Arial" pitchFamily="34" charset="0"/>
              <a:buChar char="•"/>
            </a:pPr>
            <a:r>
              <a:rPr lang="en-IN" b="1" dirty="0">
                <a:solidFill>
                  <a:prstClr val="black"/>
                </a:solidFill>
                <a:latin typeface="Times New Roman" pitchFamily="18" charset="0"/>
                <a:cs typeface="Times New Roman" pitchFamily="18" charset="0"/>
              </a:rPr>
              <a:t>Helps in ensuring regulated farming:	</a:t>
            </a:r>
            <a:r>
              <a:rPr lang="en-IN" dirty="0" smtClean="0">
                <a:solidFill>
                  <a:prstClr val="black"/>
                </a:solidFill>
                <a:latin typeface="Times New Roman" pitchFamily="18" charset="0"/>
                <a:cs typeface="Times New Roman" pitchFamily="18" charset="0"/>
              </a:rPr>
              <a:t>The agencies </a:t>
            </a:r>
            <a:r>
              <a:rPr lang="en-IN" dirty="0">
                <a:solidFill>
                  <a:prstClr val="black"/>
                </a:solidFill>
                <a:latin typeface="Times New Roman" pitchFamily="18" charset="0"/>
                <a:cs typeface="Times New Roman" pitchFamily="18" charset="0"/>
              </a:rPr>
              <a:t>and agricultural research institutes have set certain rules and regulations on the use of farm inputs such as fertilizers, pesticides, growth hormones, herbicides, and have even stated clear measures on how to maintain and manage livestock. </a:t>
            </a:r>
            <a:endParaRPr lang="en-IN" dirty="0" smtClean="0">
              <a:solidFill>
                <a:prstClr val="black"/>
              </a:solidFill>
              <a:latin typeface="Times New Roman" pitchFamily="18" charset="0"/>
              <a:cs typeface="Times New Roman" pitchFamily="18" charset="0"/>
            </a:endParaRPr>
          </a:p>
          <a:p>
            <a:pPr marL="342900" lvl="0" indent="-342900" algn="just">
              <a:lnSpc>
                <a:spcPct val="200000"/>
              </a:lnSpc>
              <a:spcBef>
                <a:spcPts val="0"/>
              </a:spcBef>
              <a:buFont typeface="Arial" pitchFamily="34" charset="0"/>
              <a:buChar char="•"/>
            </a:pPr>
            <a:r>
              <a:rPr lang="en-IN" b="1" dirty="0" smtClean="0">
                <a:solidFill>
                  <a:prstClr val="black"/>
                </a:solidFill>
                <a:latin typeface="Times New Roman" pitchFamily="18" charset="0"/>
                <a:cs typeface="Times New Roman" pitchFamily="18" charset="0"/>
              </a:rPr>
              <a:t>Sustainable </a:t>
            </a:r>
            <a:r>
              <a:rPr lang="en-IN" b="1" dirty="0">
                <a:solidFill>
                  <a:prstClr val="black"/>
                </a:solidFill>
                <a:latin typeface="Times New Roman" pitchFamily="18" charset="0"/>
                <a:cs typeface="Times New Roman" pitchFamily="18" charset="0"/>
              </a:rPr>
              <a:t>supply of </a:t>
            </a:r>
            <a:r>
              <a:rPr lang="en-IN" b="1" dirty="0" smtClean="0">
                <a:solidFill>
                  <a:prstClr val="black"/>
                </a:solidFill>
                <a:latin typeface="Times New Roman" pitchFamily="18" charset="0"/>
                <a:cs typeface="Times New Roman" pitchFamily="18" charset="0"/>
              </a:rPr>
              <a:t>food:	</a:t>
            </a:r>
            <a:r>
              <a:rPr lang="en-IN" dirty="0" smtClean="0">
                <a:solidFill>
                  <a:prstClr val="black"/>
                </a:solidFill>
                <a:latin typeface="Times New Roman" pitchFamily="18" charset="0"/>
                <a:cs typeface="Times New Roman" pitchFamily="18" charset="0"/>
              </a:rPr>
              <a:t>Intensive farming </a:t>
            </a:r>
            <a:r>
              <a:rPr lang="en-IN" dirty="0">
                <a:solidFill>
                  <a:prstClr val="black"/>
                </a:solidFill>
                <a:latin typeface="Times New Roman" pitchFamily="18" charset="0"/>
                <a:cs typeface="Times New Roman" pitchFamily="18" charset="0"/>
              </a:rPr>
              <a:t>offers the advantage of high crop productivity with the possibility of meeting the food market demands. Besides, it requires less amount of land which means that it significantly contributes to economies of scale in meeting the ever-escalating demand for food supplies</a:t>
            </a:r>
            <a:r>
              <a:rPr lang="en-IN" dirty="0" smtClean="0">
                <a:solidFill>
                  <a:prstClr val="black"/>
                </a:solidFill>
                <a:latin typeface="Times New Roman" pitchFamily="18" charset="0"/>
                <a:cs typeface="Times New Roman" pitchFamily="18" charset="0"/>
              </a:rPr>
              <a:t>.</a:t>
            </a:r>
            <a:endParaRPr lang="en-IN"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270902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65313" y="2819400"/>
            <a:ext cx="5221287" cy="673100"/>
          </a:xfrm>
        </p:spPr>
        <p:txBody>
          <a:bodyPr>
            <a:noAutofit/>
          </a:bodyPr>
          <a:lstStyle/>
          <a:p>
            <a:r>
              <a:rPr lang="en-US" sz="2400" b="1" dirty="0" smtClean="0">
                <a:solidFill>
                  <a:schemeClr val="tx1"/>
                </a:solidFill>
                <a:latin typeface="Times New Roman" pitchFamily="18" charset="0"/>
                <a:cs typeface="Times New Roman" pitchFamily="18" charset="0"/>
              </a:rPr>
              <a:t>Disadvantages of  Intensive farming</a:t>
            </a:r>
            <a:endParaRPr lang="en-IN"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91131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7405</TotalTime>
  <Words>286</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328</cp:revision>
  <dcterms:created xsi:type="dcterms:W3CDTF">2020-01-10T02:05:01Z</dcterms:created>
  <dcterms:modified xsi:type="dcterms:W3CDTF">2020-11-25T06:28:23Z</dcterms:modified>
</cp:coreProperties>
</file>