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300" r:id="rId2"/>
    <p:sldId id="296" r:id="rId3"/>
    <p:sldId id="297" r:id="rId4"/>
    <p:sldId id="298" r:id="rId5"/>
    <p:sldId id="299" r:id="rId6"/>
    <p:sldId id="257" r:id="rId7"/>
    <p:sldId id="258" r:id="rId8"/>
    <p:sldId id="259" r:id="rId9"/>
    <p:sldId id="260" r:id="rId10"/>
    <p:sldId id="261" r:id="rId11"/>
    <p:sldId id="279" r:id="rId12"/>
    <p:sldId id="30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558" autoAdjust="0"/>
  </p:normalViewPr>
  <p:slideViewPr>
    <p:cSldViewPr snapToGrid="0">
      <p:cViewPr varScale="1">
        <p:scale>
          <a:sx n="78" d="100"/>
          <a:sy n="78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947425-707C-4A9E-A265-8F4683B70D08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79DA60-F85F-48CE-A847-420F6F1FD8C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2257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8A89C05-CC66-4BC3-89D1-66D0A1224BB2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91912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79DA60-F85F-48CE-A847-420F6F1FD8CB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650914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B069-EEC3-492A-B229-126723BD53CE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40E93-BA71-497E-BE9F-AA991B7B17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83532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B069-EEC3-492A-B229-126723BD53CE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40E93-BA71-497E-BE9F-AA991B7B17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39583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B069-EEC3-492A-B229-126723BD53CE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40E93-BA71-497E-BE9F-AA991B7B17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5769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B069-EEC3-492A-B229-126723BD53CE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40E93-BA71-497E-BE9F-AA991B7B17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86558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B069-EEC3-492A-B229-126723BD53CE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40E93-BA71-497E-BE9F-AA991B7B17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5949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B069-EEC3-492A-B229-126723BD53CE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40E93-BA71-497E-BE9F-AA991B7B17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8071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B069-EEC3-492A-B229-126723BD53CE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40E93-BA71-497E-BE9F-AA991B7B17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91431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B069-EEC3-492A-B229-126723BD53CE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40E93-BA71-497E-BE9F-AA991B7B17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47997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B069-EEC3-492A-B229-126723BD53CE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40E93-BA71-497E-BE9F-AA991B7B17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41813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B069-EEC3-492A-B229-126723BD53CE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40E93-BA71-497E-BE9F-AA991B7B17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75160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B069-EEC3-492A-B229-126723BD53CE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40E93-BA71-497E-BE9F-AA991B7B17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12085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FB069-EEC3-492A-B229-126723BD53CE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040E93-BA71-497E-BE9F-AA991B7B171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9569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emf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90588"/>
          </a:xfrm>
          <a:blipFill dpi="0" rotWithShape="0">
            <a:blip r:embed="rId3"/>
            <a:srcRect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 eaLnBrk="1" hangingPunct="1"/>
            <a:r>
              <a:rPr lang="en-IN" altLang="en-US" sz="2400" i="1" dirty="0" smtClean="0">
                <a:ln w="0"/>
                <a:solidFill>
                  <a:srgbClr val="0000CC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BIHAR ANIMAL SCIENCES UNIVERSITY, PATNA, BIHAR</a:t>
            </a:r>
            <a:br>
              <a:rPr lang="en-IN" altLang="en-US" sz="2400" i="1" dirty="0" smtClean="0">
                <a:ln w="0"/>
                <a:solidFill>
                  <a:srgbClr val="0000CC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altLang="en-US" sz="2400" dirty="0" smtClean="0">
                <a:ln w="0"/>
                <a:solidFill>
                  <a:srgbClr val="0000CC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Bihar Veterinary College, Patna</a:t>
            </a:r>
          </a:p>
        </p:txBody>
      </p:sp>
      <p:pic>
        <p:nvPicPr>
          <p:cNvPr id="3075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988" y="19050"/>
            <a:ext cx="1709737" cy="1485900"/>
          </a:xfrm>
        </p:spPr>
      </p:pic>
      <p:pic>
        <p:nvPicPr>
          <p:cNvPr id="307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4988" y="19050"/>
            <a:ext cx="1470025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Box 4"/>
          <p:cNvSpPr txBox="1">
            <a:spLocks noChangeArrowheads="1"/>
          </p:cNvSpPr>
          <p:nvPr/>
        </p:nvSpPr>
        <p:spPr bwMode="auto">
          <a:xfrm>
            <a:off x="1681163" y="4454525"/>
            <a:ext cx="901382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I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IN" sz="24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Speaker: </a:t>
            </a:r>
            <a:r>
              <a:rPr kumimoji="0" lang="en-IN" sz="2400" b="1" i="0" u="none" strike="noStrike" kern="1200" cap="none" spc="0" normalizeH="0" baseline="0" noProof="0" dirty="0" smtClean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Ramesh Kumar Singh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IN" sz="2400" b="1" i="0" u="none" strike="noStrike" kern="1200" cap="none" spc="0" normalizeH="0" baseline="0" noProof="0" dirty="0" smtClean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Assistant Professor cum Jr. Scientist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IN" sz="2400" b="1" i="0" u="none" strike="noStrike" kern="1200" cap="none" spc="0" normalizeH="0" baseline="0" noProof="0" dirty="0" smtClean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Division </a:t>
            </a:r>
            <a:r>
              <a:rPr kumimoji="0" lang="en-IN" sz="24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 Animal Genetics </a:t>
            </a:r>
            <a:r>
              <a:rPr kumimoji="0" lang="en-IN" sz="2400" b="1" i="0" u="none" strike="noStrike" kern="1200" cap="none" spc="0" normalizeH="0" baseline="0" noProof="0" dirty="0" smtClean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and </a:t>
            </a:r>
            <a:r>
              <a:rPr kumimoji="0" lang="en-IN" sz="24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Breeding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IN" altLang="en-US" sz="24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Bihar Veterinary College, Patna</a:t>
            </a:r>
            <a:endParaRPr kumimoji="0" lang="en-IN" sz="2400" b="1" i="0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rgbClr val="0000CC"/>
              </a:solidFill>
              <a:effectLst>
                <a:outerShdw blurRad="12700" dist="38100" dir="2700000" algn="tl" rotWithShape="0">
                  <a:prstClr val="white">
                    <a:lumMod val="50000"/>
                  </a:prstClr>
                </a:outerShdw>
              </a:effectLs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38552" y="2439620"/>
            <a:ext cx="93564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UNIT-I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Introduction to Presentation of Data </a:t>
            </a:r>
            <a:endParaRPr kumimoji="0" lang="en-IN" sz="3600" b="1" i="0" u="none" strike="noStrike" kern="1200" cap="none" spc="0" normalizeH="0" baseline="0" noProof="0" dirty="0">
              <a:ln>
                <a:noFill/>
              </a:ln>
              <a:solidFill>
                <a:srgbClr val="0000C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7" name="Picture 6" descr="Bihar Animal Sciences University | बिहार पशु विज्ञान विश्वविद्यालय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7" y="0"/>
            <a:ext cx="1862773" cy="1504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144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IN" sz="3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Since most data are available to researchers in a raw format, they must be summarized, organized, and analysed to usefully derive information from them. </a:t>
            </a:r>
            <a:endParaRPr lang="en-IN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Furthermore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each data set needs to be presented in a certain way depending on what it is used for. </a:t>
            </a:r>
            <a:endParaRPr lang="en-IN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Planning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 the data will be presented is essential before appropriately processing raw data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First, a question for which an answer is desired must be clearly defined. </a:t>
            </a:r>
            <a:endParaRPr lang="en-IN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well-defined question is crucial for the data to be well-understood later. Once a detailed question is ready, the raw data must be prepared before processing. 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49203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Presentation</a:t>
            </a:r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Data can be presented in one of the three ways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914400" lvl="2" indent="0">
              <a:buNone/>
            </a:pPr>
            <a:r>
              <a:rPr lang="en-IN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– as </a:t>
            </a:r>
            <a:r>
              <a:rPr lang="en-IN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  <a:r>
              <a:rPr lang="en-IN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914400" lvl="2" indent="0">
              <a:buNone/>
            </a:pPr>
            <a:r>
              <a:rPr lang="en-IN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– in tabular </a:t>
            </a:r>
            <a:r>
              <a:rPr lang="en-IN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form</a:t>
            </a:r>
            <a:r>
              <a:rPr lang="en-IN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914400" lvl="2" indent="0">
              <a:buNone/>
            </a:pPr>
            <a:r>
              <a:rPr lang="en-IN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– in graphical </a:t>
            </a:r>
            <a:r>
              <a:rPr lang="en-IN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form</a:t>
            </a:r>
          </a:p>
          <a:p>
            <a:pPr algn="just"/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Methods of presentation must be determined according to the data format, the method of analysis to be used, and the information to be emphasized.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31863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Text presentation</a:t>
            </a:r>
            <a:br>
              <a:rPr lang="en-IN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3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27000"/>
              </a:lnSpc>
              <a:spcAft>
                <a:spcPts val="0"/>
              </a:spcAft>
            </a:pPr>
            <a:r>
              <a:rPr lang="en-IN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Text is the main method of conveying information as it is used to explain results and trends, and provide contextual information. </a:t>
            </a:r>
            <a:endParaRPr lang="en-IN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27000"/>
              </a:lnSpc>
              <a:spcAft>
                <a:spcPts val="0"/>
              </a:spcAft>
            </a:pPr>
            <a:r>
              <a:rPr lang="en-IN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Data </a:t>
            </a:r>
            <a:r>
              <a:rPr lang="en-IN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are fundamentally presented in paragraphs or sentences. </a:t>
            </a:r>
            <a:endParaRPr lang="en-IN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27000"/>
              </a:lnSpc>
              <a:spcAft>
                <a:spcPts val="0"/>
              </a:spcAft>
            </a:pPr>
            <a:r>
              <a:rPr lang="en-IN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Text </a:t>
            </a:r>
            <a:r>
              <a:rPr lang="en-IN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can be used to provide interpretation or emphasize certain data. </a:t>
            </a:r>
            <a:endParaRPr lang="en-IN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27000"/>
              </a:lnSpc>
              <a:spcAft>
                <a:spcPts val="0"/>
              </a:spcAft>
            </a:pPr>
            <a:r>
              <a:rPr lang="en-IN" sz="2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If </a:t>
            </a:r>
            <a:r>
              <a:rPr lang="en-IN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quantitative information to be conveyed consists of one or two numbers, it is more appropriate to use written language than tables or graphs. </a:t>
            </a:r>
            <a:endParaRPr lang="en-IN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IN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62641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Contd</a:t>
            </a:r>
            <a:r>
              <a:rPr lang="en-IN" sz="32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IN" sz="3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If more data are to be presented, or other information such as that regarding data trends are to be conveyed, a table or a graph would be more appropriate. </a:t>
            </a:r>
          </a:p>
          <a:p>
            <a:pPr algn="just"/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By nature, data take longer to read when presented as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texts. </a:t>
            </a:r>
          </a:p>
          <a:p>
            <a:pPr algn="just"/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when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main text includes a long list of information, readers and reviewers may have difficulties in understanding the information.</a:t>
            </a:r>
          </a:p>
          <a:p>
            <a:pPr algn="just"/>
            <a:endParaRPr lang="en-IN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09675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Diagrammatic and Graphic Representation</a:t>
            </a:r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classification and tabulation are the devices of presenting the statistical data in neat, concise, systematic and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readily comprehensible and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intelligible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form thus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highlighting the salient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features. </a:t>
            </a:r>
          </a:p>
          <a:p>
            <a:pPr algn="just"/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Diagrammatic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and graphic representation is an another important, convincing, appealing and easily understandable form of data presentation which have a number of advantages.</a:t>
            </a:r>
          </a:p>
          <a:p>
            <a:endParaRPr lang="en-IN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0497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endParaRPr lang="en-IN" sz="3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48509"/>
            <a:ext cx="10515600" cy="4828454"/>
          </a:xfrm>
        </p:spPr>
        <p:txBody>
          <a:bodyPr>
            <a:normAutofit fontScale="92500"/>
          </a:bodyPr>
          <a:lstStyle/>
          <a:p>
            <a:pPr lvl="0" algn="just"/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Diagrams and graphs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are visual aid which present the data in simple and readily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comprehensible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form. If properly constructed, if highlight hidden fact of data otherwise if might have been lost. </a:t>
            </a:r>
          </a:p>
          <a:p>
            <a:pPr lvl="0" algn="just"/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Diagrams are very attractive as they delight the eyes and appeal to mind and leave long lasting impression to mind of people in general. </a:t>
            </a:r>
          </a:p>
          <a:p>
            <a:pPr lvl="0" algn="just"/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They are early intelligible </a:t>
            </a:r>
          </a:p>
          <a:p>
            <a:pPr lvl="0" algn="just"/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They are highly impressive</a:t>
            </a:r>
          </a:p>
          <a:p>
            <a:pPr lvl="0" algn="just"/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They are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easily comparable </a:t>
            </a:r>
            <a:endParaRPr lang="en-IN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They consume less time and energy </a:t>
            </a:r>
          </a:p>
          <a:p>
            <a:pPr lvl="0" algn="just"/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They are very much helpful in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various types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of studies.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986173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between diagrams </a:t>
            </a:r>
            <a:r>
              <a:rPr lang="en-IN" sz="32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IN" sz="32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graph</a:t>
            </a:r>
            <a:r>
              <a:rPr lang="en-IN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IN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3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9846770"/>
              </p:ext>
            </p:extLst>
          </p:nvPr>
        </p:nvGraphicFramePr>
        <p:xfrm>
          <a:off x="646544" y="1889861"/>
          <a:ext cx="10631056" cy="39794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315528">
                  <a:extLst>
                    <a:ext uri="{9D8B030D-6E8A-4147-A177-3AD203B41FA5}">
                      <a16:colId xmlns:a16="http://schemas.microsoft.com/office/drawing/2014/main" val="1126930978"/>
                    </a:ext>
                  </a:extLst>
                </a:gridCol>
                <a:gridCol w="5315528">
                  <a:extLst>
                    <a:ext uri="{9D8B030D-6E8A-4147-A177-3AD203B41FA5}">
                      <a16:colId xmlns:a16="http://schemas.microsoft.com/office/drawing/2014/main" val="2642510716"/>
                    </a:ext>
                  </a:extLst>
                </a:gridCol>
              </a:tblGrid>
              <a:tr h="494580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IN" sz="2000" dirty="0">
                          <a:effectLst/>
                        </a:rPr>
                        <a:t>Diagram</a:t>
                      </a:r>
                      <a:endParaRPr lang="en-IN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IN" sz="2000" dirty="0" smtClean="0">
                          <a:effectLst/>
                        </a:rPr>
                        <a:t>Graph</a:t>
                      </a:r>
                      <a:endParaRPr lang="en-IN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44375623"/>
                  </a:ext>
                </a:extLst>
              </a:tr>
              <a:tr h="3369814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"/>
                      </a:pPr>
                      <a:r>
                        <a:rPr lang="en-IN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is constructed on plain paper and used for </a:t>
                      </a:r>
                      <a:r>
                        <a:rPr lang="en-IN" sz="20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comprehension only</a:t>
                      </a:r>
                      <a:r>
                        <a:rPr lang="en-IN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not for relationship study  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"/>
                      </a:pPr>
                      <a:r>
                        <a:rPr lang="en-IN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furnishes only approximate </a:t>
                      </a:r>
                      <a:r>
                        <a:rPr lang="en-IN" sz="20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information </a:t>
                      </a:r>
                      <a:endParaRPr lang="en-IN" sz="2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"/>
                      </a:pPr>
                      <a:r>
                        <a:rPr lang="en-IN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Useful in depicting categorical and </a:t>
                      </a:r>
                      <a:r>
                        <a:rPr lang="en-IN" sz="20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geographical </a:t>
                      </a:r>
                      <a:r>
                        <a:rPr lang="en-IN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 </a:t>
                      </a:r>
                      <a:endParaRPr lang="en-IN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"/>
                      </a:pPr>
                      <a:r>
                        <a:rPr lang="en-IN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Graph paper is used which helps to study the relationship between two variables. 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"/>
                      </a:pPr>
                      <a:r>
                        <a:rPr lang="en-IN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is more precise and </a:t>
                      </a:r>
                      <a:r>
                        <a:rPr lang="en-IN" sz="20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accurate</a:t>
                      </a:r>
                      <a:r>
                        <a:rPr lang="en-IN" sz="2000" baseline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</a:t>
                      </a:r>
                      <a:r>
                        <a:rPr lang="en-IN" sz="20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IN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 to study slope, rates of </a:t>
                      </a:r>
                      <a:r>
                        <a:rPr lang="en-IN" sz="20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 and </a:t>
                      </a:r>
                      <a:r>
                        <a:rPr lang="en-IN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estimation.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"/>
                      </a:pPr>
                      <a:r>
                        <a:rPr lang="en-IN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Useful in study of time series and frequency distribution data. </a:t>
                      </a:r>
                      <a:endParaRPr lang="en-IN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274037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7134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rules for constructing the diagrams </a:t>
            </a:r>
            <a: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IN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IN" dirty="0" smtClean="0"/>
              <a:t> </a:t>
            </a:r>
            <a:r>
              <a:rPr lang="en-IN" dirty="0"/>
              <a:t>It should have neatness in clarity.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IN" dirty="0" smtClean="0"/>
              <a:t>It </a:t>
            </a:r>
            <a:r>
              <a:rPr lang="en-IN" dirty="0"/>
              <a:t>should have title &amp; foot note.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IN" dirty="0" smtClean="0"/>
              <a:t>Selection </a:t>
            </a:r>
            <a:r>
              <a:rPr lang="en-IN" dirty="0"/>
              <a:t>of scale should be appropriate.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IN" dirty="0" smtClean="0"/>
              <a:t>Proportion </a:t>
            </a:r>
            <a:r>
              <a:rPr lang="en-IN" dirty="0"/>
              <a:t>between width and height should be maintained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IN" dirty="0" smtClean="0"/>
              <a:t>Diagram </a:t>
            </a:r>
            <a:r>
              <a:rPr lang="en-IN" dirty="0"/>
              <a:t>should be selected with almost care.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IN" dirty="0" smtClean="0"/>
              <a:t>It </a:t>
            </a:r>
            <a:r>
              <a:rPr lang="en-IN" dirty="0"/>
              <a:t>should have source note and number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IN" dirty="0" smtClean="0"/>
              <a:t>It </a:t>
            </a:r>
            <a:r>
              <a:rPr lang="en-IN" dirty="0"/>
              <a:t>should have index also.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IN" dirty="0" smtClean="0"/>
              <a:t>It </a:t>
            </a:r>
            <a:r>
              <a:rPr lang="en-IN" dirty="0"/>
              <a:t>should be simple.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920772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diagram – it is of following types </a:t>
            </a:r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191717"/>
          </a:xfrm>
        </p:spPr>
        <p:txBody>
          <a:bodyPr>
            <a:normAutofit fontScale="85000" lnSpcReduction="10000"/>
          </a:bodyPr>
          <a:lstStyle/>
          <a:p>
            <a:pPr marL="342900" lvl="0" indent="-342900" algn="just">
              <a:lnSpc>
                <a:spcPct val="200000"/>
              </a:lnSpc>
              <a:spcAft>
                <a:spcPts val="0"/>
              </a:spcAft>
              <a:buFont typeface="+mj-lt"/>
              <a:buAutoNum type="arabicParenBoth"/>
            </a:pP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One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dimensional Eq.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Line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diagram &amp;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diagram</a:t>
            </a:r>
            <a:endParaRPr lang="en-IN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spcAft>
                <a:spcPts val="0"/>
              </a:spcAft>
              <a:buFont typeface="+mj-lt"/>
              <a:buAutoNum type="arabicParenBoth"/>
            </a:pP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Two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dimensional Eq. Rectangles,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Squares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Pie-chart </a:t>
            </a:r>
            <a:endParaRPr lang="en-IN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spcAft>
                <a:spcPts val="0"/>
              </a:spcAft>
              <a:buFont typeface="+mj-lt"/>
              <a:buAutoNum type="arabicParenBoth"/>
            </a:pP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Three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dimensional Eq.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Cubes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Spheres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Cylinder 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etc. </a:t>
            </a:r>
            <a:endParaRPr lang="en-IN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spcAft>
                <a:spcPts val="0"/>
              </a:spcAft>
              <a:buFont typeface="+mj-lt"/>
              <a:buAutoNum type="arabicParenBoth"/>
            </a:pP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Pictograms</a:t>
            </a:r>
            <a:endParaRPr lang="en-IN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spcAft>
                <a:spcPts val="800"/>
              </a:spcAft>
              <a:buFont typeface="+mj-lt"/>
              <a:buAutoNum type="arabicParenBoth"/>
            </a:pPr>
            <a:r>
              <a:rPr lang="en-IN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Cartograms </a:t>
            </a:r>
            <a:endParaRPr lang="en-IN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68768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/>
              <a:t>Types of One-dimensional </a:t>
            </a:r>
            <a:r>
              <a:rPr lang="en-IN" b="1" dirty="0"/>
              <a:t>diagrams</a:t>
            </a:r>
            <a:endParaRPr lang="en-IN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3091" y="1825625"/>
            <a:ext cx="9079345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4382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IN" sz="8800" dirty="0" smtClean="0">
                <a:solidFill>
                  <a:srgbClr val="0070C0"/>
                </a:solidFill>
                <a:latin typeface="AdineKirnberg-Script" pitchFamily="2" charset="0"/>
              </a:rPr>
              <a:t>Thanking You</a:t>
            </a:r>
            <a:endParaRPr lang="en-IN" sz="8800" dirty="0">
              <a:solidFill>
                <a:srgbClr val="0070C0"/>
              </a:solidFill>
              <a:latin typeface="AdineKirnberg-Scrip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23340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599</Words>
  <Application>Microsoft Office PowerPoint</Application>
  <PresentationFormat>Widescreen</PresentationFormat>
  <Paragraphs>67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AdineKirnberg-Script</vt:lpstr>
      <vt:lpstr>Arial</vt:lpstr>
      <vt:lpstr>Calibri</vt:lpstr>
      <vt:lpstr>Calibri Light</vt:lpstr>
      <vt:lpstr>Symbol</vt:lpstr>
      <vt:lpstr>Times New Roman</vt:lpstr>
      <vt:lpstr>Wingdings</vt:lpstr>
      <vt:lpstr>Office Theme</vt:lpstr>
      <vt:lpstr>BIHAR ANIMAL SCIENCES UNIVERSITY, PATNA, BIHAR Bihar Veterinary College, Patna</vt:lpstr>
      <vt:lpstr>Introduction</vt:lpstr>
      <vt:lpstr>Data Presentation </vt:lpstr>
      <vt:lpstr>Text presentation </vt:lpstr>
      <vt:lpstr>Contd…</vt:lpstr>
      <vt:lpstr>Diagrammatic and Graphic Representation </vt:lpstr>
      <vt:lpstr>Advantages</vt:lpstr>
      <vt:lpstr>Different between diagrams and graph </vt:lpstr>
      <vt:lpstr>General rules for constructing the diagrams  </vt:lpstr>
      <vt:lpstr>Types of diagram – it is of following types  </vt:lpstr>
      <vt:lpstr>Types of One-dimensional diagrams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Diagrammatic and Graphic Representation </dc:title>
  <dc:creator>HP</dc:creator>
  <cp:lastModifiedBy>HP</cp:lastModifiedBy>
  <cp:revision>65</cp:revision>
  <dcterms:created xsi:type="dcterms:W3CDTF">2019-11-05T07:21:36Z</dcterms:created>
  <dcterms:modified xsi:type="dcterms:W3CDTF">2020-11-05T11:03:40Z</dcterms:modified>
</cp:coreProperties>
</file>