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06E7-ED1E-46BB-89BF-A340DCDDB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6C44A-4E89-4ADE-9857-25189B7A1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F84C2-9CDC-43DE-AB1A-D67CAC3B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FC462-1732-4F02-82BB-19DCAAE0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80271-8C1A-4CFB-AA12-52EF25AD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78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6CB3-23B2-484D-9B45-1C96816E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7808E-2E4A-4C3B-B7E4-92A2FF07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EF211-8222-443B-8E7A-0B8011B5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ED0B6-7DC7-4878-AE78-A7B8AE2C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35306-B378-4FD5-B841-F04364AF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8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40A1D-4CAB-4260-B7AD-E9D59B935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A678B-1011-4C46-92C1-EEE231FF5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21E2C-7158-4E20-B45A-84895BCB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73D7-3BC2-4BBE-8AB0-79D62D26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D3D08-BC2F-4D3E-83BA-C1A2AB80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9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0D1F-9E45-4E85-93AA-D7270CC4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5FF9A-53C4-495E-8424-DD25E2C7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D60D9-E101-4F0C-B047-1B7B6418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DC18D-87C8-428E-B5ED-F0FBE2E4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3A2B-2194-44F0-A2F5-280DDB77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26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1C7A-41C7-4078-9892-39F7EA41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F64E4-7E21-4919-ACF5-F18248C0E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F7EB3-1BC0-4855-8A88-F5C8ABC2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1ABCA-5A23-4118-AC68-849AB0A7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91529-D018-4904-A3CE-C4FF241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8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ACC0-207A-49BB-99AA-4CBBDFA4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4792-DBE1-4A17-ADFF-9BD862A8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FD5D6-40AA-45AD-989C-6B14605A3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75886-ECAB-4F16-8563-4F9D1B1D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B063A-CB75-4F54-96EA-DC42842A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1E52-EFB8-47E1-99ED-AE8068A2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945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0451-F4AD-44CA-A800-0843A620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1A79-8AE0-4B76-889A-D7EFD7FF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0601D-CC0B-40A4-9B55-7C23F1853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A0485-F64D-42D2-8F84-DE78E8C02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6005A-7885-4F97-A345-1C71A8E75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35F88-54DC-4541-BB8D-28802D89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7F69A-6B36-4154-BF96-9F514C5D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86E7F-0027-4072-81A9-1FC577E9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75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A6F6-AEEF-4C8E-A347-18903E30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C62E9-56B6-4066-9377-B2F9A28C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7FAB2-30A6-486D-B940-72FBCE56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E5CF1-26A8-4572-8689-C308B953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57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B8297-68F2-4339-9B01-58E2DDB5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897CB-4DF4-4F05-AA6D-B7A47A51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FAD7D-CDD8-4DDC-A859-A94B66A6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53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3BE4-A9E7-4AB6-8CF8-55FE62D9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8588-522D-4A73-83C2-0F7169AB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06FA3-628E-4FBE-8A3E-9D34F2FB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CC5E0-25DB-4D6A-BC0A-28F32469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687CF-B56A-4F4E-815A-20B5311D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2D00C-7BDF-4C91-ADE2-2E8C1B54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3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2948-5797-46CF-86D4-C5E57BFD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1C023-B622-4E22-A862-F7B5AAD2B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C8C8C-1FC6-404F-970A-7A5802877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2A9B7-F1F5-490B-8CF4-F56786D0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E1342-7BD5-4BF0-9667-4C4942D9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C0BB1-C1FB-47D5-87E5-C576763D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05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923F3-742C-4DB9-B5B9-3815503B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61F33-F33E-4713-9A96-1A9FDAC69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868A-331C-4C9F-A685-6B22768EE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76C5-20D6-43A1-A439-C774C61B022D}" type="datetimeFigureOut">
              <a:rPr lang="en-IN" smtClean="0"/>
              <a:t>28-11-2020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2E794-B418-4DF3-ABD0-B89809780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A788-A4C6-40F2-BFA1-147B1317A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0476-81CC-4B43-89F2-27E05A2C11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1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600E-70D4-4102-BDBF-934C095FC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n-IN" dirty="0"/>
              <a:t>LPT</a:t>
            </a:r>
            <a:br>
              <a:rPr lang="en-IN" dirty="0"/>
            </a:br>
            <a:r>
              <a:rPr lang="en-IN" dirty="0"/>
              <a:t>Milk Products (Part-6)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E12C7-7BBD-4914-A62D-D2E1329C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r>
              <a:rPr lang="en-IN" dirty="0"/>
              <a:t>By-</a:t>
            </a:r>
          </a:p>
          <a:p>
            <a:r>
              <a:rPr lang="en-IN" dirty="0"/>
              <a:t>                                                      </a:t>
            </a:r>
            <a:r>
              <a:rPr lang="en-IN" dirty="0" err="1"/>
              <a:t>Dr.</a:t>
            </a:r>
            <a:r>
              <a:rPr lang="en-IN" dirty="0"/>
              <a:t> SUSHMA KUMARI</a:t>
            </a:r>
          </a:p>
          <a:p>
            <a:r>
              <a:rPr lang="en-IN" dirty="0"/>
              <a:t>                                                             ASST.PROF., DEPT. OF LPT</a:t>
            </a:r>
          </a:p>
          <a:p>
            <a:r>
              <a:rPr lang="en-IN"/>
              <a:t>                                                 BVC</a:t>
            </a:r>
            <a:r>
              <a:rPr lang="en-IN" dirty="0"/>
              <a:t>, PATNA</a:t>
            </a:r>
          </a:p>
        </p:txBody>
      </p:sp>
    </p:spTree>
    <p:extLst>
      <p:ext uri="{BB962C8B-B14F-4D97-AF65-F5344CB8AC3E}">
        <p14:creationId xmlns:p14="http://schemas.microsoft.com/office/powerpoint/2010/main" val="197400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761999"/>
          </a:xfrm>
        </p:spPr>
        <p:txBody>
          <a:bodyPr>
            <a:normAutofit fontScale="90000"/>
          </a:bodyPr>
          <a:lstStyle/>
          <a:p>
            <a:r>
              <a:rPr lang="en-IN" dirty="0"/>
              <a:t>Ghee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23" y="914400"/>
            <a:ext cx="12093677" cy="5943600"/>
          </a:xfrm>
        </p:spPr>
        <p:txBody>
          <a:bodyPr>
            <a:normAutofit/>
          </a:bodyPr>
          <a:lstStyle/>
          <a:p>
            <a:pPr algn="l"/>
            <a:r>
              <a:rPr lang="en-IN" sz="3200" dirty="0"/>
              <a:t>Ghee may be defined as </a:t>
            </a:r>
            <a:r>
              <a:rPr lang="en-IN" sz="3200" dirty="0">
                <a:solidFill>
                  <a:srgbClr val="92D050"/>
                </a:solidFill>
              </a:rPr>
              <a:t>clarified fat </a:t>
            </a:r>
            <a:r>
              <a:rPr lang="en-IN" sz="3200" dirty="0"/>
              <a:t>prepared from cream of cow or buffalo milk.</a:t>
            </a:r>
          </a:p>
          <a:p>
            <a:pPr algn="l"/>
            <a:r>
              <a:rPr lang="en-IN" sz="3200" dirty="0"/>
              <a:t>The largest ghee producing states are U.P., A.P., Punjab, Rajasthan, M.P., Bihar, Haryana etc.</a:t>
            </a:r>
          </a:p>
          <a:p>
            <a:pPr algn="l"/>
            <a:endParaRPr lang="en-IN" sz="3200" dirty="0"/>
          </a:p>
          <a:p>
            <a:pPr algn="l"/>
            <a:r>
              <a:rPr lang="en-IN" sz="3200" dirty="0"/>
              <a:t>Buffalo milk is preferred for ghee preparation because being richer in fat content than other types of milk. It gives a larger yield of ghee.</a:t>
            </a:r>
          </a:p>
          <a:p>
            <a:pPr algn="l"/>
            <a:endParaRPr lang="en-IN" sz="3200" dirty="0"/>
          </a:p>
          <a:p>
            <a:pPr algn="l"/>
            <a:r>
              <a:rPr lang="en-IN" sz="3200" dirty="0"/>
              <a:t>The production of ghee is higher in winter and lower in summer corresponding to months of higher and lower milk production.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826F-DF9F-4246-BDDD-94642DBF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1644519-1C18-4D24-AA3B-46342CDD25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54"/>
            <a:ext cx="12192000" cy="67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3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B1D3-8475-4AAC-AAB8-BED8FEFB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Ghee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8CA6A47-71BA-4C55-97AA-5BE960FB1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530"/>
            <a:ext cx="12191999" cy="55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2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F9C6-3C9E-426F-A4DB-90FDA9FE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80B1811A-DA95-46D6-B555-F31F52568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4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IN" dirty="0">
                <a:solidFill>
                  <a:srgbClr val="00B050"/>
                </a:solidFill>
              </a:rPr>
              <a:t>Chemical composition of ghee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r>
              <a:rPr lang="en-IN" dirty="0"/>
              <a:t>Milk fat = 99.55%</a:t>
            </a:r>
          </a:p>
          <a:p>
            <a:r>
              <a:rPr lang="en-IN" dirty="0"/>
              <a:t>Moisture= 0.5%</a:t>
            </a:r>
          </a:p>
          <a:p>
            <a:r>
              <a:rPr lang="en-IN" dirty="0">
                <a:solidFill>
                  <a:srgbClr val="00B0F0"/>
                </a:solidFill>
              </a:rPr>
              <a:t>Shelf life of ghee- </a:t>
            </a:r>
            <a:r>
              <a:rPr lang="en-IN" dirty="0"/>
              <a:t>6-12 months at 21C.</a:t>
            </a:r>
          </a:p>
          <a:p>
            <a:r>
              <a:rPr lang="en-IN" dirty="0">
                <a:solidFill>
                  <a:srgbClr val="FF0000"/>
                </a:solidFill>
              </a:rPr>
              <a:t>Method of  preparation-</a:t>
            </a:r>
          </a:p>
          <a:p>
            <a:r>
              <a:rPr lang="en-IN" dirty="0"/>
              <a:t>Milk</a:t>
            </a:r>
          </a:p>
          <a:p>
            <a:r>
              <a:rPr lang="en-IN" dirty="0"/>
              <a:t>Separation of cream (ripened/</a:t>
            </a:r>
            <a:r>
              <a:rPr lang="en-IN" dirty="0" err="1"/>
              <a:t>unripened</a:t>
            </a:r>
            <a:r>
              <a:rPr lang="en-IN" dirty="0"/>
              <a:t>)</a:t>
            </a:r>
          </a:p>
          <a:p>
            <a:r>
              <a:rPr lang="en-IN" dirty="0"/>
              <a:t>Churning  at 110 C.</a:t>
            </a:r>
          </a:p>
          <a:p>
            <a:r>
              <a:rPr lang="en-IN" dirty="0"/>
              <a:t>Ghee</a:t>
            </a:r>
          </a:p>
          <a:p>
            <a:r>
              <a:rPr lang="en-IN" dirty="0">
                <a:solidFill>
                  <a:srgbClr val="00B050"/>
                </a:solidFill>
              </a:rPr>
              <a:t>Defects of ghee-</a:t>
            </a:r>
          </a:p>
          <a:p>
            <a:r>
              <a:rPr lang="en-IN" dirty="0"/>
              <a:t>Smoky, rancid, metallic, burnt etc.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9187-620B-41D6-AF43-8731A1F2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Ghee Obtained From Cream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07ACC808-B820-4A44-9DB1-769DCD0CBF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326"/>
            <a:ext cx="12192000" cy="54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7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E347-4522-4011-B5A3-6BF86E06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GHEE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FAAD2B08-3815-40AA-AE99-51AA68D5C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82" y="1396181"/>
            <a:ext cx="7735712" cy="52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5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8197-CEF9-4991-8DD7-AE492F8A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658760"/>
            <a:ext cx="10515600" cy="48178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3E06-C3AB-4924-92EE-6AF029E0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47484"/>
            <a:ext cx="11176819" cy="6029479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            </a:t>
            </a:r>
            <a:r>
              <a:rPr lang="en-IN" sz="88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73807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LPT Milk Products (Part-6) </vt:lpstr>
      <vt:lpstr>Ghee</vt:lpstr>
      <vt:lpstr>PowerPoint Presentation</vt:lpstr>
      <vt:lpstr>Ghee</vt:lpstr>
      <vt:lpstr>PowerPoint Presentation</vt:lpstr>
      <vt:lpstr>Chemical composition of ghee</vt:lpstr>
      <vt:lpstr>Ghee Obtained From Cream</vt:lpstr>
      <vt:lpstr>GHEE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SAKET GUNGUN</dc:creator>
  <cp:lastModifiedBy>SAKET GUNGUN</cp:lastModifiedBy>
  <cp:revision>2</cp:revision>
  <dcterms:created xsi:type="dcterms:W3CDTF">2020-11-28T08:30:39Z</dcterms:created>
  <dcterms:modified xsi:type="dcterms:W3CDTF">2020-11-28T08:46:51Z</dcterms:modified>
</cp:coreProperties>
</file>