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7" r:id="rId2"/>
    <p:sldId id="308" r:id="rId3"/>
    <p:sldId id="352" r:id="rId4"/>
    <p:sldId id="353" r:id="rId5"/>
    <p:sldId id="354" r:id="rId6"/>
    <p:sldId id="355" r:id="rId7"/>
    <p:sldId id="356" r:id="rId8"/>
    <p:sldId id="3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8574D-52D8-4609-BAC6-9DDC9D02FFD7}" type="datetimeFigureOut">
              <a:rPr lang="en-IN" smtClean="0"/>
              <a:t>05-11-2020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F278A-C0D0-42DE-B328-A27CDF71FD3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426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4641-F14D-497F-9CCC-8B19FE0F35AC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44641-F14D-497F-9CCC-8B19FE0F35AC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F45D-A853-4B56-A0C3-C6619946A4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382000" cy="6400800"/>
          </a:xfrm>
        </p:spPr>
        <p:txBody>
          <a:bodyPr>
            <a:normAutofit lnSpcReduction="10000"/>
          </a:bodyPr>
          <a:lstStyle/>
          <a:p>
            <a:r>
              <a:rPr lang="en-I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UNIT-01 (LIVESTOCK BASED LIVELIHOODS AND THEIR EVOLUTION</a:t>
            </a:r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IN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Puspendra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Kumar Singh</a:t>
            </a:r>
            <a:endParaRPr lang="en-IN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1143000"/>
            <a:ext cx="3200400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3048000"/>
            <a:ext cx="32004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5800" y="3048000"/>
            <a:ext cx="3175000" cy="18028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22354" y="1143000"/>
            <a:ext cx="3023491" cy="1752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65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62000" y="2743200"/>
            <a:ext cx="7543800" cy="1673225"/>
          </a:xfrm>
        </p:spPr>
        <p:txBody>
          <a:bodyPr/>
          <a:lstStyle/>
          <a:p>
            <a:pPr algn="ctr">
              <a:defRPr/>
            </a:pPr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Large </a:t>
            </a:r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Scale farming</a:t>
            </a:r>
          </a:p>
          <a:p>
            <a:pPr>
              <a:defRPr/>
            </a:pPr>
            <a:endParaRPr lang="en-US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901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685800"/>
            <a:ext cx="8504238" cy="5867399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200000"/>
              </a:lnSpc>
              <a:buFont typeface="Wingdings 2" pitchFamily="18" charset="2"/>
              <a:buNone/>
            </a:pPr>
            <a:r>
              <a:rPr lang="en-IN" sz="2200" b="1" u="sng" dirty="0" smtClean="0">
                <a:latin typeface="Times New Roman" pitchFamily="18" charset="0"/>
                <a:cs typeface="Times New Roman" pitchFamily="18" charset="0"/>
              </a:rPr>
              <a:t>Different means of describing scale of livestock enterprise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eaLnBrk="1" hangingPunct="1">
              <a:lnSpc>
                <a:spcPct val="200000"/>
              </a:lnSpc>
              <a:buFont typeface="Wingdings" pitchFamily="2" charset="2"/>
              <a:buChar char="ü"/>
            </a:pPr>
            <a:r>
              <a:rPr lang="en-IN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Quantity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of produce &amp; marketed unit within a time period</a:t>
            </a:r>
          </a:p>
          <a:p>
            <a:pPr algn="just" eaLnBrk="1" hangingPunct="1">
              <a:lnSpc>
                <a:spcPct val="200000"/>
              </a:lnSpc>
              <a:buFont typeface="Wingdings" pitchFamily="2" charset="2"/>
              <a:buChar char="ü"/>
            </a:pPr>
            <a:r>
              <a:rPr lang="en-IN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of animals/ birds maintained</a:t>
            </a:r>
          </a:p>
          <a:p>
            <a:pPr algn="just" eaLnBrk="1" hangingPunct="1">
              <a:lnSpc>
                <a:spcPct val="200000"/>
              </a:lnSpc>
              <a:buFont typeface="Wingdings" pitchFamily="2" charset="2"/>
              <a:buChar char="ü"/>
            </a:pPr>
            <a:r>
              <a:rPr lang="en-IN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Area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of holding over which the livestock enterprise is based</a:t>
            </a:r>
          </a:p>
          <a:p>
            <a:pPr algn="just">
              <a:lnSpc>
                <a:spcPct val="200000"/>
              </a:lnSpc>
              <a:buNone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The advantages of large scale production over small scale production are called </a:t>
            </a:r>
            <a:r>
              <a:rPr lang="en-IN" sz="2200" b="1" u="sng" dirty="0" smtClean="0">
                <a:latin typeface="Times New Roman" pitchFamily="18" charset="0"/>
                <a:cs typeface="Times New Roman" pitchFamily="18" charset="0"/>
              </a:rPr>
              <a:t>Economies of scale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Economies of scale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 are cost advantages reaped by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enterprises when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production becomes efficient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en-IN" sz="22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96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Advantages of Large-scale farming</a:t>
            </a:r>
            <a:endParaRPr lang="en-IN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3581400" cy="4572000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Increased efficiency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&amp; full utilization of labor</a:t>
            </a:r>
          </a:p>
          <a:p>
            <a:pPr algn="just">
              <a:lnSpc>
                <a:spcPct val="200000"/>
              </a:lnSpc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Lower machine cost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as a result of greater annual use</a:t>
            </a:r>
          </a:p>
          <a:p>
            <a:pPr algn="just">
              <a:lnSpc>
                <a:spcPct val="200000"/>
              </a:lnSpc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Building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economics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0" y="1371600"/>
            <a:ext cx="3581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 eaLnBrk="0" hangingPunct="0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Buying and selling</a:t>
            </a:r>
            <a:endParaRPr lang="en-IN" sz="2200" b="1" dirty="0">
              <a:latin typeface="Times New Roman" pitchFamily="18" charset="0"/>
              <a:cs typeface="Times New Roman" pitchFamily="18" charset="0"/>
            </a:endParaRPr>
          </a:p>
          <a:p>
            <a:pPr marL="273050" indent="-273050" algn="just" eaLnBrk="0" hangingPunct="0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Management</a:t>
            </a:r>
          </a:p>
          <a:p>
            <a:pPr marL="273050" indent="-273050" algn="just" eaLnBrk="0" hangingPunct="0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Economics in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financing</a:t>
            </a:r>
          </a:p>
          <a:p>
            <a:pPr marL="273050" indent="-273050" algn="just" eaLnBrk="0" hangingPunct="0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Economics in the use of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by-products</a:t>
            </a:r>
            <a:endParaRPr lang="en-IN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78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01625" y="460375"/>
            <a:ext cx="8534400" cy="75882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Disadvantages of Large-scale farming</a:t>
            </a:r>
            <a:endParaRPr lang="en-IN" sz="2800" b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613775" cy="289242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Greater losses during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depression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period </a:t>
            </a:r>
          </a:p>
          <a:p>
            <a:pPr algn="just"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Difficulty in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supervision</a:t>
            </a:r>
          </a:p>
          <a:p>
            <a:pPr algn="just"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Under utilization of resources,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equipments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labors</a:t>
            </a:r>
          </a:p>
          <a:p>
            <a:pPr algn="just"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Apart from this, extended limit of farm then leads to inefficiencies </a:t>
            </a:r>
          </a:p>
          <a:p>
            <a:pPr algn="just">
              <a:lnSpc>
                <a:spcPct val="200000"/>
              </a:lnSpc>
            </a:pP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81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Advantages of small scale farming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447800"/>
            <a:ext cx="4575175" cy="459898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Close attention &amp; supervision</a:t>
            </a:r>
          </a:p>
          <a:p>
            <a:pPr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Efficient use of family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Higher productivity</a:t>
            </a:r>
          </a:p>
          <a:p>
            <a:pPr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Low market dependence for inputs</a:t>
            </a:r>
          </a:p>
        </p:txBody>
      </p:sp>
      <p:sp>
        <p:nvSpPr>
          <p:cNvPr id="9" name="Rectangle 3"/>
          <p:cNvSpPr txBox="1">
            <a:spLocks/>
          </p:cNvSpPr>
          <p:nvPr/>
        </p:nvSpPr>
        <p:spPr bwMode="auto">
          <a:xfrm>
            <a:off x="4645025" y="1447800"/>
            <a:ext cx="4422775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 eaLnBrk="0" hangingPunct="0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Intensive cultivation is possible</a:t>
            </a:r>
          </a:p>
          <a:p>
            <a:pPr marL="273050" indent="-273050" algn="just" eaLnBrk="0" hangingPunct="0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Social justice through distribution of landed property</a:t>
            </a:r>
          </a:p>
          <a:p>
            <a:pPr marL="273050" indent="-273050" algn="just" eaLnBrk="0" hangingPunct="0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Higher family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employment</a:t>
            </a:r>
          </a:p>
        </p:txBody>
      </p:sp>
    </p:spTree>
    <p:extLst>
      <p:ext uri="{BB962C8B-B14F-4D97-AF65-F5344CB8AC3E}">
        <p14:creationId xmlns:p14="http://schemas.microsoft.com/office/powerpoint/2010/main" val="293139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60375"/>
            <a:ext cx="8534400" cy="758825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Disadvantages of small scale farming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3584575" cy="4598988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Inadequacy of productive resources</a:t>
            </a:r>
          </a:p>
          <a:p>
            <a:pPr algn="just"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Unremunerated farming</a:t>
            </a:r>
          </a:p>
          <a:p>
            <a:pPr algn="just">
              <a:lnSpc>
                <a:spcPct val="20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Limited scope for development</a:t>
            </a:r>
          </a:p>
        </p:txBody>
      </p:sp>
      <p:sp>
        <p:nvSpPr>
          <p:cNvPr id="9" name="Rectangle 3"/>
          <p:cNvSpPr txBox="1">
            <a:spLocks/>
          </p:cNvSpPr>
          <p:nvPr/>
        </p:nvSpPr>
        <p:spPr bwMode="auto">
          <a:xfrm>
            <a:off x="4495800" y="1524000"/>
            <a:ext cx="4498975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Shortage of farm implements</a:t>
            </a:r>
          </a:p>
          <a:p>
            <a:pPr marL="273050" indent="-273050" eaLnBrk="0" hangingPunct="0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Under employment</a:t>
            </a:r>
          </a:p>
          <a:p>
            <a:pPr marL="273050" indent="-273050" eaLnBrk="0" hangingPunct="0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Market diseconomies</a:t>
            </a:r>
          </a:p>
          <a:p>
            <a:pPr marL="273050" indent="-273050" eaLnBrk="0" hangingPunct="0">
              <a:lnSpc>
                <a:spcPct val="20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Shortage of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finance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51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01625" y="76200"/>
            <a:ext cx="8534400" cy="758825"/>
          </a:xfrm>
        </p:spPr>
        <p:txBody>
          <a:bodyPr>
            <a:noAutofit/>
          </a:bodyPr>
          <a:lstStyle/>
          <a:p>
            <a:pPr eaLnBrk="1" hangingPunct="1"/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Comparison between Large &amp; Small scale farming</a:t>
            </a:r>
            <a:endParaRPr lang="en-IN" sz="2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84766565"/>
              </p:ext>
            </p:extLst>
          </p:nvPr>
        </p:nvGraphicFramePr>
        <p:xfrm>
          <a:off x="301625" y="1143000"/>
          <a:ext cx="8504238" cy="5547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8575"/>
                <a:gridCol w="1752600"/>
                <a:gridCol w="1643063"/>
              </a:tblGrid>
              <a:tr h="36580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Aspects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Large scale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Small scale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</a:tr>
              <a:tr h="365805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Division of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labour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Possible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Limited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</a:tr>
              <a:tr h="365805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Mechanization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Possible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Not possible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</a:tr>
              <a:tr h="365805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Quantity of output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More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</a:tr>
              <a:tr h="365805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Cost of production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Low 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High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</a:tr>
              <a:tr h="365805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Cost of management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Low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High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</a:tr>
              <a:tr h="365805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Risk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More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</a:tr>
              <a:tr h="365805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Marketing facilities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Better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Poor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</a:tr>
              <a:tr h="365805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Economy of buying &amp; selling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More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</a:tr>
              <a:tr h="365805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Possibility of using improved technology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More 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</a:tr>
              <a:tr h="365805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Danger of over production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More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</a:tr>
              <a:tr h="365805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Supervision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Poor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Better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</a:tr>
              <a:tr h="365805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Flexibility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Inflexible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Flexible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</a:tr>
              <a:tr h="365805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Chances of unhealthy competition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More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8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6504</TotalTime>
  <Words>286</Words>
  <Application>Microsoft Office PowerPoint</Application>
  <PresentationFormat>On-screen Show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Advantages of Large-scale farming</vt:lpstr>
      <vt:lpstr>Disadvantages of Large-scale farming</vt:lpstr>
      <vt:lpstr>Advantages of small scale farming</vt:lpstr>
      <vt:lpstr>Disadvantages of small scale farming</vt:lpstr>
      <vt:lpstr>Comparison between Large &amp; Small scale farming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Economics</dc:title>
  <dc:creator>SONY</dc:creator>
  <cp:lastModifiedBy>vipin</cp:lastModifiedBy>
  <cp:revision>298</cp:revision>
  <dcterms:created xsi:type="dcterms:W3CDTF">2020-01-10T02:05:01Z</dcterms:created>
  <dcterms:modified xsi:type="dcterms:W3CDTF">2020-11-05T10:22:29Z</dcterms:modified>
</cp:coreProperties>
</file>