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6" r:id="rId9"/>
    <p:sldId id="267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42" charset="0"/>
        <a:ea typeface="+mn-ea"/>
        <a:cs typeface="Times New Roman" pitchFamily="26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4660"/>
  </p:normalViewPr>
  <p:slideViewPr>
    <p:cSldViewPr>
      <p:cViewPr varScale="1">
        <p:scale>
          <a:sx n="72" d="100"/>
          <a:sy n="72" d="100"/>
        </p:scale>
        <p:origin x="132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29027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129028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29029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15A6EEF-90BC-4720-BE75-7E69E4F8694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36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6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6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36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C4D84C68-B01F-4BEE-9A9C-FA32C9AFA596}" type="slidenum">
              <a:rPr lang="fa-IR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Times New Roman" pitchFamily="26" charset="0"/>
      </a:defRPr>
    </a:lvl1pPr>
    <a:lvl2pPr marL="4572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Times New Roman" pitchFamily="26" charset="0"/>
      </a:defRPr>
    </a:lvl2pPr>
    <a:lvl3pPr marL="9144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Times New Roman" pitchFamily="26" charset="0"/>
      </a:defRPr>
    </a:lvl3pPr>
    <a:lvl4pPr marL="13716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Times New Roman" pitchFamily="26" charset="0"/>
      </a:defRPr>
    </a:lvl4pPr>
    <a:lvl5pPr marL="18288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Times New Roman" pitchFamily="26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IN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IN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IN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10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0542007-57D6-4B08-A167-13FE57B93D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52B145-DEC6-4FB8-9CB1-98D5060455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33D546-98EF-4446-BE51-AB9103EFBA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00C6B-49C5-4899-9922-BF6F2C6FFF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84D836-30A1-4FF6-BD08-EFB45B9951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9ECDC9-007C-497A-9116-1A9CCF30C9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728BF1-08D3-4075-AB87-D04AC1DAA0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9E8AB9-0E1C-4FF2-96C8-A420CFEA59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C175B4-DFA3-4186-B536-932BBA2336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C3CEA1-E628-4B60-B665-59900D7570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EC9991-C60D-46DF-A6F8-9C1BF3D3CD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946C972-9C6F-4C2E-8266-355D62189F3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42" charset="0"/>
          <a:cs typeface="Times New Roman" pitchFamily="26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10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10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10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10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10" charset="2"/>
        <a:buChar char="n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10" charset="2"/>
        <a:buChar char="n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10" charset="2"/>
        <a:buChar char="n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10" charset="2"/>
        <a:buChar char="n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10" charset="2"/>
        <a:buChar char="n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1BF8E192-CE59-4615-ADFC-97E10B34C321}" type="slidenum">
              <a:rPr lang="en-US"/>
              <a:pPr/>
              <a:t>1</a:t>
            </a:fld>
            <a:endParaRPr lang="en-US"/>
          </a:p>
        </p:txBody>
      </p:sp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b="1" dirty="0"/>
              <a:t>Marketing Management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552" y="3886200"/>
            <a:ext cx="8064896" cy="1752600"/>
          </a:xfrm>
        </p:spPr>
        <p:txBody>
          <a:bodyPr/>
          <a:lstStyle/>
          <a:p>
            <a:r>
              <a:rPr lang="en-US" dirty="0"/>
              <a:t>Marketing Management and International Trade</a:t>
            </a:r>
            <a:r>
              <a:rPr lang="en-US" b="1" dirty="0"/>
              <a:t> </a:t>
            </a:r>
            <a:r>
              <a:rPr lang="en-US" dirty="0"/>
              <a:t>(DBM-312)</a:t>
            </a:r>
          </a:p>
          <a:p>
            <a:r>
              <a:rPr lang="en-US" dirty="0"/>
              <a:t>A K JHA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F955-E3F4-4D05-9300-0FFD2F7E7915}" type="slidenum">
              <a:rPr lang="en-US"/>
              <a:pPr/>
              <a:t>2</a:t>
            </a:fld>
            <a:endParaRPr lang="en-US"/>
          </a:p>
        </p:txBody>
      </p:sp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What is Marketing?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buFont typeface="Wingdings" pitchFamily="10" charset="2"/>
              <a:buNone/>
            </a:pPr>
            <a:r>
              <a:rPr lang="en-US"/>
              <a:t>  Marketing is the delivery of customer satisfaction at a profit.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/>
      <p:bldP spid="100355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5F6E-AF68-48CE-A9E1-46645EEC1566}" type="slidenum">
              <a:rPr lang="en-US"/>
              <a:pPr/>
              <a:t>3</a:t>
            </a:fld>
            <a:endParaRPr lang="en-US"/>
          </a:p>
        </p:txBody>
      </p:sp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The Goal of Marketing is:</a:t>
            </a:r>
            <a:r>
              <a:rPr lang="en-US"/>
              <a:t> 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buFont typeface="Wingdings" pitchFamily="10" charset="2"/>
              <a:buNone/>
            </a:pPr>
            <a:r>
              <a:rPr lang="en-US"/>
              <a:t>  To attract new customer by promising superior value, and to keep current customers by delivering satisfaction.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8" grpId="0"/>
      <p:bldP spid="101379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B4DD1-9706-4730-9387-18697745C311}" type="slidenum">
              <a:rPr lang="en-US"/>
              <a:pPr/>
              <a:t>4</a:t>
            </a:fld>
            <a:endParaRPr lang="en-US"/>
          </a:p>
        </p:txBody>
      </p:sp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Contd..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en-US" sz="2400" dirty="0"/>
              <a:t>Marketing, more than any other business function, deals with customers.</a:t>
            </a:r>
          </a:p>
          <a:p>
            <a:pPr algn="just">
              <a:lnSpc>
                <a:spcPct val="90000"/>
              </a:lnSpc>
            </a:pPr>
            <a:r>
              <a:rPr lang="en-US" sz="2400" dirty="0"/>
              <a:t>Creating customer value and satisfaction are at the very heart of modern marketing thinking and practice.</a:t>
            </a:r>
          </a:p>
          <a:p>
            <a:pPr algn="just">
              <a:lnSpc>
                <a:spcPct val="90000"/>
              </a:lnSpc>
            </a:pPr>
            <a:r>
              <a:rPr lang="en-US" sz="2400" dirty="0"/>
              <a:t>Some people believe that only large business organizations operating in highly developed economies use marketing</a:t>
            </a:r>
          </a:p>
          <a:p>
            <a:pPr lvl="1" algn="just">
              <a:lnSpc>
                <a:spcPct val="90000"/>
              </a:lnSpc>
            </a:pPr>
            <a:r>
              <a:rPr lang="en-US" sz="2000" dirty="0"/>
              <a:t> but sound marketing is critical to the success of every organization </a:t>
            </a:r>
            <a:r>
              <a:rPr lang="en-US" sz="2000" dirty="0">
                <a:latin typeface="Times New Roman"/>
              </a:rPr>
              <a:t>–</a:t>
            </a:r>
            <a:r>
              <a:rPr lang="en-US" sz="2000" dirty="0"/>
              <a:t> whether large or small, for profit or non </a:t>
            </a:r>
            <a:r>
              <a:rPr lang="en-US" sz="2000" dirty="0">
                <a:latin typeface="Times New Roman"/>
              </a:rPr>
              <a:t>–</a:t>
            </a:r>
            <a:r>
              <a:rPr lang="en-US" sz="2000" dirty="0"/>
              <a:t> profit, domestic or global.</a:t>
            </a:r>
            <a:r>
              <a:rPr lang="en-US" sz="24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CBE23-7784-4A48-B679-CDE784866FAC}" type="slidenum">
              <a:rPr lang="en-US"/>
              <a:pPr/>
              <a:t>5</a:t>
            </a:fld>
            <a:endParaRPr lang="en-US"/>
          </a:p>
        </p:txBody>
      </p:sp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Marketing Defined 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en-US" sz="1800" dirty="0"/>
              <a:t>Marketing is not only as selling and advertising.</a:t>
            </a:r>
          </a:p>
          <a:p>
            <a:pPr algn="just">
              <a:lnSpc>
                <a:spcPct val="90000"/>
              </a:lnSpc>
            </a:pPr>
            <a:r>
              <a:rPr lang="en-US" sz="1800" dirty="0"/>
              <a:t>Selling and advertising are only the tip of the marketing ice-berg.</a:t>
            </a:r>
          </a:p>
          <a:p>
            <a:pPr algn="just">
              <a:lnSpc>
                <a:spcPct val="90000"/>
              </a:lnSpc>
            </a:pPr>
            <a:r>
              <a:rPr lang="en-US" sz="1800" dirty="0"/>
              <a:t>Marketing is one of three key core functions that are central to all organizations.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Marketers act as the customers</a:t>
            </a:r>
            <a:r>
              <a:rPr lang="en-US" sz="1800" dirty="0">
                <a:latin typeface="Times New Roman"/>
              </a:rPr>
              <a:t>’</a:t>
            </a:r>
            <a:r>
              <a:rPr lang="en-US" sz="1800" dirty="0"/>
              <a:t> voice within the firm and marketers are responsible for many more decisions than just advertising or sales: </a:t>
            </a:r>
          </a:p>
          <a:p>
            <a:pPr lvl="1" algn="just">
              <a:lnSpc>
                <a:spcPct val="90000"/>
              </a:lnSpc>
            </a:pPr>
            <a:r>
              <a:rPr lang="en-US" sz="1800" dirty="0" err="1"/>
              <a:t>Analyse</a:t>
            </a:r>
            <a:r>
              <a:rPr lang="en-US" sz="1800" dirty="0"/>
              <a:t> industries to identify emerging trends.</a:t>
            </a:r>
          </a:p>
          <a:p>
            <a:pPr lvl="1" algn="just">
              <a:lnSpc>
                <a:spcPct val="90000"/>
              </a:lnSpc>
            </a:pPr>
            <a:r>
              <a:rPr lang="en-US" sz="1800" dirty="0"/>
              <a:t>Determine which national and international markets to enter or exit.</a:t>
            </a:r>
          </a:p>
          <a:p>
            <a:pPr lvl="1" algn="just">
              <a:lnSpc>
                <a:spcPct val="90000"/>
              </a:lnSpc>
            </a:pPr>
            <a:r>
              <a:rPr lang="en-US" sz="1800" dirty="0"/>
              <a:t>Conduct research to understand consumer behavior.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Design integrated marketing mixes </a:t>
            </a:r>
            <a:r>
              <a:rPr lang="en-US" sz="1800" dirty="0">
                <a:latin typeface="Times New Roman"/>
              </a:rPr>
              <a:t>–</a:t>
            </a:r>
            <a:r>
              <a:rPr lang="en-US" sz="1800" dirty="0"/>
              <a:t> products, prices, channels of distribution, and promotion programs.</a:t>
            </a:r>
            <a:r>
              <a:rPr lang="en-US" sz="1800" b="1" dirty="0"/>
              <a:t> 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1800" dirty="0"/>
              <a:t>    </a:t>
            </a:r>
            <a:r>
              <a:rPr lang="en-US" sz="1800" dirty="0">
                <a:solidFill>
                  <a:schemeClr val="folHlink"/>
                </a:solidFill>
              </a:rPr>
              <a:t>Marketing is a social and managerial process by which individuals and groups obtain what they need and want through creating and exchanging products and value with others.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3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10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1034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034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1034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1034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1034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1034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1034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1034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/>
      <p:bldP spid="103427" grpId="0" uiExpand="1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36D4D-D2E4-42D4-AE39-B45FF026316D}" type="slidenum">
              <a:rPr lang="en-US"/>
              <a:pPr/>
              <a:t>6</a:t>
            </a:fld>
            <a:endParaRPr lang="en-US"/>
          </a:p>
        </p:txBody>
      </p:sp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Contd..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buFont typeface="Wingdings" pitchFamily="10" charset="2"/>
              <a:buNone/>
            </a:pPr>
            <a:r>
              <a:rPr lang="en-US" dirty="0"/>
              <a:t>  To explain marketing one should understand the following important terms : </a:t>
            </a:r>
          </a:p>
          <a:p>
            <a:pPr lvl="1" algn="just"/>
            <a:r>
              <a:rPr lang="en-US" dirty="0"/>
              <a:t>Needs, wants, and demands</a:t>
            </a:r>
          </a:p>
          <a:p>
            <a:pPr lvl="1" algn="just"/>
            <a:r>
              <a:rPr lang="en-US" dirty="0"/>
              <a:t>Products and services </a:t>
            </a:r>
          </a:p>
          <a:p>
            <a:pPr lvl="1" algn="just"/>
            <a:r>
              <a:rPr lang="en-US" dirty="0"/>
              <a:t>Value, satisfaction and quality</a:t>
            </a:r>
          </a:p>
          <a:p>
            <a:pPr lvl="1" algn="just"/>
            <a:r>
              <a:rPr lang="en-US" dirty="0"/>
              <a:t>Exchange, transactions, and relationships</a:t>
            </a:r>
          </a:p>
          <a:p>
            <a:pPr lvl="1" algn="just"/>
            <a:r>
              <a:rPr lang="en-US" dirty="0"/>
              <a:t>Markets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5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5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5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5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54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273C7-8782-4693-ADA6-A525D7EB3154}" type="slidenum">
              <a:rPr lang="en-US"/>
              <a:pPr/>
              <a:t>7</a:t>
            </a:fld>
            <a:endParaRPr lang="en-US"/>
          </a:p>
        </p:txBody>
      </p:sp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Needs, Wants, and Demands 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  <a:buFont typeface="Wingdings" pitchFamily="10" charset="2"/>
              <a:buNone/>
            </a:pPr>
            <a:r>
              <a:rPr lang="en-US" sz="1600" b="1"/>
              <a:t>Needs:</a:t>
            </a:r>
            <a:r>
              <a:rPr lang="en-US" sz="1600"/>
              <a:t> 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The most basic concept underlying marketing is that of human needs.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Human needs are states of felt deprivation.</a:t>
            </a:r>
          </a:p>
          <a:p>
            <a:pPr>
              <a:lnSpc>
                <a:spcPct val="90000"/>
              </a:lnSpc>
            </a:pPr>
            <a:r>
              <a:rPr lang="en-US" sz="1600"/>
              <a:t>Human have many complex needs: </a:t>
            </a:r>
          </a:p>
          <a:p>
            <a:pPr lvl="1" algn="just">
              <a:lnSpc>
                <a:spcPct val="90000"/>
              </a:lnSpc>
            </a:pPr>
            <a:r>
              <a:rPr lang="en-US" sz="1600"/>
              <a:t>Physical needs for food, clothing, warmth, and safety</a:t>
            </a:r>
          </a:p>
          <a:p>
            <a:pPr lvl="1" algn="just">
              <a:lnSpc>
                <a:spcPct val="90000"/>
              </a:lnSpc>
            </a:pPr>
            <a:r>
              <a:rPr lang="en-US" sz="1600"/>
              <a:t>Social needs or belonging and affection </a:t>
            </a:r>
          </a:p>
          <a:p>
            <a:pPr lvl="1">
              <a:lnSpc>
                <a:spcPct val="90000"/>
              </a:lnSpc>
            </a:pPr>
            <a:r>
              <a:rPr lang="en-US" sz="1600"/>
              <a:t>Individual needs for knowledge and self </a:t>
            </a:r>
            <a:r>
              <a:rPr lang="en-US" sz="1600">
                <a:latin typeface="Times New Roman"/>
              </a:rPr>
              <a:t>–</a:t>
            </a:r>
            <a:r>
              <a:rPr lang="en-US" sz="1600"/>
              <a:t> expression 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1600" b="1"/>
              <a:t>Wants: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Want are the form taken by human needs as they are shaped by culture and individual personality.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People have almost unlimited wants but limited resources.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They want to choose products that provide the most value and satisfaction for their money. 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1600" b="1"/>
              <a:t>Demands:</a:t>
            </a:r>
            <a:r>
              <a:rPr lang="en-US" sz="1600"/>
              <a:t> 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When backed by buying power, wants become demands.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Consumers view products as bundles of benefits and choose products that give them the best bundle for their money.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6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06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06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1064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1064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8" dur="500"/>
                                        <p:tgtEl>
                                          <p:spTgt spid="1064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1064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064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064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064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8" grpId="0"/>
      <p:bldP spid="10649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C07E-7DDC-4767-8FFA-94F082157C30}" type="slidenum">
              <a:rPr lang="en-US"/>
              <a:pPr/>
              <a:t>8</a:t>
            </a:fld>
            <a:endParaRPr lang="en-US"/>
          </a:p>
        </p:txBody>
      </p:sp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Products and Services 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2800" b="1"/>
              <a:t>Product:</a:t>
            </a:r>
            <a:r>
              <a:rPr lang="en-US" sz="2800"/>
              <a:t> </a:t>
            </a:r>
          </a:p>
          <a:p>
            <a:pPr algn="just">
              <a:lnSpc>
                <a:spcPct val="90000"/>
              </a:lnSpc>
            </a:pPr>
            <a:r>
              <a:rPr lang="en-US" sz="2400"/>
              <a:t>Anything that can be offered to a market to satisfy a   need or want.</a:t>
            </a:r>
          </a:p>
          <a:p>
            <a:pPr algn="just">
              <a:lnSpc>
                <a:spcPct val="90000"/>
              </a:lnSpc>
            </a:pPr>
            <a:r>
              <a:rPr lang="en-US" sz="2400"/>
              <a:t>The concept of product is not limited to physical objects </a:t>
            </a:r>
            <a:r>
              <a:rPr lang="en-US" sz="2400">
                <a:latin typeface="Times New Roman"/>
              </a:rPr>
              <a:t>–</a:t>
            </a:r>
            <a:r>
              <a:rPr lang="en-US" sz="2400"/>
              <a:t> anything capable of satisfying a need can be called a product. 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2800" b="1"/>
              <a:t>Services:</a:t>
            </a:r>
            <a:r>
              <a:rPr lang="en-US" sz="2800"/>
              <a:t> </a:t>
            </a:r>
          </a:p>
          <a:p>
            <a:pPr algn="just">
              <a:lnSpc>
                <a:spcPct val="90000"/>
              </a:lnSpc>
            </a:pPr>
            <a:r>
              <a:rPr lang="en-US" sz="2400"/>
              <a:t>In addition to tangible goods, products also include services, which are activities or benefits offered for sale that are essentially intangible and do not result in the ownership of anything.</a:t>
            </a: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8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8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8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8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8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8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8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8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8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8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08EA1-9823-4208-B3A4-1C7D884B9461}" type="slidenum">
              <a:rPr lang="en-US"/>
              <a:pPr/>
              <a:t>9</a:t>
            </a:fld>
            <a:endParaRPr lang="en-US"/>
          </a:p>
        </p:txBody>
      </p:sp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/>
              <a:t>Values, Satisfaction, and Quality</a:t>
            </a:r>
            <a:r>
              <a:rPr lang="en-US"/>
              <a:t> 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1600" b="1"/>
              <a:t>Values:</a:t>
            </a:r>
            <a:r>
              <a:rPr lang="en-US" sz="1600"/>
              <a:t> 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Customer value is the difference between the values the customer gains from owning and using a product and the costs of obtaining the products.</a:t>
            </a:r>
          </a:p>
          <a:p>
            <a:pPr>
              <a:lnSpc>
                <a:spcPct val="90000"/>
              </a:lnSpc>
            </a:pPr>
            <a:r>
              <a:rPr lang="en-US" sz="1600"/>
              <a:t>Customers often do not judge product value and costs accurately or objectively. They act on perceived value.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1600" b="1"/>
              <a:t>Satisfaction:</a:t>
            </a:r>
            <a:r>
              <a:rPr lang="en-US" sz="1600"/>
              <a:t> 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Customer satisfaction depends on a product</a:t>
            </a:r>
            <a:r>
              <a:rPr lang="en-US" sz="1600">
                <a:latin typeface="Times New Roman"/>
              </a:rPr>
              <a:t>’</a:t>
            </a:r>
            <a:r>
              <a:rPr lang="en-US" sz="1600"/>
              <a:t>s perceived performance in delivering value relative to a buyer</a:t>
            </a:r>
            <a:r>
              <a:rPr lang="en-US" sz="1600">
                <a:latin typeface="Times New Roman"/>
              </a:rPr>
              <a:t>’</a:t>
            </a:r>
            <a:r>
              <a:rPr lang="en-US" sz="1600"/>
              <a:t>s expectation.</a:t>
            </a:r>
          </a:p>
          <a:p>
            <a:pPr>
              <a:lnSpc>
                <a:spcPct val="90000"/>
              </a:lnSpc>
            </a:pPr>
            <a:r>
              <a:rPr lang="en-US" sz="1600"/>
              <a:t>If the product</a:t>
            </a:r>
            <a:r>
              <a:rPr lang="en-US" sz="1600">
                <a:latin typeface="Times New Roman"/>
              </a:rPr>
              <a:t>’</a:t>
            </a:r>
            <a:r>
              <a:rPr lang="en-US" sz="1600"/>
              <a:t>s performance falls short of the customer</a:t>
            </a:r>
            <a:r>
              <a:rPr lang="en-US" sz="1600">
                <a:latin typeface="Times New Roman"/>
              </a:rPr>
              <a:t>’</a:t>
            </a:r>
            <a:r>
              <a:rPr lang="en-US" sz="1600"/>
              <a:t>s expectations, the buyer is dissatisfied.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1600" b="1"/>
              <a:t>Quality:</a:t>
            </a:r>
            <a:endParaRPr lang="en-US" sz="1600"/>
          </a:p>
          <a:p>
            <a:pPr algn="just">
              <a:lnSpc>
                <a:spcPct val="90000"/>
              </a:lnSpc>
            </a:pPr>
            <a:r>
              <a:rPr lang="en-US" sz="1600"/>
              <a:t>Customer satisfaction is closely linked to quality.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Quality has a direct impact on product performance.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Quality can be defined as </a:t>
            </a:r>
            <a:r>
              <a:rPr lang="en-US" sz="1600">
                <a:latin typeface="Times New Roman"/>
              </a:rPr>
              <a:t>“</a:t>
            </a:r>
            <a:r>
              <a:rPr lang="en-US" sz="1600"/>
              <a:t>freedom from defects</a:t>
            </a:r>
            <a:r>
              <a:rPr lang="en-US" sz="1600">
                <a:latin typeface="Times New Roman"/>
              </a:rPr>
              <a:t>”</a:t>
            </a:r>
            <a:r>
              <a:rPr lang="en-US" sz="1600"/>
              <a:t>.</a:t>
            </a:r>
          </a:p>
          <a:p>
            <a:pPr>
              <a:lnSpc>
                <a:spcPct val="90000"/>
              </a:lnSpc>
            </a:pPr>
            <a:r>
              <a:rPr lang="en-US" sz="1600"/>
              <a:t>TQM programs designed to constantly improve the quality of products, services, and marketing processes.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9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95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109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1095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9" dur="500"/>
                                        <p:tgtEl>
                                          <p:spTgt spid="1095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1095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5" dur="500"/>
                                        <p:tgtEl>
                                          <p:spTgt spid="1095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E2BF1-6AC5-4E31-AFA0-145BE2D3F269}" type="slidenum">
              <a:rPr lang="en-US"/>
              <a:pPr/>
              <a:t>10</a:t>
            </a:fld>
            <a:endParaRPr lang="en-US"/>
          </a:p>
        </p:txBody>
      </p:sp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Exchange, Transactions, and Relationships</a:t>
            </a:r>
            <a:r>
              <a:rPr lang="en-US"/>
              <a:t> 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2400" b="1"/>
              <a:t>Exchange</a:t>
            </a:r>
            <a:r>
              <a:rPr lang="en-US" sz="2400"/>
              <a:t> :</a:t>
            </a:r>
          </a:p>
          <a:p>
            <a:pPr>
              <a:lnSpc>
                <a:spcPct val="90000"/>
              </a:lnSpc>
            </a:pPr>
            <a:r>
              <a:rPr lang="en-US" sz="2400"/>
              <a:t>The act of obtaining a desired object from someone by offering something in return 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2400" b="1"/>
              <a:t>Transaction</a:t>
            </a:r>
            <a:r>
              <a:rPr lang="en-US" sz="2400"/>
              <a:t> :</a:t>
            </a:r>
          </a:p>
          <a:p>
            <a:pPr>
              <a:lnSpc>
                <a:spcPct val="90000"/>
              </a:lnSpc>
            </a:pPr>
            <a:r>
              <a:rPr lang="en-US" sz="2400"/>
              <a:t>A trade between two parties that involves at least two things of value, agreed </a:t>
            </a:r>
            <a:r>
              <a:rPr lang="en-US" sz="2400">
                <a:latin typeface="Times New Roman"/>
              </a:rPr>
              <a:t>–</a:t>
            </a:r>
            <a:r>
              <a:rPr lang="en-US" sz="2400"/>
              <a:t> upon conditions a time of agreement, and a place of agreement. </a:t>
            </a:r>
          </a:p>
          <a:p>
            <a:pPr>
              <a:lnSpc>
                <a:spcPct val="90000"/>
              </a:lnSpc>
              <a:buFont typeface="Wingdings" pitchFamily="10" charset="2"/>
              <a:buNone/>
            </a:pPr>
            <a:r>
              <a:rPr lang="en-US" sz="2400" b="1"/>
              <a:t>Relationship marketing :</a:t>
            </a:r>
          </a:p>
          <a:p>
            <a:pPr>
              <a:lnSpc>
                <a:spcPct val="90000"/>
              </a:lnSpc>
            </a:pPr>
            <a:r>
              <a:rPr lang="en-US" sz="2400"/>
              <a:t>The process of creating, maintaining, and enhancing strong, value </a:t>
            </a:r>
            <a:r>
              <a:rPr lang="en-US" sz="2400">
                <a:latin typeface="Times New Roman"/>
              </a:rPr>
              <a:t>–</a:t>
            </a:r>
            <a:r>
              <a:rPr lang="en-US" sz="2400"/>
              <a:t> laden relationships with customers and other stakeholders</a:t>
            </a:r>
            <a:r>
              <a:rPr lang="en-US" sz="2800" b="1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1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16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79B6D-048D-4374-8CF1-0DFC0EF9783F}" type="slidenum">
              <a:rPr lang="en-US"/>
              <a:pPr/>
              <a:t>11</a:t>
            </a:fld>
            <a:endParaRPr lang="en-US"/>
          </a:p>
        </p:txBody>
      </p:sp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Markets</a:t>
            </a:r>
            <a:r>
              <a:rPr lang="en-US"/>
              <a:t> 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>
              <a:buFont typeface="Wingdings" pitchFamily="10" charset="2"/>
              <a:buNone/>
            </a:pPr>
            <a:r>
              <a:rPr lang="en-US" sz="2800"/>
              <a:t>   The set of all actual and potential buyers of a product or service </a:t>
            </a:r>
          </a:p>
        </p:txBody>
      </p:sp>
      <p:sp>
        <p:nvSpPr>
          <p:cNvPr id="112659" name="Text Box 19"/>
          <p:cNvSpPr txBox="1">
            <a:spLocks noChangeArrowheads="1"/>
          </p:cNvSpPr>
          <p:nvPr/>
        </p:nvSpPr>
        <p:spPr bwMode="auto">
          <a:xfrm>
            <a:off x="2971800" y="6019800"/>
            <a:ext cx="29718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1800" b="1">
                <a:latin typeface="Times New Roman" pitchFamily="26" charset="0"/>
              </a:rPr>
              <a:t>A simple marketing system  </a:t>
            </a:r>
          </a:p>
        </p:txBody>
      </p:sp>
      <p:grpSp>
        <p:nvGrpSpPr>
          <p:cNvPr id="112661" name="Group 21"/>
          <p:cNvGrpSpPr>
            <a:grpSpLocks/>
          </p:cNvGrpSpPr>
          <p:nvPr/>
        </p:nvGrpSpPr>
        <p:grpSpPr bwMode="auto">
          <a:xfrm>
            <a:off x="2286000" y="3124200"/>
            <a:ext cx="4457700" cy="2286000"/>
            <a:chOff x="1440" y="1968"/>
            <a:chExt cx="2808" cy="1440"/>
          </a:xfrm>
        </p:grpSpPr>
        <p:grpSp>
          <p:nvGrpSpPr>
            <p:cNvPr id="112644" name="Group 4"/>
            <p:cNvGrpSpPr>
              <a:grpSpLocks/>
            </p:cNvGrpSpPr>
            <p:nvPr/>
          </p:nvGrpSpPr>
          <p:grpSpPr bwMode="auto">
            <a:xfrm>
              <a:off x="1440" y="1968"/>
              <a:ext cx="2808" cy="1440"/>
              <a:chOff x="2520" y="6648"/>
              <a:chExt cx="7020" cy="3600"/>
            </a:xfrm>
          </p:grpSpPr>
          <p:sp>
            <p:nvSpPr>
              <p:cNvPr id="112645" name="Line 5"/>
              <p:cNvSpPr>
                <a:spLocks noChangeShapeType="1"/>
              </p:cNvSpPr>
              <p:nvPr/>
            </p:nvSpPr>
            <p:spPr bwMode="auto">
              <a:xfrm>
                <a:off x="4500" y="8448"/>
                <a:ext cx="306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12646" name="Line 6"/>
              <p:cNvSpPr>
                <a:spLocks noChangeShapeType="1"/>
              </p:cNvSpPr>
              <p:nvPr/>
            </p:nvSpPr>
            <p:spPr bwMode="auto">
              <a:xfrm flipH="1">
                <a:off x="3420" y="10248"/>
                <a:ext cx="504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IN"/>
              </a:p>
            </p:txBody>
          </p:sp>
          <p:grpSp>
            <p:nvGrpSpPr>
              <p:cNvPr id="112647" name="Group 7"/>
              <p:cNvGrpSpPr>
                <a:grpSpLocks/>
              </p:cNvGrpSpPr>
              <p:nvPr/>
            </p:nvGrpSpPr>
            <p:grpSpPr bwMode="auto">
              <a:xfrm>
                <a:off x="2520" y="6648"/>
                <a:ext cx="7020" cy="3600"/>
                <a:chOff x="2520" y="6648"/>
                <a:chExt cx="7020" cy="3600"/>
              </a:xfrm>
            </p:grpSpPr>
            <p:sp>
              <p:nvSpPr>
                <p:cNvPr id="112648" name="Text Box 8"/>
                <p:cNvSpPr txBox="1">
                  <a:spLocks noChangeArrowheads="1"/>
                </p:cNvSpPr>
                <p:nvPr/>
              </p:nvSpPr>
              <p:spPr bwMode="auto">
                <a:xfrm>
                  <a:off x="2520" y="7728"/>
                  <a:ext cx="1980" cy="1800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algn="ctr" eaLnBrk="0" hangingPunct="0"/>
                  <a:endParaRPr lang="en-US" sz="1400">
                    <a:latin typeface="Nazanin" pitchFamily="10" charset="-78"/>
                    <a:cs typeface="Nazanin" pitchFamily="10" charset="-78"/>
                  </a:endParaRPr>
                </a:p>
                <a:p>
                  <a:pPr algn="ctr" eaLnBrk="0" hangingPunct="0"/>
                  <a:r>
                    <a:rPr lang="en-US" sz="1400">
                      <a:latin typeface="Times New Roman" pitchFamily="26" charset="0"/>
                    </a:rPr>
                    <a:t>Industry</a:t>
                  </a:r>
                </a:p>
                <a:p>
                  <a:pPr algn="ctr" eaLnBrk="0" hangingPunct="0"/>
                  <a:r>
                    <a:rPr lang="en-US" sz="1400">
                      <a:latin typeface="Times New Roman" pitchFamily="26" charset="0"/>
                      <a:cs typeface="Nazanin" pitchFamily="10" charset="-78"/>
                    </a:rPr>
                    <a:t> (a collection of sellers)</a:t>
                  </a:r>
                </a:p>
              </p:txBody>
            </p:sp>
            <p:sp>
              <p:nvSpPr>
                <p:cNvPr id="112649" name="Text Box 9"/>
                <p:cNvSpPr txBox="1">
                  <a:spLocks noChangeArrowheads="1"/>
                </p:cNvSpPr>
                <p:nvPr/>
              </p:nvSpPr>
              <p:spPr bwMode="auto">
                <a:xfrm>
                  <a:off x="7560" y="7728"/>
                  <a:ext cx="1980" cy="1800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algn="ctr" eaLnBrk="0" hangingPunct="0"/>
                  <a:endParaRPr lang="en-US" sz="1400">
                    <a:latin typeface="Nazanin" pitchFamily="10" charset="-78"/>
                    <a:cs typeface="Nazanin" pitchFamily="10" charset="-78"/>
                  </a:endParaRPr>
                </a:p>
                <a:p>
                  <a:pPr algn="ctr" eaLnBrk="0" hangingPunct="0"/>
                  <a:r>
                    <a:rPr lang="en-US" sz="1400">
                      <a:latin typeface="Times New Roman" pitchFamily="26" charset="0"/>
                      <a:cs typeface="Nazanin" pitchFamily="10" charset="-78"/>
                    </a:rPr>
                    <a:t>Market (a collection of buyers)</a:t>
                  </a:r>
                </a:p>
              </p:txBody>
            </p:sp>
            <p:sp>
              <p:nvSpPr>
                <p:cNvPr id="112650" name="Line 10"/>
                <p:cNvSpPr>
                  <a:spLocks noChangeShapeType="1"/>
                </p:cNvSpPr>
                <p:nvPr/>
              </p:nvSpPr>
              <p:spPr bwMode="auto">
                <a:xfrm flipV="1">
                  <a:off x="3420" y="7189"/>
                  <a:ext cx="0" cy="5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IN"/>
                </a:p>
              </p:txBody>
            </p:sp>
            <p:sp>
              <p:nvSpPr>
                <p:cNvPr id="112651" name="Line 11"/>
                <p:cNvSpPr>
                  <a:spLocks noChangeShapeType="1"/>
                </p:cNvSpPr>
                <p:nvPr/>
              </p:nvSpPr>
              <p:spPr bwMode="auto">
                <a:xfrm flipV="1">
                  <a:off x="8460" y="7189"/>
                  <a:ext cx="0" cy="5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triangle" w="med" len="med"/>
                  <a:tailEnd/>
                </a:ln>
              </p:spPr>
              <p:txBody>
                <a:bodyPr/>
                <a:lstStyle/>
                <a:p>
                  <a:endParaRPr lang="en-IN"/>
                </a:p>
              </p:txBody>
            </p:sp>
            <p:sp>
              <p:nvSpPr>
                <p:cNvPr id="112652" name="Line 12"/>
                <p:cNvSpPr>
                  <a:spLocks noChangeShapeType="1"/>
                </p:cNvSpPr>
                <p:nvPr/>
              </p:nvSpPr>
              <p:spPr bwMode="auto">
                <a:xfrm>
                  <a:off x="3420" y="7189"/>
                  <a:ext cx="504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IN"/>
                </a:p>
              </p:txBody>
            </p:sp>
            <p:sp>
              <p:nvSpPr>
                <p:cNvPr id="112653" name="Text Box 13"/>
                <p:cNvSpPr txBox="1">
                  <a:spLocks noChangeArrowheads="1"/>
                </p:cNvSpPr>
                <p:nvPr/>
              </p:nvSpPr>
              <p:spPr bwMode="auto">
                <a:xfrm>
                  <a:off x="4860" y="6648"/>
                  <a:ext cx="2700" cy="54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algn="ctr" eaLnBrk="0" hangingPunct="0"/>
                  <a:r>
                    <a:rPr lang="en-US" sz="1400">
                      <a:latin typeface="Times New Roman" pitchFamily="26" charset="0"/>
                    </a:rPr>
                    <a:t>Communication </a:t>
                  </a:r>
                </a:p>
              </p:txBody>
            </p:sp>
            <p:sp>
              <p:nvSpPr>
                <p:cNvPr id="112654" name="Text Box 14"/>
                <p:cNvSpPr txBox="1">
                  <a:spLocks noChangeArrowheads="1"/>
                </p:cNvSpPr>
                <p:nvPr/>
              </p:nvSpPr>
              <p:spPr bwMode="auto">
                <a:xfrm>
                  <a:off x="4680" y="7908"/>
                  <a:ext cx="2700" cy="54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algn="ctr" eaLnBrk="0" hangingPunct="0"/>
                  <a:r>
                    <a:rPr lang="en-US" sz="1400">
                      <a:latin typeface="Times New Roman" pitchFamily="26" charset="0"/>
                    </a:rPr>
                    <a:t>Products / Services </a:t>
                  </a:r>
                </a:p>
              </p:txBody>
            </p:sp>
            <p:sp>
              <p:nvSpPr>
                <p:cNvPr id="112655" name="Text Box 15"/>
                <p:cNvSpPr txBox="1">
                  <a:spLocks noChangeArrowheads="1"/>
                </p:cNvSpPr>
                <p:nvPr/>
              </p:nvSpPr>
              <p:spPr bwMode="auto">
                <a:xfrm>
                  <a:off x="4500" y="8988"/>
                  <a:ext cx="2700" cy="54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algn="ctr" eaLnBrk="0" hangingPunct="0"/>
                  <a:r>
                    <a:rPr lang="en-US" sz="1400">
                      <a:latin typeface="Times New Roman" pitchFamily="26" charset="0"/>
                    </a:rPr>
                    <a:t>Money </a:t>
                  </a:r>
                </a:p>
              </p:txBody>
            </p:sp>
            <p:sp>
              <p:nvSpPr>
                <p:cNvPr id="112656" name="Line 16"/>
                <p:cNvSpPr>
                  <a:spLocks noChangeShapeType="1"/>
                </p:cNvSpPr>
                <p:nvPr/>
              </p:nvSpPr>
              <p:spPr bwMode="auto">
                <a:xfrm>
                  <a:off x="8460" y="9528"/>
                  <a:ext cx="0" cy="7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IN"/>
                </a:p>
              </p:txBody>
            </p:sp>
            <p:sp>
              <p:nvSpPr>
                <p:cNvPr id="112657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3420" y="9528"/>
                  <a:ext cx="0" cy="7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IN"/>
                </a:p>
              </p:txBody>
            </p:sp>
            <p:sp>
              <p:nvSpPr>
                <p:cNvPr id="112658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4500" y="9708"/>
                  <a:ext cx="2700" cy="54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algn="ctr" eaLnBrk="0" hangingPunct="0"/>
                  <a:r>
                    <a:rPr lang="en-US" sz="1400">
                      <a:latin typeface="Times New Roman" pitchFamily="26" charset="0"/>
                    </a:rPr>
                    <a:t>Information  </a:t>
                  </a:r>
                </a:p>
              </p:txBody>
            </p:sp>
          </p:grpSp>
        </p:grpSp>
        <p:sp>
          <p:nvSpPr>
            <p:cNvPr id="112660" name="Line 20"/>
            <p:cNvSpPr>
              <a:spLocks noChangeShapeType="1"/>
            </p:cNvSpPr>
            <p:nvPr/>
          </p:nvSpPr>
          <p:spPr bwMode="auto">
            <a:xfrm flipH="1">
              <a:off x="2208" y="2928"/>
              <a:ext cx="124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  <p:txBody>
            <a:bodyPr wrap="none"/>
            <a:lstStyle/>
            <a:p>
              <a:endParaRPr lang="en-IN"/>
            </a:p>
          </p:txBody>
        </p:sp>
      </p:grp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12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11265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2" grpId="0"/>
      <p:bldP spid="112643" grpId="0" build="p"/>
      <p:bldP spid="112659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A4EE2-E35C-4CBD-A8EB-DA713781B617}" type="slidenum">
              <a:rPr lang="en-US"/>
              <a:pPr/>
              <a:t>12</a:t>
            </a:fld>
            <a:endParaRPr lang="en-US"/>
          </a:p>
        </p:txBody>
      </p:sp>
      <p:grpSp>
        <p:nvGrpSpPr>
          <p:cNvPr id="113703" name="Group 39"/>
          <p:cNvGrpSpPr>
            <a:grpSpLocks/>
          </p:cNvGrpSpPr>
          <p:nvPr/>
        </p:nvGrpSpPr>
        <p:grpSpPr bwMode="auto">
          <a:xfrm>
            <a:off x="762000" y="3200400"/>
            <a:ext cx="7353300" cy="1981200"/>
            <a:chOff x="480" y="2016"/>
            <a:chExt cx="4632" cy="1248"/>
          </a:xfrm>
        </p:grpSpPr>
        <p:sp>
          <p:nvSpPr>
            <p:cNvPr id="113698" name="Line 34"/>
            <p:cNvSpPr>
              <a:spLocks noChangeShapeType="1"/>
            </p:cNvSpPr>
            <p:nvPr/>
          </p:nvSpPr>
          <p:spPr bwMode="auto">
            <a:xfrm flipV="1">
              <a:off x="4656" y="2880"/>
              <a:ext cx="0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  <p:txBody>
            <a:bodyPr wrap="none"/>
            <a:lstStyle/>
            <a:p>
              <a:endParaRPr lang="en-IN"/>
            </a:p>
          </p:txBody>
        </p:sp>
        <p:grpSp>
          <p:nvGrpSpPr>
            <p:cNvPr id="113702" name="Group 38"/>
            <p:cNvGrpSpPr>
              <a:grpSpLocks/>
            </p:cNvGrpSpPr>
            <p:nvPr/>
          </p:nvGrpSpPr>
          <p:grpSpPr bwMode="auto">
            <a:xfrm>
              <a:off x="480" y="2016"/>
              <a:ext cx="4632" cy="1248"/>
              <a:chOff x="480" y="2016"/>
              <a:chExt cx="4632" cy="1248"/>
            </a:xfrm>
          </p:grpSpPr>
          <p:sp>
            <p:nvSpPr>
              <p:cNvPr id="113682" name="Text Box 18"/>
              <p:cNvSpPr txBox="1">
                <a:spLocks noChangeArrowheads="1"/>
              </p:cNvSpPr>
              <p:nvPr/>
            </p:nvSpPr>
            <p:spPr bwMode="auto">
              <a:xfrm>
                <a:off x="480" y="2304"/>
                <a:ext cx="864" cy="648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ctr" eaLnBrk="0" hangingPunct="0"/>
                <a:endParaRPr lang="en-US" sz="1200">
                  <a:latin typeface="Times New Roman" pitchFamily="26" charset="0"/>
                </a:endParaRPr>
              </a:p>
              <a:p>
                <a:pPr algn="ctr" eaLnBrk="0" hangingPunct="0"/>
                <a:endParaRPr lang="en-US" sz="1200">
                  <a:latin typeface="Times New Roman" pitchFamily="26" charset="0"/>
                </a:endParaRPr>
              </a:p>
              <a:p>
                <a:pPr algn="ctr" eaLnBrk="0" hangingPunct="0"/>
                <a:r>
                  <a:rPr lang="en-US" sz="1600">
                    <a:latin typeface="Times New Roman" pitchFamily="26" charset="0"/>
                  </a:rPr>
                  <a:t>Suppliers </a:t>
                </a:r>
              </a:p>
            </p:txBody>
          </p:sp>
          <p:sp>
            <p:nvSpPr>
              <p:cNvPr id="113683" name="Text Box 19"/>
              <p:cNvSpPr txBox="1">
                <a:spLocks noChangeArrowheads="1"/>
              </p:cNvSpPr>
              <p:nvPr/>
            </p:nvSpPr>
            <p:spPr bwMode="auto">
              <a:xfrm>
                <a:off x="1632" y="2016"/>
                <a:ext cx="768" cy="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ctr" eaLnBrk="0" hangingPunct="0"/>
                <a:endParaRPr lang="en-US" sz="1400">
                  <a:latin typeface="Times New Roman" pitchFamily="26" charset="0"/>
                </a:endParaRPr>
              </a:p>
              <a:p>
                <a:pPr algn="ctr" eaLnBrk="0" hangingPunct="0"/>
                <a:r>
                  <a:rPr lang="en-US" sz="1400">
                    <a:latin typeface="Times New Roman" pitchFamily="26" charset="0"/>
                  </a:rPr>
                  <a:t>Competitors</a:t>
                </a:r>
              </a:p>
            </p:txBody>
          </p:sp>
          <p:sp>
            <p:nvSpPr>
              <p:cNvPr id="113684" name="Text Box 20"/>
              <p:cNvSpPr txBox="1">
                <a:spLocks noChangeArrowheads="1"/>
              </p:cNvSpPr>
              <p:nvPr/>
            </p:nvSpPr>
            <p:spPr bwMode="auto">
              <a:xfrm>
                <a:off x="1632" y="2736"/>
                <a:ext cx="768" cy="528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ctr" eaLnBrk="0" hangingPunct="0"/>
                <a:r>
                  <a:rPr lang="en-US" sz="1400">
                    <a:latin typeface="Times New Roman" pitchFamily="26" charset="0"/>
                  </a:rPr>
                  <a:t>Company (marketer)</a:t>
                </a:r>
              </a:p>
            </p:txBody>
          </p:sp>
          <p:sp>
            <p:nvSpPr>
              <p:cNvPr id="113685" name="Text Box 21"/>
              <p:cNvSpPr txBox="1">
                <a:spLocks noChangeArrowheads="1"/>
              </p:cNvSpPr>
              <p:nvPr/>
            </p:nvSpPr>
            <p:spPr bwMode="auto">
              <a:xfrm>
                <a:off x="2832" y="2256"/>
                <a:ext cx="960" cy="672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ctr" eaLnBrk="0" hangingPunct="0"/>
                <a:endParaRPr lang="en-US" sz="1400">
                  <a:latin typeface="Times New Roman" pitchFamily="26" charset="0"/>
                </a:endParaRPr>
              </a:p>
              <a:p>
                <a:pPr algn="ctr" eaLnBrk="0" hangingPunct="0"/>
                <a:r>
                  <a:rPr lang="en-US" sz="1400">
                    <a:latin typeface="Times New Roman" pitchFamily="26" charset="0"/>
                  </a:rPr>
                  <a:t>Marketing intermediaries </a:t>
                </a:r>
              </a:p>
            </p:txBody>
          </p:sp>
          <p:sp>
            <p:nvSpPr>
              <p:cNvPr id="113686" name="Text Box 22"/>
              <p:cNvSpPr txBox="1">
                <a:spLocks noChangeArrowheads="1"/>
              </p:cNvSpPr>
              <p:nvPr/>
            </p:nvSpPr>
            <p:spPr bwMode="auto">
              <a:xfrm>
                <a:off x="4176" y="2256"/>
                <a:ext cx="936" cy="648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eaLnBrk="0" hangingPunct="0"/>
                <a:endParaRPr lang="en-US" sz="1200">
                  <a:latin typeface="Times New Roman" pitchFamily="26" charset="0"/>
                </a:endParaRPr>
              </a:p>
              <a:p>
                <a:pPr algn="ctr" eaLnBrk="0" hangingPunct="0"/>
                <a:endParaRPr lang="en-US" sz="1200">
                  <a:latin typeface="Times New Roman" pitchFamily="26" charset="0"/>
                </a:endParaRPr>
              </a:p>
              <a:p>
                <a:pPr algn="ctr" eaLnBrk="0" hangingPunct="0"/>
                <a:r>
                  <a:rPr lang="en-US" sz="1400">
                    <a:latin typeface="Times New Roman" pitchFamily="26" charset="0"/>
                  </a:rPr>
                  <a:t>End user market</a:t>
                </a:r>
              </a:p>
            </p:txBody>
          </p:sp>
          <p:sp>
            <p:nvSpPr>
              <p:cNvPr id="113689" name="Line 25"/>
              <p:cNvSpPr>
                <a:spLocks noChangeShapeType="1"/>
              </p:cNvSpPr>
              <p:nvPr/>
            </p:nvSpPr>
            <p:spPr bwMode="auto">
              <a:xfrm>
                <a:off x="1344" y="2880"/>
                <a:ext cx="28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triangle" w="med" len="med"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  <p:sp>
            <p:nvSpPr>
              <p:cNvPr id="113690" name="Line 26"/>
              <p:cNvSpPr>
                <a:spLocks noChangeShapeType="1"/>
              </p:cNvSpPr>
              <p:nvPr/>
            </p:nvSpPr>
            <p:spPr bwMode="auto">
              <a:xfrm>
                <a:off x="1344" y="2352"/>
                <a:ext cx="28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triangle" w="med" len="med"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  <p:sp>
            <p:nvSpPr>
              <p:cNvPr id="113692" name="Line 28"/>
              <p:cNvSpPr>
                <a:spLocks noChangeShapeType="1"/>
              </p:cNvSpPr>
              <p:nvPr/>
            </p:nvSpPr>
            <p:spPr bwMode="auto">
              <a:xfrm>
                <a:off x="2400" y="2352"/>
                <a:ext cx="4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triangle" w="med" len="med"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  <p:sp>
            <p:nvSpPr>
              <p:cNvPr id="113693" name="Line 29"/>
              <p:cNvSpPr>
                <a:spLocks noChangeShapeType="1"/>
              </p:cNvSpPr>
              <p:nvPr/>
            </p:nvSpPr>
            <p:spPr bwMode="auto">
              <a:xfrm>
                <a:off x="2400" y="2880"/>
                <a:ext cx="43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triangle" w="med" len="med"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  <p:sp>
            <p:nvSpPr>
              <p:cNvPr id="113695" name="Line 31"/>
              <p:cNvSpPr>
                <a:spLocks noChangeShapeType="1"/>
              </p:cNvSpPr>
              <p:nvPr/>
            </p:nvSpPr>
            <p:spPr bwMode="auto">
              <a:xfrm>
                <a:off x="3792" y="2592"/>
                <a:ext cx="38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triangle" w="med" len="med"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  <p:sp>
            <p:nvSpPr>
              <p:cNvPr id="113696" name="Line 32"/>
              <p:cNvSpPr>
                <a:spLocks noChangeShapeType="1"/>
              </p:cNvSpPr>
              <p:nvPr/>
            </p:nvSpPr>
            <p:spPr bwMode="auto">
              <a:xfrm>
                <a:off x="2400" y="2112"/>
                <a:ext cx="225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  <p:sp>
            <p:nvSpPr>
              <p:cNvPr id="113697" name="Line 33"/>
              <p:cNvSpPr>
                <a:spLocks noChangeShapeType="1"/>
              </p:cNvSpPr>
              <p:nvPr/>
            </p:nvSpPr>
            <p:spPr bwMode="auto">
              <a:xfrm>
                <a:off x="2400" y="3120"/>
                <a:ext cx="225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  <p:sp>
            <p:nvSpPr>
              <p:cNvPr id="113699" name="Line 35"/>
              <p:cNvSpPr>
                <a:spLocks noChangeShapeType="1"/>
              </p:cNvSpPr>
              <p:nvPr/>
            </p:nvSpPr>
            <p:spPr bwMode="auto">
              <a:xfrm>
                <a:off x="4656" y="211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triangle" w="med" len="med"/>
              </a:ln>
              <a:effectLst/>
            </p:spPr>
            <p:txBody>
              <a:bodyPr wrap="none"/>
              <a:lstStyle/>
              <a:p>
                <a:endParaRPr lang="en-IN"/>
              </a:p>
            </p:txBody>
          </p:sp>
        </p:grpSp>
      </p:grpSp>
      <p:sp>
        <p:nvSpPr>
          <p:cNvPr id="113701" name="Rectangle 37"/>
          <p:cNvSpPr>
            <a:spLocks noChangeArrowheads="1"/>
          </p:cNvSpPr>
          <p:nvPr/>
        </p:nvSpPr>
        <p:spPr bwMode="auto">
          <a:xfrm>
            <a:off x="0" y="1066800"/>
            <a:ext cx="9144000" cy="71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>
            <a:spAutoFit/>
          </a:bodyPr>
          <a:lstStyle/>
          <a:p>
            <a:pPr algn="ctr"/>
            <a:r>
              <a:rPr lang="en-US" sz="2000" b="1">
                <a:solidFill>
                  <a:schemeClr val="hlink"/>
                </a:solidFill>
                <a:latin typeface="Arial" charset="0"/>
                <a:cs typeface="Nazanin" pitchFamily="10" charset="-78"/>
              </a:rPr>
              <a:t>Main actors and forces in a modern marketing system</a:t>
            </a:r>
          </a:p>
          <a:p>
            <a:pPr eaLnBrk="0" hangingPunct="0"/>
            <a:endParaRPr lang="en-US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3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37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37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701" grpId="0"/>
    </p:bldLst>
  </p:timing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Times New Roman"/>
      </a:majorFont>
      <a:minorFont>
        <a:latin typeface="Tahoma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42" charset="0"/>
            <a:cs typeface="Times New Roman" pitchFamily="2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42" charset="0"/>
            <a:cs typeface="Times New Roman" pitchFamily="26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793</Words>
  <Application>Microsoft Office PowerPoint</Application>
  <PresentationFormat>On-screen Show (4:3)</PresentationFormat>
  <Paragraphs>105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Nazanin</vt:lpstr>
      <vt:lpstr>Tahoma</vt:lpstr>
      <vt:lpstr>Times New Roman</vt:lpstr>
      <vt:lpstr>Wingdings</vt:lpstr>
      <vt:lpstr>Blends</vt:lpstr>
      <vt:lpstr>Marketing Management</vt:lpstr>
      <vt:lpstr>What is Marketing?</vt:lpstr>
      <vt:lpstr>The Goal of Marketing is: </vt:lpstr>
      <vt:lpstr>Contd..</vt:lpstr>
      <vt:lpstr>Marketing Defined </vt:lpstr>
      <vt:lpstr>Contd..</vt:lpstr>
      <vt:lpstr>Needs, Wants, and Demands </vt:lpstr>
      <vt:lpstr>Products and Services </vt:lpstr>
      <vt:lpstr>Values, Satisfaction, and Quality </vt:lpstr>
      <vt:lpstr>Exchange, Transactions, and Relationships </vt:lpstr>
      <vt:lpstr>Markets </vt:lpstr>
      <vt:lpstr>PowerPoint Presentation</vt:lpstr>
    </vt:vector>
  </TitlesOfParts>
  <Company>MIS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shaahin</dc:creator>
  <cp:lastModifiedBy>Nirbhay Kumar Mishra</cp:lastModifiedBy>
  <cp:revision>66</cp:revision>
  <cp:lastPrinted>1601-01-01T00:00:00Z</cp:lastPrinted>
  <dcterms:created xsi:type="dcterms:W3CDTF">2001-02-02T14:49:01Z</dcterms:created>
  <dcterms:modified xsi:type="dcterms:W3CDTF">2020-11-02T05:57:10Z</dcterms:modified>
</cp:coreProperties>
</file>