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4"/>
  </p:notesMasterIdLst>
  <p:sldIdLst>
    <p:sldId id="262" r:id="rId2"/>
    <p:sldId id="258" r:id="rId3"/>
    <p:sldId id="271" r:id="rId4"/>
    <p:sldId id="259" r:id="rId5"/>
    <p:sldId id="272" r:id="rId6"/>
    <p:sldId id="273" r:id="rId7"/>
    <p:sldId id="274" r:id="rId8"/>
    <p:sldId id="275" r:id="rId9"/>
    <p:sldId id="276" r:id="rId10"/>
    <p:sldId id="277" r:id="rId11"/>
    <p:sldId id="260" r:id="rId12"/>
    <p:sldId id="279" r:id="rId13"/>
    <p:sldId id="282" r:id="rId14"/>
    <p:sldId id="281" r:id="rId15"/>
    <p:sldId id="263" r:id="rId16"/>
    <p:sldId id="265" r:id="rId17"/>
    <p:sldId id="266" r:id="rId18"/>
    <p:sldId id="283" r:id="rId19"/>
    <p:sldId id="264" r:id="rId20"/>
    <p:sldId id="284" r:id="rId21"/>
    <p:sldId id="285" r:id="rId22"/>
    <p:sldId id="268" r:id="rId2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75" d="100"/>
          <a:sy n="75" d="100"/>
        </p:scale>
        <p:origin x="1236" y="-4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13566FF-919B-4DF7-8913-079A80D7BFDE}" type="datetimeFigureOut">
              <a:rPr lang="en-US" smtClean="0"/>
              <a:t>11/10/2020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DD03494-308C-4DDC-AD8B-D6E3D8E969BA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9160584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DD03494-308C-4DDC-AD8B-D6E3D8E969BA}" type="slidenum">
              <a:rPr lang="en-IN" smtClean="0"/>
              <a:t>1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4143721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DD03494-308C-4DDC-AD8B-D6E3D8E969BA}" type="slidenum">
              <a:rPr lang="en-IN" smtClean="0"/>
              <a:t>11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799942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533400" y="533400"/>
            <a:ext cx="8153400" cy="57861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ANIMAL GENETICS &amp; BREEDING </a:t>
            </a:r>
            <a:b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8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UNIT – I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24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Biostatistics &amp; Computer Application</a:t>
            </a:r>
            <a:r>
              <a:rPr lang="en-US" sz="2000" b="1" dirty="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20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000" b="1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Lecture – 12</a:t>
            </a:r>
            <a:r>
              <a:rPr lang="en-US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en-US" dirty="0" smtClean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endParaRPr lang="en-US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3200" b="1" dirty="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Measures of Dispersion</a:t>
            </a:r>
            <a:r>
              <a:rPr lang="en-US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8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Variance and Standard Deviation</a:t>
            </a:r>
          </a:p>
          <a:p>
            <a:pPr algn="ctr"/>
            <a:endParaRPr lang="en-US" sz="2400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endParaRPr lang="en-US" sz="2400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24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br>
              <a:rPr lang="en-US" sz="24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Dr K G Mandal</a:t>
            </a:r>
            <a:r>
              <a:rPr lang="en-US" sz="24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24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Department of Animal Genetics &amp; Breeding </a:t>
            </a:r>
            <a:br>
              <a:rPr lang="en-US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b="1" dirty="0" smtClean="0">
                <a:solidFill>
                  <a:schemeClr val="accent6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Bihar Veterinary College, Patna </a:t>
            </a:r>
            <a:r>
              <a:rPr lang="en-US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b="1" dirty="0" smtClean="0">
                <a:solidFill>
                  <a:schemeClr val="bg2">
                    <a:lumMod val="1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Bihar Animal Sciences University, Patna </a:t>
            </a:r>
            <a:endParaRPr lang="en-IN" b="1" dirty="0">
              <a:solidFill>
                <a:schemeClr val="bg2">
                  <a:lumMod val="10000"/>
                </a:schemeClr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563562"/>
          </a:xfrm>
        </p:spPr>
        <p:txBody>
          <a:bodyPr>
            <a:normAutofit fontScale="90000"/>
          </a:bodyPr>
          <a:lstStyle/>
          <a:p>
            <a:r>
              <a:rPr lang="en-IN" sz="3600" dirty="0" smtClean="0">
                <a:solidFill>
                  <a:srgbClr val="FF0000"/>
                </a:solidFill>
                <a:latin typeface="Comic Sans MS" pitchFamily="66" charset="0"/>
              </a:rPr>
              <a:t>Measures </a:t>
            </a:r>
            <a:r>
              <a:rPr lang="en-IN" sz="3600" dirty="0" smtClean="0">
                <a:solidFill>
                  <a:srgbClr val="FF0000"/>
                </a:solidFill>
                <a:latin typeface="Comic Sans MS" pitchFamily="66" charset="0"/>
              </a:rPr>
              <a:t>of Dispersion</a:t>
            </a:r>
            <a:endParaRPr lang="en-IN" sz="3200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838200"/>
            <a:ext cx="8686800" cy="5715000"/>
          </a:xfrm>
        </p:spPr>
        <p:txBody>
          <a:bodyPr>
            <a:normAutofit/>
          </a:bodyPr>
          <a:lstStyle/>
          <a:p>
            <a:r>
              <a:rPr lang="en-IN" sz="2800" dirty="0" smtClean="0">
                <a:solidFill>
                  <a:srgbClr val="7030A0"/>
                </a:solidFill>
                <a:latin typeface="Comic Sans MS" pitchFamily="66" charset="0"/>
              </a:rPr>
              <a:t>Variation or scatter of observation in a set of data around a central value is known as Measures </a:t>
            </a:r>
            <a:r>
              <a:rPr lang="en-IN" sz="2800" dirty="0" smtClean="0">
                <a:solidFill>
                  <a:srgbClr val="7030A0"/>
                </a:solidFill>
                <a:latin typeface="Comic Sans MS" pitchFamily="66" charset="0"/>
              </a:rPr>
              <a:t>of  </a:t>
            </a:r>
            <a:r>
              <a:rPr lang="en-IN" sz="2800" dirty="0" smtClean="0">
                <a:solidFill>
                  <a:srgbClr val="7030A0"/>
                </a:solidFill>
                <a:latin typeface="Comic Sans MS" pitchFamily="66" charset="0"/>
              </a:rPr>
              <a:t>Dispersion.</a:t>
            </a:r>
            <a:endParaRPr lang="en-IN" dirty="0" smtClean="0">
              <a:solidFill>
                <a:srgbClr val="7030A0"/>
              </a:solidFill>
              <a:latin typeface="Comic Sans MS" pitchFamily="66" charset="0"/>
            </a:endParaRPr>
          </a:p>
          <a:p>
            <a:pPr>
              <a:buNone/>
            </a:pPr>
            <a:r>
              <a:rPr lang="en-IN" sz="2400" dirty="0" smtClean="0">
                <a:solidFill>
                  <a:srgbClr val="002060"/>
                </a:solidFill>
                <a:latin typeface="Comic Sans MS" pitchFamily="66" charset="0"/>
              </a:rPr>
              <a:t>	</a:t>
            </a:r>
          </a:p>
          <a:p>
            <a:pPr>
              <a:buNone/>
            </a:pPr>
            <a:endParaRPr lang="en-IN" sz="2400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sz="2400" dirty="0" smtClean="0">
              <a:solidFill>
                <a:srgbClr val="002060"/>
              </a:solidFill>
              <a:latin typeface="Comic Sans MS" pitchFamily="66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10719124"/>
              </p:ext>
            </p:extLst>
          </p:nvPr>
        </p:nvGraphicFramePr>
        <p:xfrm>
          <a:off x="1219200" y="2286000"/>
          <a:ext cx="6096000" cy="4145280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1524000"/>
                <a:gridCol w="1524000"/>
                <a:gridCol w="1524000"/>
                <a:gridCol w="15240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Sl. No.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Set – 1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Set – 2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Set - 3</a:t>
                      </a:r>
                      <a:endParaRPr lang="en-IN" sz="28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1.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01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  <a:endParaRPr lang="en-IN" sz="28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2.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02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18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  <a:endParaRPr lang="en-IN" sz="28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3.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03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22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4.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04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23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5.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90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17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Total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100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100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100</a:t>
                      </a: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Mean(x)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  <a:endParaRPr lang="en-IN" sz="2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/>
                        <a:t>20</a:t>
                      </a:r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Minus 4"/>
          <p:cNvSpPr/>
          <p:nvPr/>
        </p:nvSpPr>
        <p:spPr>
          <a:xfrm>
            <a:off x="2286000" y="6050281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381000"/>
            <a:ext cx="8686800" cy="5745163"/>
          </a:xfrm>
        </p:spPr>
        <p:txBody>
          <a:bodyPr/>
          <a:lstStyle/>
          <a:p>
            <a:r>
              <a:rPr lang="en-US" b="1" dirty="0" smtClean="0">
                <a:latin typeface="Comic Sans MS" panose="030F0702030302020204" pitchFamily="66" charset="0"/>
              </a:rPr>
              <a:t>Significance of Dispersion:</a:t>
            </a:r>
          </a:p>
          <a:p>
            <a:pPr marL="0" indent="0" algn="just">
              <a:buNone/>
            </a:pPr>
            <a:r>
              <a:rPr lang="en-US" dirty="0">
                <a:latin typeface="Comic Sans MS" panose="030F0702030302020204" pitchFamily="66" charset="0"/>
              </a:rPr>
              <a:t>	</a:t>
            </a:r>
            <a:r>
              <a:rPr lang="en-US" sz="3000" dirty="0" err="1" smtClean="0">
                <a:latin typeface="Comic Sans MS" panose="030F0702030302020204" pitchFamily="66" charset="0"/>
              </a:rPr>
              <a:t>i</a:t>
            </a:r>
            <a:r>
              <a:rPr lang="en-US" sz="3000" dirty="0" smtClean="0">
                <a:latin typeface="Comic Sans MS" panose="030F0702030302020204" pitchFamily="66" charset="0"/>
              </a:rPr>
              <a:t>. To determine the reliability of an 		average.</a:t>
            </a:r>
          </a:p>
          <a:p>
            <a:pPr marL="0" indent="0" algn="just">
              <a:buNone/>
            </a:pPr>
            <a:r>
              <a:rPr lang="en-US" sz="3000" dirty="0">
                <a:latin typeface="Comic Sans MS" panose="030F0702030302020204" pitchFamily="66" charset="0"/>
              </a:rPr>
              <a:t>	</a:t>
            </a:r>
            <a:r>
              <a:rPr lang="en-US" sz="3000" dirty="0" smtClean="0">
                <a:latin typeface="Comic Sans MS" panose="030F0702030302020204" pitchFamily="66" charset="0"/>
              </a:rPr>
              <a:t>ii. To compare two or more sets of 	data 	with regard to their variability.</a:t>
            </a:r>
          </a:p>
          <a:p>
            <a:pPr marL="0" indent="0" algn="just">
              <a:buNone/>
            </a:pPr>
            <a:r>
              <a:rPr lang="en-US" sz="3000" dirty="0">
                <a:latin typeface="Comic Sans MS" panose="030F0702030302020204" pitchFamily="66" charset="0"/>
              </a:rPr>
              <a:t>	</a:t>
            </a:r>
            <a:r>
              <a:rPr lang="en-US" sz="3000" dirty="0" smtClean="0">
                <a:latin typeface="Comic Sans MS" panose="030F0702030302020204" pitchFamily="66" charset="0"/>
              </a:rPr>
              <a:t>iii. To serve as a basis for the 	control of 	the variability. </a:t>
            </a:r>
          </a:p>
          <a:p>
            <a:pPr marL="0" indent="0" algn="just">
              <a:buNone/>
            </a:pPr>
            <a:r>
              <a:rPr lang="en-US" sz="3000" dirty="0">
                <a:latin typeface="Comic Sans MS" panose="030F0702030302020204" pitchFamily="66" charset="0"/>
              </a:rPr>
              <a:t>	 iv. </a:t>
            </a:r>
            <a:r>
              <a:rPr lang="en-US" sz="3000" dirty="0" smtClean="0">
                <a:latin typeface="Comic Sans MS" panose="030F0702030302020204" pitchFamily="66" charset="0"/>
              </a:rPr>
              <a:t>To facilitate the use of other 			statistical measures. </a:t>
            </a:r>
          </a:p>
          <a:p>
            <a:pPr marL="0" indent="0" algn="just">
              <a:buNone/>
            </a:pPr>
            <a:r>
              <a:rPr lang="en-US" sz="3000" dirty="0">
                <a:latin typeface="Comic Sans MS" panose="030F0702030302020204" pitchFamily="66" charset="0"/>
              </a:rPr>
              <a:t>	</a:t>
            </a:r>
          </a:p>
        </p:txBody>
      </p:sp>
    </p:spTree>
    <p:extLst>
      <p:ext uri="{BB962C8B-B14F-4D97-AF65-F5344CB8AC3E}">
        <p14:creationId xmlns:p14="http://schemas.microsoft.com/office/powerpoint/2010/main" val="128071334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533400"/>
            <a:ext cx="8229600" cy="5592763"/>
          </a:xfrm>
        </p:spPr>
        <p:txBody>
          <a:bodyPr/>
          <a:lstStyle/>
          <a:p>
            <a:r>
              <a:rPr lang="en-IN" dirty="0" smtClean="0">
                <a:solidFill>
                  <a:srgbClr val="002060"/>
                </a:solidFill>
                <a:latin typeface="Comic Sans MS" pitchFamily="66" charset="0"/>
              </a:rPr>
              <a:t>Properties of a good Measure of Dispersion</a:t>
            </a:r>
          </a:p>
          <a:p>
            <a:pPr lvl="1"/>
            <a:r>
              <a:rPr lang="en-IN" sz="3200" dirty="0" smtClean="0">
                <a:solidFill>
                  <a:srgbClr val="00B050"/>
                </a:solidFill>
                <a:latin typeface="Comic Sans MS" pitchFamily="66" charset="0"/>
              </a:rPr>
              <a:t>Simple to understand</a:t>
            </a:r>
          </a:p>
          <a:p>
            <a:pPr lvl="1"/>
            <a:r>
              <a:rPr lang="en-IN" sz="3200" dirty="0" smtClean="0">
                <a:solidFill>
                  <a:srgbClr val="0070C0"/>
                </a:solidFill>
                <a:latin typeface="Comic Sans MS" pitchFamily="66" charset="0"/>
              </a:rPr>
              <a:t>Easy to compute</a:t>
            </a:r>
          </a:p>
          <a:p>
            <a:pPr lvl="1"/>
            <a:r>
              <a:rPr lang="en-IN" sz="3200" dirty="0" smtClean="0">
                <a:solidFill>
                  <a:srgbClr val="0070C0"/>
                </a:solidFill>
                <a:latin typeface="Comic Sans MS" pitchFamily="66" charset="0"/>
              </a:rPr>
              <a:t>Based on each and every item</a:t>
            </a:r>
            <a:r>
              <a:rPr lang="en-IN" sz="3200" dirty="0" smtClean="0">
                <a:latin typeface="Comic Sans MS" pitchFamily="66" charset="0"/>
              </a:rPr>
              <a:t> of the set of observation</a:t>
            </a:r>
          </a:p>
          <a:p>
            <a:pPr lvl="1"/>
            <a:r>
              <a:rPr lang="en-IN" sz="3200" dirty="0" smtClean="0">
                <a:solidFill>
                  <a:srgbClr val="7030A0"/>
                </a:solidFill>
                <a:latin typeface="Comic Sans MS" pitchFamily="66" charset="0"/>
              </a:rPr>
              <a:t>Can be used for further algebraic treatment</a:t>
            </a:r>
          </a:p>
          <a:p>
            <a:pPr lvl="1"/>
            <a:r>
              <a:rPr lang="en-IN" sz="3200" dirty="0" smtClean="0">
                <a:solidFill>
                  <a:srgbClr val="002060"/>
                </a:solidFill>
                <a:latin typeface="Comic Sans MS" pitchFamily="66" charset="0"/>
              </a:rPr>
              <a:t>Should have samplin</a:t>
            </a:r>
            <a:r>
              <a:rPr lang="en-IN" dirty="0" smtClean="0">
                <a:solidFill>
                  <a:srgbClr val="002060"/>
                </a:solidFill>
                <a:latin typeface="Comic Sans MS" pitchFamily="66" charset="0"/>
              </a:rPr>
              <a:t>g stability</a:t>
            </a:r>
            <a:endParaRPr lang="en-IN" sz="2400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457200" y="457200"/>
            <a:ext cx="8229600" cy="5668963"/>
          </a:xfrm>
        </p:spPr>
        <p:txBody>
          <a:bodyPr/>
          <a:lstStyle/>
          <a:p>
            <a:pPr>
              <a:buNone/>
            </a:pPr>
            <a:r>
              <a:rPr lang="en-IN" b="1" dirty="0">
                <a:solidFill>
                  <a:srgbClr val="FF0000"/>
                </a:solidFill>
                <a:latin typeface="Comic Sans MS" pitchFamily="66" charset="0"/>
              </a:rPr>
              <a:t>Different </a:t>
            </a:r>
            <a:r>
              <a:rPr lang="en-IN" b="1" dirty="0" smtClean="0">
                <a:solidFill>
                  <a:srgbClr val="FF0000"/>
                </a:solidFill>
                <a:latin typeface="Comic Sans MS" pitchFamily="66" charset="0"/>
              </a:rPr>
              <a:t>methods to Measure the </a:t>
            </a:r>
            <a:r>
              <a:rPr lang="en-IN" b="1" dirty="0">
                <a:solidFill>
                  <a:srgbClr val="FF0000"/>
                </a:solidFill>
                <a:latin typeface="Comic Sans MS" pitchFamily="66" charset="0"/>
              </a:rPr>
              <a:t>Dispersion</a:t>
            </a:r>
            <a:endParaRPr lang="en-IN" dirty="0">
              <a:latin typeface="Comic Sans MS" pitchFamily="66" charset="0"/>
            </a:endParaRPr>
          </a:p>
          <a:p>
            <a:r>
              <a:rPr lang="en-IN" dirty="0">
                <a:latin typeface="Comic Sans MS" pitchFamily="66" charset="0"/>
              </a:rPr>
              <a:t>Range			</a:t>
            </a:r>
            <a:endParaRPr lang="en-IN" dirty="0" smtClean="0">
              <a:latin typeface="Comic Sans MS" pitchFamily="66" charset="0"/>
            </a:endParaRPr>
          </a:p>
          <a:p>
            <a:r>
              <a:rPr lang="en-IN" dirty="0" smtClean="0">
                <a:latin typeface="Comic Sans MS" pitchFamily="66" charset="0"/>
              </a:rPr>
              <a:t>Quartile Deviation</a:t>
            </a:r>
          </a:p>
          <a:p>
            <a:r>
              <a:rPr lang="en-IN" dirty="0" smtClean="0">
                <a:latin typeface="Comic Sans MS" pitchFamily="66" charset="0"/>
              </a:rPr>
              <a:t>Mean Deviation</a:t>
            </a:r>
          </a:p>
          <a:p>
            <a:r>
              <a:rPr lang="en-IN" dirty="0" smtClean="0">
                <a:latin typeface="Comic Sans MS" pitchFamily="66" charset="0"/>
              </a:rPr>
              <a:t>Variance</a:t>
            </a:r>
          </a:p>
          <a:p>
            <a:r>
              <a:rPr lang="en-IN" dirty="0" smtClean="0">
                <a:latin typeface="Comic Sans MS" pitchFamily="66" charset="0"/>
              </a:rPr>
              <a:t>Standard Deviation</a:t>
            </a:r>
          </a:p>
          <a:p>
            <a:r>
              <a:rPr lang="en-IN" dirty="0" smtClean="0">
                <a:latin typeface="Comic Sans MS" pitchFamily="66" charset="0"/>
              </a:rPr>
              <a:t>Standard Error</a:t>
            </a:r>
          </a:p>
          <a:p>
            <a:r>
              <a:rPr lang="en-IN" dirty="0" smtClean="0">
                <a:latin typeface="Comic Sans MS" pitchFamily="66" charset="0"/>
              </a:rPr>
              <a:t>Coefficient of Variation %</a:t>
            </a:r>
          </a:p>
          <a:p>
            <a:endParaRPr lang="en-IN" dirty="0">
              <a:latin typeface="Comic Sans MS" pitchFamily="66" charset="0"/>
            </a:endParaRPr>
          </a:p>
          <a:p>
            <a:endParaRPr lang="en-IN" dirty="0" smtClean="0">
              <a:latin typeface="Comic Sans MS" pitchFamily="66" charset="0"/>
            </a:endParaRPr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IN" baseline="30000" dirty="0" smtClean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4510033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28600"/>
            <a:ext cx="8229600" cy="5897563"/>
          </a:xfrm>
        </p:spPr>
        <p:txBody>
          <a:bodyPr>
            <a:normAutofit/>
          </a:bodyPr>
          <a:lstStyle/>
          <a:p>
            <a:r>
              <a:rPr lang="en-US" b="1" dirty="0" smtClean="0">
                <a:latin typeface="Comic Sans MS" panose="030F0702030302020204" pitchFamily="66" charset="0"/>
              </a:rPr>
              <a:t>Range:</a:t>
            </a:r>
          </a:p>
          <a:p>
            <a:pPr marL="0" indent="0">
              <a:buNone/>
            </a:pPr>
            <a:r>
              <a:rPr lang="en-US" b="1" dirty="0">
                <a:latin typeface="Comic Sans MS" panose="030F0702030302020204" pitchFamily="66" charset="0"/>
              </a:rPr>
              <a:t>	</a:t>
            </a:r>
            <a:r>
              <a:rPr lang="en-US" b="1" dirty="0" smtClean="0">
                <a:latin typeface="Comic Sans MS" panose="030F0702030302020204" pitchFamily="66" charset="0"/>
              </a:rPr>
              <a:t>	</a:t>
            </a:r>
            <a:r>
              <a:rPr lang="en-IN" dirty="0">
                <a:latin typeface="Comic Sans MS" pitchFamily="66" charset="0"/>
              </a:rPr>
              <a:t> : </a:t>
            </a:r>
            <a:r>
              <a:rPr lang="en-IN" dirty="0" err="1">
                <a:latin typeface="Comic Sans MS" pitchFamily="66" charset="0"/>
              </a:rPr>
              <a:t>X</a:t>
            </a:r>
            <a:r>
              <a:rPr lang="en-IN" baseline="30000" dirty="0" err="1">
                <a:latin typeface="Comic Sans MS" pitchFamily="66" charset="0"/>
              </a:rPr>
              <a:t>max</a:t>
            </a:r>
            <a:r>
              <a:rPr lang="en-IN" dirty="0">
                <a:latin typeface="Comic Sans MS" pitchFamily="66" charset="0"/>
              </a:rPr>
              <a:t> – </a:t>
            </a:r>
            <a:r>
              <a:rPr lang="en-IN" dirty="0" err="1">
                <a:latin typeface="Comic Sans MS" pitchFamily="66" charset="0"/>
              </a:rPr>
              <a:t>X</a:t>
            </a:r>
            <a:r>
              <a:rPr lang="en-IN" baseline="30000" dirty="0" err="1">
                <a:latin typeface="Comic Sans MS" pitchFamily="66" charset="0"/>
              </a:rPr>
              <a:t>min</a:t>
            </a:r>
            <a:r>
              <a:rPr lang="en-IN" baseline="30000" dirty="0">
                <a:latin typeface="Comic Sans MS" pitchFamily="66" charset="0"/>
              </a:rPr>
              <a:t> </a:t>
            </a:r>
            <a:r>
              <a:rPr lang="en-US" b="1" dirty="0">
                <a:latin typeface="Comic Sans MS" panose="030F0702030302020204" pitchFamily="66" charset="0"/>
              </a:rPr>
              <a:t> </a:t>
            </a:r>
            <a:r>
              <a:rPr lang="en-US" b="1" dirty="0" smtClean="0">
                <a:latin typeface="Comic Sans MS" panose="030F0702030302020204" pitchFamily="66" charset="0"/>
              </a:rPr>
              <a:t> 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Ex. 12, 64, 25, 78, 33.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Range = 78 – 12 = 66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Merit: Easy to compute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Demerit: Does not includes all the observations.</a:t>
            </a:r>
          </a:p>
          <a:p>
            <a:pPr marL="0" indent="0">
              <a:buNone/>
            </a:pPr>
            <a:endParaRPr lang="en-US" baseline="-25000" dirty="0" smtClean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1681199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457200" y="304800"/>
                <a:ext cx="8229600" cy="5821363"/>
              </a:xfrm>
            </p:spPr>
            <p:txBody>
              <a:bodyPr>
                <a:normAutofit fontScale="92500" lnSpcReduction="20000"/>
              </a:bodyPr>
              <a:lstStyle/>
              <a:p>
                <a:r>
                  <a:rPr lang="en-US" b="1" dirty="0" smtClean="0">
                    <a:latin typeface="Comic Sans MS" panose="030F0702030302020204" pitchFamily="66" charset="0"/>
                  </a:rPr>
                  <a:t>Quartile Deviation:</a:t>
                </a:r>
              </a:p>
              <a:p>
                <a:r>
                  <a:rPr lang="en-US" dirty="0">
                    <a:latin typeface="Comic Sans MS" panose="030F0702030302020204" pitchFamily="66" charset="0"/>
                  </a:rPr>
                  <a:t> Q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i="1">
                            <a:latin typeface="Cambria Math" panose="02040503050406030204" pitchFamily="18" charset="0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 panose="02040503050406030204" pitchFamily="18" charset="0"/>
                          </a:rPr>
                          <m:t>2</m:t>
                        </m:r>
                      </m:den>
                    </m:f>
                  </m:oMath>
                </a14:m>
                <a:r>
                  <a:rPr lang="en-US" dirty="0">
                    <a:latin typeface="Comic Sans MS" panose="030F0702030302020204" pitchFamily="66" charset="0"/>
                  </a:rPr>
                  <a:t>( Q</a:t>
                </a:r>
                <a:r>
                  <a:rPr lang="en-US" baseline="-25000" dirty="0">
                    <a:latin typeface="Comic Sans MS" panose="030F0702030302020204" pitchFamily="66" charset="0"/>
                  </a:rPr>
                  <a:t>3</a:t>
                </a:r>
                <a:r>
                  <a:rPr lang="en-US" dirty="0">
                    <a:latin typeface="Comic Sans MS" panose="030F0702030302020204" pitchFamily="66" charset="0"/>
                  </a:rPr>
                  <a:t> – Q</a:t>
                </a:r>
                <a:r>
                  <a:rPr lang="en-US" baseline="-25000" dirty="0">
                    <a:latin typeface="Comic Sans MS" panose="030F0702030302020204" pitchFamily="66" charset="0"/>
                  </a:rPr>
                  <a:t>1 </a:t>
                </a:r>
                <a:r>
                  <a:rPr lang="en-US" dirty="0">
                    <a:latin typeface="Comic Sans MS" panose="030F0702030302020204" pitchFamily="66" charset="0"/>
                  </a:rPr>
                  <a:t> </a:t>
                </a:r>
                <a:r>
                  <a:rPr lang="en-US" dirty="0" smtClean="0">
                    <a:latin typeface="Comic Sans MS" panose="030F0702030302020204" pitchFamily="66" charset="0"/>
                  </a:rPr>
                  <a:t>)</a:t>
                </a:r>
              </a:p>
              <a:p>
                <a:pPr marL="0" indent="0">
                  <a:buNone/>
                </a:pPr>
                <a:r>
                  <a:rPr lang="en-US" dirty="0" smtClean="0">
                    <a:latin typeface="Comic Sans MS" panose="030F0702030302020204" pitchFamily="66" charset="0"/>
                  </a:rPr>
                  <a:t>	Q</a:t>
                </a:r>
                <a:r>
                  <a:rPr lang="en-US" baseline="-25000" dirty="0" smtClean="0">
                    <a:latin typeface="Comic Sans MS" panose="030F0702030302020204" pitchFamily="66" charset="0"/>
                  </a:rPr>
                  <a:t>1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= l</a:t>
                </a:r>
                <a:r>
                  <a:rPr lang="en-US" baseline="-25000" dirty="0" smtClean="0">
                    <a:latin typeface="Comic Sans MS" panose="030F0702030302020204" pitchFamily="66" charset="0"/>
                  </a:rPr>
                  <a:t>1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+ [</a:t>
                </a:r>
                <a:r>
                  <a:rPr lang="en-US" dirty="0" err="1" smtClean="0">
                    <a:latin typeface="Comic Sans MS" panose="030F0702030302020204" pitchFamily="66" charset="0"/>
                  </a:rPr>
                  <a:t>i</a:t>
                </a:r>
                <a:r>
                  <a:rPr lang="en-US" dirty="0" smtClean="0">
                    <a:latin typeface="Comic Sans MS" panose="030F0702030302020204" pitchFamily="66" charset="0"/>
                  </a:rPr>
                  <a:t>(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𝑁</m:t>
                        </m:r>
                      </m:num>
                      <m:den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4</m:t>
                        </m:r>
                      </m:den>
                    </m:f>
                  </m:oMath>
                </a14:m>
                <a:r>
                  <a:rPr lang="en-US" dirty="0" smtClean="0">
                    <a:latin typeface="Comic Sans MS" panose="030F0702030302020204" pitchFamily="66" charset="0"/>
                  </a:rPr>
                  <a:t> - </a:t>
                </a:r>
                <a:r>
                  <a:rPr lang="en-US" dirty="0" err="1" smtClean="0">
                    <a:latin typeface="Comic Sans MS" panose="030F0702030302020204" pitchFamily="66" charset="0"/>
                  </a:rPr>
                  <a:t>cf</a:t>
                </a:r>
                <a:r>
                  <a:rPr lang="en-US" dirty="0" smtClean="0">
                    <a:latin typeface="Comic Sans MS" panose="030F0702030302020204" pitchFamily="66" charset="0"/>
                  </a:rPr>
                  <a:t>)]/f</a:t>
                </a: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	</a:t>
                </a:r>
                <a:r>
                  <a:rPr lang="en-US" dirty="0" smtClean="0">
                    <a:latin typeface="Comic Sans MS" panose="030F0702030302020204" pitchFamily="66" charset="0"/>
                  </a:rPr>
                  <a:t>Q</a:t>
                </a:r>
                <a:r>
                  <a:rPr lang="en-US" baseline="-25000" dirty="0" smtClean="0">
                    <a:latin typeface="Comic Sans MS" panose="030F0702030302020204" pitchFamily="66" charset="0"/>
                  </a:rPr>
                  <a:t>3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= l</a:t>
                </a:r>
                <a:r>
                  <a:rPr lang="en-US" baseline="-25000" dirty="0" smtClean="0">
                    <a:latin typeface="Comic Sans MS" panose="030F0702030302020204" pitchFamily="66" charset="0"/>
                  </a:rPr>
                  <a:t>2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+ [</a:t>
                </a:r>
                <a:r>
                  <a:rPr lang="en-US" dirty="0" err="1" smtClean="0">
                    <a:latin typeface="Comic Sans MS" panose="030F0702030302020204" pitchFamily="66" charset="0"/>
                  </a:rPr>
                  <a:t>i</a:t>
                </a:r>
                <a:r>
                  <a:rPr lang="en-US" dirty="0" smtClean="0">
                    <a:latin typeface="Comic Sans MS" panose="030F0702030302020204" pitchFamily="66" charset="0"/>
                  </a:rPr>
                  <a:t>(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3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𝑁</m:t>
                        </m:r>
                      </m:num>
                      <m:den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4</m:t>
                        </m:r>
                      </m:den>
                    </m:f>
                  </m:oMath>
                </a14:m>
                <a:r>
                  <a:rPr lang="en-US" dirty="0" smtClean="0">
                    <a:latin typeface="Comic Sans MS" panose="030F0702030302020204" pitchFamily="66" charset="0"/>
                  </a:rPr>
                  <a:t> - </a:t>
                </a:r>
                <a:r>
                  <a:rPr lang="en-US" dirty="0" err="1" smtClean="0">
                    <a:latin typeface="Comic Sans MS" panose="030F0702030302020204" pitchFamily="66" charset="0"/>
                  </a:rPr>
                  <a:t>cf</a:t>
                </a:r>
                <a:r>
                  <a:rPr lang="en-US" dirty="0" smtClean="0">
                    <a:latin typeface="Comic Sans MS" panose="030F0702030302020204" pitchFamily="66" charset="0"/>
                  </a:rPr>
                  <a:t>)]/f</a:t>
                </a:r>
              </a:p>
              <a:p>
                <a:pPr marL="0" indent="0">
                  <a:buNone/>
                </a:pPr>
                <a:r>
                  <a:rPr lang="en-US" dirty="0" smtClean="0">
                    <a:latin typeface="Comic Sans MS" panose="030F0702030302020204" pitchFamily="66" charset="0"/>
                  </a:rPr>
                  <a:t>Where, l</a:t>
                </a:r>
                <a:r>
                  <a:rPr lang="en-US" baseline="-25000" dirty="0" smtClean="0">
                    <a:latin typeface="Comic Sans MS" panose="030F0702030302020204" pitchFamily="66" charset="0"/>
                  </a:rPr>
                  <a:t>1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&amp; l</a:t>
                </a:r>
                <a:r>
                  <a:rPr lang="en-US" baseline="-25000" dirty="0" smtClean="0">
                    <a:latin typeface="Comic Sans MS" panose="030F0702030302020204" pitchFamily="66" charset="0"/>
                  </a:rPr>
                  <a:t>2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are the lower limits of 1</a:t>
                </a:r>
                <a:r>
                  <a:rPr lang="en-US" baseline="30000" dirty="0" smtClean="0">
                    <a:latin typeface="Comic Sans MS" panose="030F0702030302020204" pitchFamily="66" charset="0"/>
                  </a:rPr>
                  <a:t>st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and 	3</a:t>
                </a:r>
                <a:r>
                  <a:rPr lang="en-US" baseline="30000" dirty="0" smtClean="0">
                    <a:latin typeface="Comic Sans MS" panose="030F0702030302020204" pitchFamily="66" charset="0"/>
                  </a:rPr>
                  <a:t>rd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quartile class.</a:t>
                </a: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	</a:t>
                </a:r>
                <a:r>
                  <a:rPr lang="en-US" dirty="0" err="1">
                    <a:latin typeface="Comic Sans MS" panose="030F0702030302020204" pitchFamily="66" charset="0"/>
                  </a:rPr>
                  <a:t>i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= class interval</a:t>
                </a: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	N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= total number of observations</a:t>
                </a: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	</a:t>
                </a:r>
                <a:r>
                  <a:rPr lang="en-US" dirty="0" err="1" smtClean="0">
                    <a:latin typeface="Comic Sans MS" panose="030F0702030302020204" pitchFamily="66" charset="0"/>
                  </a:rPr>
                  <a:t>cf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= Cumulative frequency just 			preceding 	to 	quartile class, </a:t>
                </a: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	</a:t>
                </a:r>
                <a:r>
                  <a:rPr lang="en-US" dirty="0" smtClean="0">
                    <a:latin typeface="Comic Sans MS" panose="030F0702030302020204" pitchFamily="66" charset="0"/>
                  </a:rPr>
                  <a:t>f = frequency of quartile class.</a:t>
                </a:r>
              </a:p>
              <a:p>
                <a:endParaRPr lang="en-US" dirty="0">
                  <a:latin typeface="Comic Sans MS" panose="030F0702030302020204" pitchFamily="66" charset="0"/>
                </a:endParaRPr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304800"/>
                <a:ext cx="8229600" cy="5821363"/>
              </a:xfrm>
              <a:blipFill rotWithShape="0">
                <a:blip r:embed="rId2"/>
                <a:stretch>
                  <a:fillRect l="-1704" t="-2827" r="-185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52746953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"/>
            <a:ext cx="8229600" cy="5973763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>
                <a:latin typeface="Comic Sans MS" panose="030F0702030302020204" pitchFamily="66" charset="0"/>
              </a:rPr>
              <a:t>Example: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Calculate quartile deviation from the following data: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_________________________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Wages of </a:t>
            </a:r>
            <a:r>
              <a:rPr lang="en-US" dirty="0" err="1" smtClean="0">
                <a:latin typeface="Comic Sans MS" panose="030F0702030302020204" pitchFamily="66" charset="0"/>
              </a:rPr>
              <a:t>labour</a:t>
            </a:r>
            <a:r>
              <a:rPr lang="en-US" dirty="0" smtClean="0">
                <a:latin typeface="Comic Sans MS" panose="030F0702030302020204" pitchFamily="66" charset="0"/>
              </a:rPr>
              <a:t>	freq.		</a:t>
            </a:r>
            <a:r>
              <a:rPr lang="en-US" dirty="0" err="1" smtClean="0">
                <a:latin typeface="Comic Sans MS" panose="030F0702030302020204" pitchFamily="66" charset="0"/>
              </a:rPr>
              <a:t>cf</a:t>
            </a:r>
            <a:endParaRPr lang="en-US" dirty="0" smtClean="0">
              <a:latin typeface="Comic Sans MS" panose="030F0702030302020204" pitchFamily="66" charset="0"/>
            </a:endParaRP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(</a:t>
            </a:r>
            <a:r>
              <a:rPr lang="en-US" dirty="0" err="1" smtClean="0">
                <a:latin typeface="Comic Sans MS" panose="030F0702030302020204" pitchFamily="66" charset="0"/>
              </a:rPr>
              <a:t>Rs</a:t>
            </a:r>
            <a:r>
              <a:rPr lang="en-US" dirty="0" smtClean="0">
                <a:latin typeface="Comic Sans MS" panose="030F0702030302020204" pitchFamily="66" charset="0"/>
              </a:rPr>
              <a:t>. Per week)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__________________________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Less than 35		14		14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35 – 37			62		76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38 – 40			99		175</a:t>
            </a:r>
          </a:p>
          <a:p>
            <a:pPr marL="0" indent="0">
              <a:buNone/>
            </a:pPr>
            <a:r>
              <a:rPr lang="en-US" dirty="0" smtClean="0">
                <a:latin typeface="Comic Sans MS" panose="030F0702030302020204" pitchFamily="66" charset="0"/>
              </a:rPr>
              <a:t>41 – 43			18		193</a:t>
            </a:r>
          </a:p>
          <a:p>
            <a:pPr marL="0" indent="0">
              <a:buNone/>
            </a:pPr>
            <a:r>
              <a:rPr lang="en-US" u="sng" dirty="0" smtClean="0">
                <a:latin typeface="Comic Sans MS" panose="030F0702030302020204" pitchFamily="66" charset="0"/>
              </a:rPr>
              <a:t>Above 43			07		200</a:t>
            </a:r>
            <a:endParaRPr lang="en-US" u="sng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0348853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457200" y="381000"/>
                <a:ext cx="8229600" cy="5745163"/>
              </a:xfrm>
            </p:spPr>
            <p:txBody>
              <a:bodyPr>
                <a:normAutofit/>
              </a:bodyPr>
              <a:lstStyle/>
              <a:p>
                <a:r>
                  <a:rPr lang="en-US" dirty="0" smtClean="0">
                    <a:latin typeface="Comic Sans MS" panose="030F0702030302020204" pitchFamily="66" charset="0"/>
                  </a:rPr>
                  <a:t>Q.D.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𝑄</m:t>
                        </m:r>
                        <m:r>
                          <a:rPr lang="en-US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3 −</m:t>
                        </m:r>
                        <m:r>
                          <a:rPr lang="en-US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𝑄</m:t>
                        </m:r>
                        <m:r>
                          <a:rPr lang="en-US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1</m:t>
                        </m:r>
                      </m:num>
                      <m:den>
                        <m:r>
                          <a:rPr lang="en-US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2</m:t>
                        </m:r>
                      </m:den>
                    </m:f>
                  </m:oMath>
                </a14:m>
                <a:r>
                  <a:rPr lang="en-US" dirty="0" smtClean="0">
                    <a:latin typeface="Comic Sans MS" panose="030F0702030302020204" pitchFamily="66" charset="0"/>
                  </a:rPr>
                  <a:t> , </a:t>
                </a:r>
              </a:p>
              <a:p>
                <a:pPr marL="0" indent="0">
                  <a:buNone/>
                </a:pPr>
                <a:r>
                  <a:rPr lang="en-US" dirty="0" smtClean="0">
                    <a:latin typeface="Comic Sans MS" panose="030F0702030302020204" pitchFamily="66" charset="0"/>
                  </a:rPr>
                  <a:t>for Q1 the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𝑁</m:t>
                        </m:r>
                      </m:num>
                      <m:den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4</m:t>
                        </m:r>
                      </m:den>
                    </m:f>
                  </m:oMath>
                </a14:m>
                <a:r>
                  <a:rPr lang="en-US" dirty="0" err="1" smtClean="0">
                    <a:latin typeface="Comic Sans MS" panose="030F0702030302020204" pitchFamily="66" charset="0"/>
                  </a:rPr>
                  <a:t>th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item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200</m:t>
                        </m:r>
                      </m:num>
                      <m:den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4</m:t>
                        </m:r>
                      </m:den>
                    </m:f>
                  </m:oMath>
                </a14:m>
                <a:r>
                  <a:rPr lang="en-US" dirty="0" smtClean="0">
                    <a:latin typeface="Comic Sans MS" panose="030F0702030302020204" pitchFamily="66" charset="0"/>
                  </a:rPr>
                  <a:t> = 50</a:t>
                </a:r>
                <a:r>
                  <a:rPr lang="en-US" baseline="30000" dirty="0" smtClean="0">
                    <a:latin typeface="Comic Sans MS" panose="030F0702030302020204" pitchFamily="66" charset="0"/>
                  </a:rPr>
                  <a:t>th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item.</a:t>
                </a: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Q</a:t>
                </a:r>
                <a:r>
                  <a:rPr lang="en-US" baseline="-25000" dirty="0">
                    <a:latin typeface="Comic Sans MS" panose="030F0702030302020204" pitchFamily="66" charset="0"/>
                  </a:rPr>
                  <a:t>1</a:t>
                </a:r>
                <a:r>
                  <a:rPr lang="en-US" dirty="0">
                    <a:latin typeface="Comic Sans MS" panose="030F0702030302020204" pitchFamily="66" charset="0"/>
                  </a:rPr>
                  <a:t> = </a:t>
                </a:r>
                <a:r>
                  <a:rPr lang="en-US" dirty="0" smtClean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l</a:t>
                </a:r>
                <a:r>
                  <a:rPr lang="en-US" baseline="-25000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1</a:t>
                </a:r>
                <a:r>
                  <a:rPr lang="en-US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 + [</a:t>
                </a:r>
                <a:r>
                  <a:rPr lang="en-US" dirty="0" err="1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i</a:t>
                </a:r>
                <a:r>
                  <a:rPr lang="en-US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(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𝑁</m:t>
                        </m:r>
                      </m:num>
                      <m:den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4</m:t>
                        </m:r>
                      </m:den>
                    </m:f>
                  </m:oMath>
                </a14:m>
                <a:r>
                  <a:rPr lang="en-US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 - </a:t>
                </a:r>
                <a:r>
                  <a:rPr lang="en-US" dirty="0" err="1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cf</a:t>
                </a:r>
                <a:r>
                  <a:rPr lang="en-US" dirty="0" smtClean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)]/f</a:t>
                </a:r>
                <a:endParaRPr lang="en-US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US" dirty="0" smtClean="0">
                    <a:latin typeface="Comic Sans MS" panose="030F0702030302020204" pitchFamily="66" charset="0"/>
                  </a:rPr>
                  <a:t>l = 35, N = 200, c.f. = 14, f = 62, I = 2.</a:t>
                </a:r>
              </a:p>
              <a:p>
                <a:pPr marL="0" indent="0">
                  <a:buNone/>
                </a:pPr>
                <a:r>
                  <a:rPr lang="en-US" dirty="0" smtClean="0">
                    <a:latin typeface="Comic Sans MS" panose="030F0702030302020204" pitchFamily="66" charset="0"/>
                  </a:rPr>
                  <a:t>Q</a:t>
                </a:r>
                <a:r>
                  <a:rPr lang="en-US" baseline="-25000" dirty="0" smtClean="0">
                    <a:latin typeface="Comic Sans MS" panose="030F0702030302020204" pitchFamily="66" charset="0"/>
                  </a:rPr>
                  <a:t>1</a:t>
                </a:r>
                <a:r>
                  <a:rPr lang="en-US" dirty="0" smtClean="0">
                    <a:latin typeface="Comic Sans MS" panose="030F0702030302020204" pitchFamily="66" charset="0"/>
                  </a:rPr>
                  <a:t> = 35 +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(</m:t>
                        </m:r>
                        <m:f>
                          <m:fPr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200</m:t>
                            </m:r>
                          </m:num>
                          <m:den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4</m:t>
                            </m:r>
                          </m:den>
                        </m:f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−14)</m:t>
                        </m:r>
                      </m:num>
                      <m:den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62</m:t>
                        </m:r>
                      </m:den>
                    </m:f>
                  </m:oMath>
                </a14:m>
                <a:r>
                  <a:rPr lang="en-US" dirty="0" smtClean="0">
                    <a:latin typeface="Comic Sans MS" panose="030F0702030302020204" pitchFamily="66" charset="0"/>
                  </a:rPr>
                  <a:t> x 2 = </a:t>
                </a:r>
                <a:r>
                  <a:rPr lang="en-US" dirty="0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36.16</a:t>
                </a:r>
              </a:p>
              <a:p>
                <a:pPr marL="0" indent="0">
                  <a:buNone/>
                </a:pPr>
                <a:r>
                  <a:rPr lang="en-US" dirty="0" smtClean="0">
                    <a:latin typeface="Comic Sans MS" panose="030F0702030302020204" pitchFamily="66" charset="0"/>
                  </a:rPr>
                  <a:t> </a:t>
                </a:r>
                <a:endParaRPr lang="en-US" dirty="0">
                  <a:latin typeface="Comic Sans MS" panose="030F0702030302020204" pitchFamily="66" charset="0"/>
                </a:endParaRPr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381000"/>
                <a:ext cx="8229600" cy="5745163"/>
              </a:xfrm>
              <a:blipFill rotWithShape="0">
                <a:blip r:embed="rId2"/>
                <a:stretch>
                  <a:fillRect l="-185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69206480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457200" y="457200"/>
                <a:ext cx="8229600" cy="5668963"/>
              </a:xfrm>
            </p:spPr>
            <p:txBody>
              <a:bodyPr/>
              <a:lstStyle/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Q</a:t>
                </a:r>
                <a:r>
                  <a:rPr lang="en-US" baseline="-25000" dirty="0">
                    <a:latin typeface="Comic Sans MS" panose="030F0702030302020204" pitchFamily="66" charset="0"/>
                  </a:rPr>
                  <a:t>3</a:t>
                </a:r>
                <a:r>
                  <a:rPr lang="en-US" dirty="0">
                    <a:latin typeface="Comic Sans MS" panose="030F0702030302020204" pitchFamily="66" charset="0"/>
                  </a:rPr>
                  <a:t> = </a:t>
                </a:r>
                <a:r>
                  <a:rPr lang="en-US" dirty="0" smtClean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l</a:t>
                </a:r>
                <a:r>
                  <a:rPr lang="en-US" baseline="-25000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2</a:t>
                </a:r>
                <a:r>
                  <a:rPr lang="en-US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 + [</a:t>
                </a:r>
                <a:r>
                  <a:rPr lang="en-US" dirty="0" err="1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i</a:t>
                </a:r>
                <a:r>
                  <a:rPr lang="en-US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(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3</m:t>
                        </m:r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𝑁</m:t>
                        </m:r>
                      </m:num>
                      <m:den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4</m:t>
                        </m:r>
                      </m:den>
                    </m:f>
                  </m:oMath>
                </a14:m>
                <a:r>
                  <a:rPr lang="en-US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 - </a:t>
                </a:r>
                <a:r>
                  <a:rPr lang="en-US" dirty="0" err="1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cf</a:t>
                </a:r>
                <a:r>
                  <a:rPr lang="en-US" dirty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)]/f</a:t>
                </a:r>
                <a:endParaRPr lang="en-US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For Q3 the 3N/4</a:t>
                </a:r>
                <a:r>
                  <a:rPr lang="en-US" baseline="30000" dirty="0">
                    <a:latin typeface="Comic Sans MS" panose="030F0702030302020204" pitchFamily="66" charset="0"/>
                  </a:rPr>
                  <a:t>th</a:t>
                </a:r>
                <a:r>
                  <a:rPr lang="en-US" dirty="0">
                    <a:latin typeface="Comic Sans MS" panose="030F0702030302020204" pitchFamily="66" charset="0"/>
                  </a:rPr>
                  <a:t> item 3x200/4 = 150</a:t>
                </a:r>
                <a:r>
                  <a:rPr lang="en-US" baseline="30000" dirty="0">
                    <a:latin typeface="Comic Sans MS" panose="030F0702030302020204" pitchFamily="66" charset="0"/>
                  </a:rPr>
                  <a:t>th</a:t>
                </a:r>
                <a:endParaRPr lang="en-US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l = 38, N = 200, c.f. = 76, f = 99, </a:t>
                </a:r>
                <a:r>
                  <a:rPr lang="en-US" dirty="0" err="1">
                    <a:latin typeface="Comic Sans MS" panose="030F0702030302020204" pitchFamily="66" charset="0"/>
                  </a:rPr>
                  <a:t>i</a:t>
                </a:r>
                <a:r>
                  <a:rPr lang="en-US" dirty="0">
                    <a:latin typeface="Comic Sans MS" panose="030F0702030302020204" pitchFamily="66" charset="0"/>
                  </a:rPr>
                  <a:t> = 2</a:t>
                </a: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Q</a:t>
                </a:r>
                <a:r>
                  <a:rPr lang="en-US" baseline="-25000" dirty="0">
                    <a:latin typeface="Comic Sans MS" panose="030F0702030302020204" pitchFamily="66" charset="0"/>
                  </a:rPr>
                  <a:t>3</a:t>
                </a:r>
                <a:r>
                  <a:rPr lang="en-US" dirty="0">
                    <a:latin typeface="Comic Sans MS" panose="030F0702030302020204" pitchFamily="66" charset="0"/>
                  </a:rPr>
                  <a:t> = 38 +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(3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𝑥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200</m:t>
                            </m:r>
                          </m:num>
                          <m:den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4</m:t>
                            </m:r>
                          </m:den>
                        </m:f>
                        <m:r>
                          <a:rPr lang="en-US" i="1">
                            <a:latin typeface="Cambria Math" panose="02040503050406030204" pitchFamily="18" charset="0"/>
                          </a:rPr>
                          <m:t> −76)</m:t>
                        </m:r>
                      </m:num>
                      <m:den>
                        <m:r>
                          <a:rPr lang="en-US" i="1">
                            <a:latin typeface="Cambria Math" panose="02040503050406030204" pitchFamily="18" charset="0"/>
                          </a:rPr>
                          <m:t>99</m:t>
                        </m:r>
                      </m:den>
                    </m:f>
                  </m:oMath>
                </a14:m>
                <a:r>
                  <a:rPr lang="en-US" dirty="0">
                    <a:latin typeface="Comic Sans MS" panose="030F0702030302020204" pitchFamily="66" charset="0"/>
                  </a:rPr>
                  <a:t> x 2 = 38 + 1.49 = </a:t>
                </a:r>
                <a:r>
                  <a:rPr lang="en-US" dirty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39.49</a:t>
                </a:r>
              </a:p>
              <a:p>
                <a:pPr marL="0" indent="0">
                  <a:buNone/>
                </a:pPr>
                <a:r>
                  <a:rPr lang="en-US" dirty="0">
                    <a:latin typeface="Comic Sans MS" panose="030F0702030302020204" pitchFamily="66" charset="0"/>
                  </a:rPr>
                  <a:t>QD = (39.49 – 36.16)/2 = </a:t>
                </a:r>
                <a:r>
                  <a:rPr lang="en-US" dirty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1.67</a:t>
                </a:r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457200"/>
                <a:ext cx="8229600" cy="5668963"/>
              </a:xfrm>
              <a:blipFill rotWithShape="0">
                <a:blip r:embed="rId2"/>
                <a:stretch>
                  <a:fillRect l="-1852" r="-59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0718534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57200"/>
            <a:ext cx="8229600" cy="6019800"/>
          </a:xfrm>
        </p:spPr>
        <p:txBody>
          <a:bodyPr>
            <a:normAutofit/>
          </a:bodyPr>
          <a:lstStyle/>
          <a:p>
            <a:pPr>
              <a:buNone/>
            </a:pPr>
            <a:endParaRPr lang="en-IN" baseline="30000" dirty="0" smtClean="0">
              <a:latin typeface="Comic Sans MS" pitchFamily="66" charset="0"/>
            </a:endParaRPr>
          </a:p>
          <a:p>
            <a:r>
              <a:rPr lang="en-IN" dirty="0" smtClean="0">
                <a:solidFill>
                  <a:srgbClr val="00B050"/>
                </a:solidFill>
                <a:latin typeface="Comic Sans MS" pitchFamily="66" charset="0"/>
              </a:rPr>
              <a:t>Mean Deviation </a:t>
            </a:r>
            <a:r>
              <a:rPr lang="en-IN" dirty="0" smtClean="0">
                <a:latin typeface="Comic Sans MS" pitchFamily="66" charset="0"/>
              </a:rPr>
              <a:t>	: </a:t>
            </a:r>
            <a:r>
              <a:rPr lang="en-IN" dirty="0" smtClean="0">
                <a:solidFill>
                  <a:srgbClr val="0070C0"/>
                </a:solidFill>
                <a:latin typeface="Comic Sans MS" pitchFamily="66" charset="0"/>
              </a:rPr>
              <a:t>1/N [ ∑ (Xi – X)]</a:t>
            </a:r>
          </a:p>
          <a:p>
            <a:pPr>
              <a:buNone/>
            </a:pPr>
            <a:endParaRPr lang="en-IN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endParaRPr lang="en-IN" dirty="0">
              <a:solidFill>
                <a:srgbClr val="7030A0"/>
              </a:solidFill>
            </a:endParaRPr>
          </a:p>
        </p:txBody>
      </p:sp>
      <p:sp>
        <p:nvSpPr>
          <p:cNvPr id="4" name="Minus 3"/>
          <p:cNvSpPr/>
          <p:nvPr/>
        </p:nvSpPr>
        <p:spPr>
          <a:xfrm>
            <a:off x="7010400" y="9144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5" name="Minus 4"/>
          <p:cNvSpPr/>
          <p:nvPr/>
        </p:nvSpPr>
        <p:spPr>
          <a:xfrm>
            <a:off x="5562600" y="27432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graphicFrame>
        <p:nvGraphicFramePr>
          <p:cNvPr id="6" name="Table 5"/>
          <p:cNvGraphicFramePr>
            <a:graphicFrameLocks noGrp="1"/>
          </p:cNvGraphicFramePr>
          <p:nvPr/>
        </p:nvGraphicFramePr>
        <p:xfrm>
          <a:off x="990600" y="2362200"/>
          <a:ext cx="7391400" cy="3657600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1847850"/>
                <a:gridCol w="1847850"/>
                <a:gridCol w="1847850"/>
                <a:gridCol w="184785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Sl. No.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Xi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(Xi – X)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(Xi – X)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1.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 –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-2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3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3 –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-1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3.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 –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0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5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5 –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1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5.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6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6 - 4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Total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20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0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Mean (X)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7" name="Minus 6"/>
          <p:cNvSpPr/>
          <p:nvPr/>
        </p:nvSpPr>
        <p:spPr>
          <a:xfrm>
            <a:off x="5867400" y="22860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8" name="Minus 7"/>
          <p:cNvSpPr/>
          <p:nvPr/>
        </p:nvSpPr>
        <p:spPr>
          <a:xfrm>
            <a:off x="2209800" y="55626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9" name="Minus 8"/>
          <p:cNvSpPr/>
          <p:nvPr/>
        </p:nvSpPr>
        <p:spPr>
          <a:xfrm>
            <a:off x="7772400" y="22860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533400" y="304800"/>
                <a:ext cx="8229600" cy="6019800"/>
              </a:xfrm>
            </p:spPr>
            <p:txBody>
              <a:bodyPr>
                <a:normAutofit/>
              </a:bodyPr>
              <a:lstStyle/>
              <a:p>
                <a:pPr algn="just"/>
                <a:r>
                  <a:rPr lang="en-IN" sz="3600" b="1" dirty="0" smtClean="0">
                    <a:latin typeface="Comic Sans MS" pitchFamily="66" charset="0"/>
                  </a:rPr>
                  <a:t>Variance:</a:t>
                </a:r>
                <a:endParaRPr lang="en-IN" b="1" dirty="0" smtClean="0">
                  <a:latin typeface="Comic Sans MS" pitchFamily="66" charset="0"/>
                </a:endParaRPr>
              </a:p>
              <a:p>
                <a:pPr marL="0" indent="0" algn="just">
                  <a:buNone/>
                </a:pPr>
                <a:r>
                  <a:rPr lang="en-IN" dirty="0" smtClean="0">
                    <a:latin typeface="Comic Sans MS" pitchFamily="66" charset="0"/>
                  </a:rPr>
                  <a:t> Variance is also known as Mean Square (MS) or Mean Sum of Square (MSS).</a:t>
                </a:r>
              </a:p>
              <a:p>
                <a:pPr marL="0" indent="0" algn="just">
                  <a:buNone/>
                </a:pPr>
                <a:r>
                  <a:rPr lang="en-IN" dirty="0" smtClean="0">
                    <a:latin typeface="Comic Sans MS" pitchFamily="66" charset="0"/>
                  </a:rPr>
                  <a:t>It is defined as mean sum of the square deviation of the values when values are expressed as deviation from the population mean.</a:t>
                </a:r>
              </a:p>
              <a:p>
                <a:pPr marL="0" indent="0" algn="just">
                  <a:buNone/>
                </a:pPr>
                <a:r>
                  <a:rPr lang="en-IN" b="1" dirty="0">
                    <a:solidFill>
                      <a:srgbClr val="7030A0"/>
                    </a:solidFill>
                    <a:latin typeface="Comic Sans MS" pitchFamily="66" charset="0"/>
                  </a:rPr>
                  <a:t>Variance</a:t>
                </a:r>
                <a:r>
                  <a:rPr lang="en-IN" dirty="0">
                    <a:latin typeface="Comic Sans MS" pitchFamily="66" charset="0"/>
                  </a:rPr>
                  <a:t>	</a:t>
                </a:r>
                <a:r>
                  <a:rPr lang="en-IN" dirty="0" smtClean="0">
                    <a:latin typeface="Comic Sans MS" pitchFamily="66" charset="0"/>
                  </a:rPr>
                  <a:t>: 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num>
                      <m:den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𝑁</m:t>
                        </m:r>
                      </m:den>
                    </m:f>
                  </m:oMath>
                </a14:m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 </a:t>
                </a:r>
                <a:r>
                  <a:rPr lang="en-IN" dirty="0">
                    <a:solidFill>
                      <a:srgbClr val="00B050"/>
                    </a:solidFill>
                    <a:latin typeface="Comic Sans MS" pitchFamily="66" charset="0"/>
                  </a:rPr>
                  <a:t>∑ (Xi – X)</a:t>
                </a:r>
                <a:r>
                  <a:rPr lang="en-IN" baseline="30000" dirty="0">
                    <a:solidFill>
                      <a:srgbClr val="00B050"/>
                    </a:solidFill>
                    <a:latin typeface="Comic Sans MS" pitchFamily="66" charset="0"/>
                  </a:rPr>
                  <a:t>2</a:t>
                </a:r>
                <a:endParaRPr lang="en-IN" sz="2800" dirty="0" smtClean="0">
                  <a:latin typeface="Comic Sans MS" pitchFamily="66" charset="0"/>
                </a:endParaRPr>
              </a:p>
              <a:p>
                <a:pPr marL="0" indent="0" algn="just">
                  <a:buNone/>
                </a:pPr>
                <a:endParaRPr lang="en-IN" sz="2800" dirty="0" smtClean="0">
                  <a:latin typeface="Comic Sans MS" pitchFamily="66" charset="0"/>
                </a:endParaRPr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533400" y="304800"/>
                <a:ext cx="8229600" cy="6019800"/>
              </a:xfrm>
              <a:blipFill rotWithShape="0">
                <a:blip r:embed="rId2"/>
                <a:stretch>
                  <a:fillRect l="-2074" t="-1518" r="-185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" name="Straight Connector 3"/>
          <p:cNvCxnSpPr/>
          <p:nvPr/>
        </p:nvCxnSpPr>
        <p:spPr>
          <a:xfrm>
            <a:off x="4648200" y="4191000"/>
            <a:ext cx="228600" cy="0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0448103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04800"/>
            <a:ext cx="8229600" cy="5821363"/>
          </a:xfrm>
        </p:spPr>
        <p:txBody>
          <a:bodyPr/>
          <a:lstStyle/>
          <a:p>
            <a:pPr algn="just"/>
            <a:r>
              <a:rPr lang="en-IN" b="1" dirty="0">
                <a:latin typeface="Comic Sans MS" pitchFamily="66" charset="0"/>
              </a:rPr>
              <a:t>Importance of Variance:</a:t>
            </a:r>
          </a:p>
          <a:p>
            <a:pPr algn="just">
              <a:buNone/>
            </a:pPr>
            <a:r>
              <a:rPr lang="en-IN" dirty="0">
                <a:latin typeface="Comic Sans MS" pitchFamily="66" charset="0"/>
              </a:rPr>
              <a:t>1.	 One of the most important measures of dispersion:</a:t>
            </a:r>
          </a:p>
          <a:p>
            <a:pPr algn="just">
              <a:buNone/>
            </a:pPr>
            <a:r>
              <a:rPr lang="en-IN" dirty="0">
                <a:latin typeface="Comic Sans MS" pitchFamily="66" charset="0"/>
              </a:rPr>
              <a:t>		</a:t>
            </a:r>
            <a:r>
              <a:rPr lang="en-IN" dirty="0" err="1">
                <a:latin typeface="Comic Sans MS" pitchFamily="66" charset="0"/>
              </a:rPr>
              <a:t>i</a:t>
            </a:r>
            <a:r>
              <a:rPr lang="en-IN" dirty="0">
                <a:latin typeface="Comic Sans MS" pitchFamily="66" charset="0"/>
              </a:rPr>
              <a:t>)  </a:t>
            </a:r>
            <a:r>
              <a:rPr lang="en-IN" dirty="0" err="1">
                <a:latin typeface="Comic Sans MS" pitchFamily="66" charset="0"/>
              </a:rPr>
              <a:t>Additivity</a:t>
            </a:r>
            <a:r>
              <a:rPr lang="en-IN" dirty="0">
                <a:latin typeface="Comic Sans MS" pitchFamily="66" charset="0"/>
              </a:rPr>
              <a:t> or addition</a:t>
            </a:r>
          </a:p>
          <a:p>
            <a:pPr algn="just">
              <a:buNone/>
            </a:pPr>
            <a:r>
              <a:rPr lang="en-IN" dirty="0">
                <a:latin typeface="Comic Sans MS" pitchFamily="66" charset="0"/>
              </a:rPr>
              <a:t>		ii)  </a:t>
            </a:r>
            <a:r>
              <a:rPr lang="en-IN" dirty="0" err="1">
                <a:latin typeface="Comic Sans MS" pitchFamily="66" charset="0"/>
              </a:rPr>
              <a:t>Subdivisibility</a:t>
            </a:r>
            <a:r>
              <a:rPr lang="en-IN" dirty="0">
                <a:latin typeface="Comic Sans MS" pitchFamily="66" charset="0"/>
              </a:rPr>
              <a:t> or partitioning</a:t>
            </a:r>
          </a:p>
          <a:p>
            <a:pPr marL="514350" indent="-514350" algn="just">
              <a:buAutoNum type="arabicPeriod" startAt="2"/>
            </a:pPr>
            <a:r>
              <a:rPr lang="en-IN" dirty="0">
                <a:latin typeface="Comic Sans MS" pitchFamily="66" charset="0"/>
              </a:rPr>
              <a:t> Based on all the observations of a set of data.</a:t>
            </a:r>
          </a:p>
          <a:p>
            <a:pPr marL="514350" indent="-514350" algn="just">
              <a:buAutoNum type="arabicPeriod" startAt="2"/>
            </a:pPr>
            <a:r>
              <a:rPr lang="en-IN" dirty="0">
                <a:latin typeface="Comic Sans MS" pitchFamily="66" charset="0"/>
              </a:rPr>
              <a:t> Easy to understand &amp; easy to compute.</a:t>
            </a:r>
            <a:endParaRPr lang="en-US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4739024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457200" y="685800"/>
                <a:ext cx="8229600" cy="5440363"/>
              </a:xfrm>
            </p:spPr>
            <p:txBody>
              <a:bodyPr>
                <a:normAutofit lnSpcReduction="10000"/>
              </a:bodyPr>
              <a:lstStyle/>
              <a:p>
                <a:pPr marL="514350" indent="-514350" algn="just"/>
                <a:r>
                  <a:rPr lang="en-IN" sz="3600" dirty="0" smtClean="0">
                    <a:latin typeface="Comic Sans MS" pitchFamily="66" charset="0"/>
                  </a:rPr>
                  <a:t>Sample variance is denoted as s</a:t>
                </a:r>
                <a:r>
                  <a:rPr lang="en-IN" sz="3600" baseline="30000" dirty="0" smtClean="0">
                    <a:latin typeface="Comic Sans MS" pitchFamily="66" charset="0"/>
                  </a:rPr>
                  <a:t>2</a:t>
                </a:r>
                <a:r>
                  <a:rPr lang="en-IN" sz="3600" dirty="0" smtClean="0">
                    <a:latin typeface="Comic Sans MS" pitchFamily="66" charset="0"/>
                  </a:rPr>
                  <a:t> &amp; Population variance is denoted as 6</a:t>
                </a:r>
                <a:r>
                  <a:rPr lang="en-IN" sz="3600" baseline="30000" dirty="0" smtClean="0">
                    <a:latin typeface="Comic Sans MS" pitchFamily="66" charset="0"/>
                  </a:rPr>
                  <a:t>2</a:t>
                </a:r>
                <a:r>
                  <a:rPr lang="en-IN" sz="3600" dirty="0" smtClean="0">
                    <a:latin typeface="Comic Sans MS" pitchFamily="66" charset="0"/>
                  </a:rPr>
                  <a:t> (sigma square</a:t>
                </a:r>
                <a:r>
                  <a:rPr lang="en-IN" sz="3600" dirty="0" smtClean="0">
                    <a:latin typeface="Comic Sans MS" pitchFamily="66" charset="0"/>
                  </a:rPr>
                  <a:t>).</a:t>
                </a:r>
              </a:p>
              <a:p>
                <a:pPr marL="514350" indent="-514350" algn="just"/>
                <a:r>
                  <a:rPr lang="en-IN" sz="3600" dirty="0" smtClean="0">
                    <a:solidFill>
                      <a:srgbClr val="00B050"/>
                    </a:solidFill>
                  </a:rPr>
                  <a:t>S</a:t>
                </a:r>
                <a:r>
                  <a:rPr lang="en-IN" sz="3600" baseline="30000" dirty="0" smtClean="0">
                    <a:solidFill>
                      <a:srgbClr val="00B050"/>
                    </a:solidFill>
                  </a:rPr>
                  <a:t>2</a:t>
                </a:r>
                <a:r>
                  <a:rPr lang="en-IN" sz="3600" dirty="0" smtClean="0">
                    <a:solidFill>
                      <a:srgbClr val="00B050"/>
                    </a:solidFill>
                  </a:rPr>
                  <a:t>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3600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[ ∑</m:t>
                        </m:r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x</m:t>
                        </m:r>
                        <m:r>
                          <m:rPr>
                            <m:nor/>
                          </m:rPr>
                          <a:rPr lang="en-US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i</m:t>
                        </m:r>
                        <m:r>
                          <m:rPr>
                            <m:nor/>
                          </m:rPr>
                          <a:rPr lang="en-IN" sz="3600" b="1" baseline="30000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2</m:t>
                        </m:r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 – (∑</m:t>
                        </m:r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x</m:t>
                        </m:r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)2/</m:t>
                        </m:r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N</m:t>
                        </m:r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]</m:t>
                        </m:r>
                      </m:num>
                      <m:den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N</m:t>
                        </m:r>
                        <m:r>
                          <m:rPr>
                            <m:nor/>
                          </m:rPr>
                          <a:rPr lang="en-IN" sz="3600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−1</m:t>
                        </m:r>
                      </m:den>
                    </m:f>
                  </m:oMath>
                </a14:m>
                <a:endParaRPr lang="en-IN" sz="3600" dirty="0" smtClean="0">
                  <a:latin typeface="Comic Sans MS" pitchFamily="66" charset="0"/>
                </a:endParaRPr>
              </a:p>
              <a:p>
                <a:pPr marL="514350" indent="-514350" algn="just"/>
                <a:r>
                  <a:rPr lang="en-IN" sz="3600" dirty="0" smtClean="0">
                    <a:latin typeface="Comic Sans MS" pitchFamily="66" charset="0"/>
                  </a:rPr>
                  <a:t>Degree of freedom for sample variance (s</a:t>
                </a:r>
                <a:r>
                  <a:rPr lang="en-IN" sz="3600" baseline="30000" dirty="0" smtClean="0">
                    <a:latin typeface="Comic Sans MS" pitchFamily="66" charset="0"/>
                  </a:rPr>
                  <a:t>2</a:t>
                </a:r>
                <a:r>
                  <a:rPr lang="en-IN" sz="3600" dirty="0" smtClean="0">
                    <a:latin typeface="Comic Sans MS" pitchFamily="66" charset="0"/>
                  </a:rPr>
                  <a:t> ) is (N-1) whereas in case of population, DF is ‘N’.</a:t>
                </a:r>
              </a:p>
              <a:p>
                <a:pPr marL="514350" indent="-514350" algn="just"/>
                <a:r>
                  <a:rPr lang="en-IN" sz="3600" dirty="0" smtClean="0">
                    <a:latin typeface="Comic Sans MS" pitchFamily="66" charset="0"/>
                  </a:rPr>
                  <a:t>Unit of variance is the square of the unit in original data.</a:t>
                </a:r>
                <a:endParaRPr lang="en-IN" sz="3600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685800"/>
                <a:ext cx="8229600" cy="5440363"/>
              </a:xfrm>
              <a:blipFill rotWithShape="0">
                <a:blip r:embed="rId2"/>
                <a:stretch>
                  <a:fillRect l="-2000" t="-2803" r="-2222" b="-414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50817033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715962"/>
          </a:xfrm>
        </p:spPr>
        <p:txBody>
          <a:bodyPr>
            <a:normAutofit/>
          </a:bodyPr>
          <a:lstStyle/>
          <a:p>
            <a:r>
              <a:rPr lang="en-IN" sz="3600" b="1" dirty="0" smtClean="0">
                <a:solidFill>
                  <a:srgbClr val="FF0000"/>
                </a:solidFill>
                <a:latin typeface="Comic Sans MS" pitchFamily="66" charset="0"/>
              </a:rPr>
              <a:t>Variance</a:t>
            </a:r>
            <a:endParaRPr lang="en-IN" b="1" dirty="0">
              <a:solidFill>
                <a:srgbClr val="FF0000"/>
              </a:solidFill>
              <a:latin typeface="Comic Sans MS" pitchFamily="66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457200" y="1066800"/>
                <a:ext cx="8229600" cy="5059363"/>
              </a:xfrm>
            </p:spPr>
            <p:txBody>
              <a:bodyPr>
                <a:normAutofit/>
              </a:bodyPr>
              <a:lstStyle/>
              <a:p>
                <a:pPr>
                  <a:buNone/>
                </a:pPr>
                <a:r>
                  <a:rPr lang="en-IN" sz="2800" dirty="0" smtClean="0">
                    <a:solidFill>
                      <a:srgbClr val="7030A0"/>
                    </a:solidFill>
                    <a:latin typeface="Comic Sans MS" pitchFamily="66" charset="0"/>
                  </a:rPr>
                  <a:t>	</a:t>
                </a:r>
                <a:r>
                  <a:rPr lang="en-IN" b="1" dirty="0" smtClean="0">
                    <a:solidFill>
                      <a:srgbClr val="7030A0"/>
                    </a:solidFill>
                    <a:latin typeface="Comic Sans MS" pitchFamily="66" charset="0"/>
                  </a:rPr>
                  <a:t>Variance</a:t>
                </a:r>
                <a:r>
                  <a:rPr lang="en-IN" dirty="0" smtClean="0">
                    <a:latin typeface="Comic Sans MS" pitchFamily="66" charset="0"/>
                  </a:rPr>
                  <a:t>		: </a:t>
                </a:r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1/N [ ∑ (Xi – X)</a:t>
                </a:r>
                <a:r>
                  <a:rPr lang="en-IN" baseline="30000" dirty="0" smtClean="0">
                    <a:solidFill>
                      <a:srgbClr val="00B050"/>
                    </a:solidFill>
                    <a:latin typeface="Comic Sans MS" pitchFamily="66" charset="0"/>
                  </a:rPr>
                  <a:t>2</a:t>
                </a:r>
              </a:p>
              <a:p>
                <a:pPr>
                  <a:buNone/>
                </a:pPr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	 [ ∑ (Xi – X)</a:t>
                </a:r>
                <a:r>
                  <a:rPr lang="en-IN" baseline="30000" dirty="0" smtClean="0">
                    <a:solidFill>
                      <a:srgbClr val="00B050"/>
                    </a:solidFill>
                    <a:latin typeface="Comic Sans MS" pitchFamily="66" charset="0"/>
                  </a:rPr>
                  <a:t>2</a:t>
                </a:r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 = ∑(xi2 + x2 - 2xix)				= ∑xi2 + ∑x2 - 2x∑xi</a:t>
                </a:r>
              </a:p>
              <a:p>
                <a:pPr>
                  <a:buNone/>
                </a:pPr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				= ∑xi2 + Nx2 - 2x </a:t>
                </a:r>
                <a:r>
                  <a:rPr lang="en-IN" dirty="0" err="1" smtClean="0">
                    <a:solidFill>
                      <a:srgbClr val="00B050"/>
                    </a:solidFill>
                    <a:latin typeface="Comic Sans MS" pitchFamily="66" charset="0"/>
                  </a:rPr>
                  <a:t>Nx</a:t>
                </a:r>
                <a:endParaRPr lang="en-IN" dirty="0" smtClean="0">
                  <a:solidFill>
                    <a:srgbClr val="00B050"/>
                  </a:solidFill>
                  <a:latin typeface="Comic Sans MS" pitchFamily="66" charset="0"/>
                </a:endParaRPr>
              </a:p>
              <a:p>
                <a:pPr>
                  <a:buNone/>
                </a:pPr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				= ∑xi2 + Nx2 - 2N x2</a:t>
                </a:r>
              </a:p>
              <a:p>
                <a:pPr>
                  <a:buNone/>
                </a:pPr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				= ∑xi2 – Nx2</a:t>
                </a:r>
              </a:p>
              <a:p>
                <a:pPr>
                  <a:buNone/>
                </a:pPr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				= ∑xi2 – N(∑x)2/N2</a:t>
                </a:r>
              </a:p>
              <a:p>
                <a:pPr>
                  <a:buNone/>
                </a:pPr>
                <a:r>
                  <a:rPr lang="en-IN" dirty="0">
                    <a:solidFill>
                      <a:srgbClr val="00B050"/>
                    </a:solidFill>
                    <a:latin typeface="Comic Sans MS" pitchFamily="66" charset="0"/>
                  </a:rPr>
                  <a:t>	</a:t>
                </a:r>
                <a:r>
                  <a:rPr lang="en-IN" dirty="0" smtClean="0">
                    <a:solidFill>
                      <a:srgbClr val="00B050"/>
                    </a:solidFill>
                    <a:latin typeface="Comic Sans MS" pitchFamily="66" charset="0"/>
                  </a:rPr>
                  <a:t>			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i="1" smtClean="0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[ ∑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x</m:t>
                        </m:r>
                        <m:r>
                          <m:rPr>
                            <m:nor/>
                          </m:rPr>
                          <a:rPr lang="en-US" b="1" i="0" dirty="0" smtClean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i</m:t>
                        </m:r>
                        <m:r>
                          <m:rPr>
                            <m:nor/>
                          </m:rPr>
                          <a:rPr lang="en-IN" b="1" baseline="30000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2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 – (∑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x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)2/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N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]</m:t>
                        </m:r>
                      </m:num>
                      <m:den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N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FF0000"/>
                            </a:solidFill>
                            <a:latin typeface="Comic Sans MS" pitchFamily="66" charset="0"/>
                          </a:rPr>
                          <m:t>−1</m:t>
                        </m:r>
                      </m:den>
                    </m:f>
                  </m:oMath>
                </a14:m>
                <a:endParaRPr lang="en-IN" dirty="0" smtClean="0">
                  <a:solidFill>
                    <a:srgbClr val="00B050"/>
                  </a:solidFill>
                  <a:latin typeface="Comic Sans MS" pitchFamily="66" charset="0"/>
                </a:endParaRPr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1066800"/>
                <a:ext cx="8229600" cy="5059363"/>
              </a:xfrm>
              <a:blipFill rotWithShape="0">
                <a:blip r:embed="rId2"/>
                <a:stretch>
                  <a:fillRect t="-1566" b="-72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Minus 3"/>
          <p:cNvSpPr/>
          <p:nvPr/>
        </p:nvSpPr>
        <p:spPr>
          <a:xfrm>
            <a:off x="7010400" y="1097281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5" name="Minus 4"/>
          <p:cNvSpPr/>
          <p:nvPr/>
        </p:nvSpPr>
        <p:spPr>
          <a:xfrm>
            <a:off x="6858000" y="17526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6" name="Minus 5"/>
          <p:cNvSpPr/>
          <p:nvPr/>
        </p:nvSpPr>
        <p:spPr>
          <a:xfrm>
            <a:off x="5334000" y="17526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7" name="Minus 6"/>
          <p:cNvSpPr/>
          <p:nvPr/>
        </p:nvSpPr>
        <p:spPr>
          <a:xfrm>
            <a:off x="5257800" y="22860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0" name="Minus 9"/>
          <p:cNvSpPr/>
          <p:nvPr/>
        </p:nvSpPr>
        <p:spPr>
          <a:xfrm>
            <a:off x="5715000" y="45720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2" name="Minus 11"/>
          <p:cNvSpPr/>
          <p:nvPr/>
        </p:nvSpPr>
        <p:spPr>
          <a:xfrm>
            <a:off x="5334000" y="28194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3" name="Minus 12"/>
          <p:cNvSpPr/>
          <p:nvPr/>
        </p:nvSpPr>
        <p:spPr>
          <a:xfrm>
            <a:off x="6477000" y="28194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5" name="Minus 14"/>
          <p:cNvSpPr/>
          <p:nvPr/>
        </p:nvSpPr>
        <p:spPr>
          <a:xfrm>
            <a:off x="6781800" y="34290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6" name="Minus 15"/>
          <p:cNvSpPr/>
          <p:nvPr/>
        </p:nvSpPr>
        <p:spPr>
          <a:xfrm>
            <a:off x="5257800" y="40386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8" name="Minus 17"/>
          <p:cNvSpPr/>
          <p:nvPr/>
        </p:nvSpPr>
        <p:spPr>
          <a:xfrm>
            <a:off x="7086600" y="28194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0" name="Minus 19"/>
          <p:cNvSpPr/>
          <p:nvPr/>
        </p:nvSpPr>
        <p:spPr>
          <a:xfrm>
            <a:off x="2743200" y="16764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1" name="Minus 20"/>
          <p:cNvSpPr/>
          <p:nvPr/>
        </p:nvSpPr>
        <p:spPr>
          <a:xfrm>
            <a:off x="5334000" y="34290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3" name="Minus 22"/>
          <p:cNvSpPr/>
          <p:nvPr/>
        </p:nvSpPr>
        <p:spPr>
          <a:xfrm>
            <a:off x="6400800" y="2240281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533400"/>
            <a:ext cx="8382000" cy="6019800"/>
          </a:xfrm>
        </p:spPr>
        <p:txBody>
          <a:bodyPr/>
          <a:lstStyle/>
          <a:p>
            <a:pPr>
              <a:buNone/>
            </a:pPr>
            <a:r>
              <a:rPr lang="en-IN" dirty="0" smtClean="0">
                <a:latin typeface="Comic Sans MS" pitchFamily="66" charset="0"/>
              </a:rPr>
              <a:t>	Calculation of variance through direct formula </a:t>
            </a:r>
            <a:r>
              <a:rPr lang="en-IN" dirty="0" smtClean="0">
                <a:latin typeface="Comic Sans MS" pitchFamily="66" charset="0"/>
              </a:rPr>
              <a:t>: </a:t>
            </a:r>
            <a:r>
              <a:rPr lang="en-IN" dirty="0">
                <a:solidFill>
                  <a:srgbClr val="00B050"/>
                </a:solidFill>
                <a:latin typeface="Comic Sans MS" pitchFamily="66" charset="0"/>
              </a:rPr>
              <a:t>1/N [ ∑ (Xi – X)</a:t>
            </a:r>
            <a:r>
              <a:rPr lang="en-IN" baseline="30000" dirty="0">
                <a:solidFill>
                  <a:srgbClr val="00B050"/>
                </a:solidFill>
                <a:latin typeface="Comic Sans MS" pitchFamily="66" charset="0"/>
              </a:rPr>
              <a:t>2</a:t>
            </a: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r>
              <a:rPr lang="en-IN" dirty="0" smtClean="0">
                <a:latin typeface="Comic Sans MS" pitchFamily="66" charset="0"/>
              </a:rPr>
              <a:t>	</a:t>
            </a:r>
            <a:r>
              <a:rPr lang="en-IN" b="1" dirty="0" smtClean="0">
                <a:solidFill>
                  <a:srgbClr val="FF0000"/>
                </a:solidFill>
                <a:latin typeface="Comic Sans MS" pitchFamily="66" charset="0"/>
              </a:rPr>
              <a:t>Variance = 10/4 = 2.5</a:t>
            </a: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>
              <a:latin typeface="Comic Sans MS" pitchFamily="66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533400" y="1828800"/>
          <a:ext cx="7848600" cy="3657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69720"/>
                <a:gridCol w="1569720"/>
                <a:gridCol w="1569720"/>
                <a:gridCol w="1569720"/>
                <a:gridCol w="1569720"/>
              </a:tblGrid>
              <a:tr h="20828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Sl. No.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Xi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(Xi – X)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(Xi – X)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(Xi – X)2</a:t>
                      </a:r>
                      <a:endParaRPr lang="en-IN" sz="24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1.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 –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-2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4</a:t>
                      </a:r>
                      <a:endParaRPr lang="en-IN" sz="24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3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3 –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-1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1</a:t>
                      </a:r>
                      <a:endParaRPr lang="en-IN" sz="24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3.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 –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0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0</a:t>
                      </a:r>
                      <a:endParaRPr lang="en-IN" sz="24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5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5 –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1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1</a:t>
                      </a:r>
                      <a:endParaRPr lang="en-IN" sz="24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5.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6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6 - 4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4</a:t>
                      </a:r>
                      <a:endParaRPr lang="en-IN" sz="2400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FF0000"/>
                          </a:solidFill>
                          <a:latin typeface="Comic Sans MS" pitchFamily="66" charset="0"/>
                        </a:rPr>
                        <a:t>Total</a:t>
                      </a:r>
                      <a:endParaRPr lang="en-IN" sz="2400" b="1" dirty="0">
                        <a:solidFill>
                          <a:srgbClr val="FF0000"/>
                        </a:solidFill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FF0000"/>
                          </a:solidFill>
                          <a:latin typeface="Comic Sans MS" pitchFamily="66" charset="0"/>
                        </a:rPr>
                        <a:t>20</a:t>
                      </a:r>
                      <a:endParaRPr lang="en-IN" sz="2400" b="1" dirty="0">
                        <a:solidFill>
                          <a:srgbClr val="FF0000"/>
                        </a:solidFill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IN" sz="2400" b="1" dirty="0">
                        <a:solidFill>
                          <a:srgbClr val="FF0000"/>
                        </a:solidFill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FF0000"/>
                          </a:solidFill>
                          <a:latin typeface="Comic Sans MS" pitchFamily="66" charset="0"/>
                        </a:rPr>
                        <a:t>0</a:t>
                      </a:r>
                      <a:endParaRPr lang="en-IN" sz="2400" b="1" dirty="0">
                        <a:solidFill>
                          <a:srgbClr val="FF0000"/>
                        </a:solidFill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FF0000"/>
                          </a:solidFill>
                        </a:rPr>
                        <a:t>10</a:t>
                      </a:r>
                      <a:endParaRPr lang="en-IN" sz="2400" b="1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Mean (X)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002060"/>
                          </a:solidFill>
                          <a:latin typeface="Comic Sans MS" pitchFamily="66" charset="0"/>
                        </a:rPr>
                        <a:t>4</a:t>
                      </a:r>
                      <a:endParaRPr lang="en-IN" sz="2400" b="1" dirty="0">
                        <a:solidFill>
                          <a:srgbClr val="002060"/>
                        </a:solidFill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IN" sz="2400" b="1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Minus 4"/>
          <p:cNvSpPr/>
          <p:nvPr/>
        </p:nvSpPr>
        <p:spPr>
          <a:xfrm>
            <a:off x="7772400" y="17526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6" name="Minus 5"/>
          <p:cNvSpPr/>
          <p:nvPr/>
        </p:nvSpPr>
        <p:spPr>
          <a:xfrm>
            <a:off x="6324600" y="1706881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7" name="Minus 6"/>
          <p:cNvSpPr/>
          <p:nvPr/>
        </p:nvSpPr>
        <p:spPr>
          <a:xfrm>
            <a:off x="1676400" y="5059681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8" name="Minus 7"/>
          <p:cNvSpPr/>
          <p:nvPr/>
        </p:nvSpPr>
        <p:spPr>
          <a:xfrm>
            <a:off x="4724400" y="1706881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9" name="Minus 8"/>
          <p:cNvSpPr/>
          <p:nvPr/>
        </p:nvSpPr>
        <p:spPr>
          <a:xfrm>
            <a:off x="5105400" y="1066800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0" name="Minus 9"/>
          <p:cNvSpPr/>
          <p:nvPr/>
        </p:nvSpPr>
        <p:spPr>
          <a:xfrm>
            <a:off x="4876800" y="1859281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0"/>
            <a:ext cx="8382000" cy="670560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n-IN" sz="2400" b="1" dirty="0" smtClean="0">
                <a:solidFill>
                  <a:srgbClr val="FF0000"/>
                </a:solidFill>
                <a:latin typeface="Comic Sans MS" pitchFamily="66" charset="0"/>
              </a:rPr>
              <a:t>Calculation of variance through computational formula</a:t>
            </a:r>
            <a:endParaRPr lang="en-IN" b="1" dirty="0" smtClean="0">
              <a:solidFill>
                <a:srgbClr val="FF0000"/>
              </a:solidFill>
              <a:latin typeface="Comic Sans MS" pitchFamily="66" charset="0"/>
            </a:endParaRPr>
          </a:p>
          <a:p>
            <a:pPr>
              <a:buNone/>
            </a:pPr>
            <a:r>
              <a:rPr lang="en-IN" b="1" dirty="0" smtClean="0">
                <a:solidFill>
                  <a:srgbClr val="002060"/>
                </a:solidFill>
                <a:latin typeface="Comic Sans MS" pitchFamily="66" charset="0"/>
              </a:rPr>
              <a:t>Variance =[ ∑x</a:t>
            </a:r>
            <a:r>
              <a:rPr lang="en-IN" b="1" baseline="30000" dirty="0" smtClean="0">
                <a:solidFill>
                  <a:srgbClr val="002060"/>
                </a:solidFill>
                <a:latin typeface="Comic Sans MS" pitchFamily="66" charset="0"/>
              </a:rPr>
              <a:t>2</a:t>
            </a:r>
            <a:r>
              <a:rPr lang="en-IN" b="1" dirty="0" smtClean="0">
                <a:solidFill>
                  <a:srgbClr val="002060"/>
                </a:solidFill>
                <a:latin typeface="Comic Sans MS" pitchFamily="66" charset="0"/>
              </a:rPr>
              <a:t> – (∑x)</a:t>
            </a:r>
            <a:r>
              <a:rPr lang="en-IN" b="1" baseline="30000" dirty="0" smtClean="0">
                <a:solidFill>
                  <a:srgbClr val="002060"/>
                </a:solidFill>
                <a:latin typeface="Comic Sans MS" pitchFamily="66" charset="0"/>
              </a:rPr>
              <a:t>2</a:t>
            </a:r>
            <a:r>
              <a:rPr lang="en-IN" b="1" dirty="0" smtClean="0">
                <a:solidFill>
                  <a:srgbClr val="002060"/>
                </a:solidFill>
                <a:latin typeface="Comic Sans MS" pitchFamily="66" charset="0"/>
              </a:rPr>
              <a:t>/N] / (N-1).</a:t>
            </a:r>
          </a:p>
          <a:p>
            <a:pPr>
              <a:buNone/>
            </a:pPr>
            <a:endParaRPr lang="en-IN" b="1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b="1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b="1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b="1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b="1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b="1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endParaRPr lang="en-IN" b="1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>
              <a:buNone/>
            </a:pPr>
            <a:r>
              <a:rPr lang="en-IN" sz="2800" b="1" dirty="0" smtClean="0">
                <a:solidFill>
                  <a:srgbClr val="002060"/>
                </a:solidFill>
                <a:latin typeface="Comic Sans MS" pitchFamily="66" charset="0"/>
              </a:rPr>
              <a:t>Variance =[ 90 - 20</a:t>
            </a:r>
            <a:r>
              <a:rPr lang="en-IN" sz="2800" b="1" baseline="30000" dirty="0" smtClean="0">
                <a:solidFill>
                  <a:srgbClr val="002060"/>
                </a:solidFill>
                <a:latin typeface="Comic Sans MS" pitchFamily="66" charset="0"/>
              </a:rPr>
              <a:t>2</a:t>
            </a:r>
            <a:r>
              <a:rPr lang="en-IN" sz="2800" b="1" dirty="0" smtClean="0">
                <a:solidFill>
                  <a:srgbClr val="002060"/>
                </a:solidFill>
                <a:latin typeface="Comic Sans MS" pitchFamily="66" charset="0"/>
              </a:rPr>
              <a:t> /5 ] /4 = [90–400/5]/4</a:t>
            </a:r>
          </a:p>
          <a:p>
            <a:pPr>
              <a:buNone/>
            </a:pPr>
            <a:r>
              <a:rPr lang="en-IN" sz="2800" b="1" dirty="0" smtClean="0">
                <a:solidFill>
                  <a:srgbClr val="002060"/>
                </a:solidFill>
                <a:latin typeface="Comic Sans MS" pitchFamily="66" charset="0"/>
              </a:rPr>
              <a:t>			= (90 – 80)/4 = 10/4 = 2.5</a:t>
            </a:r>
          </a:p>
          <a:p>
            <a:pPr>
              <a:buNone/>
            </a:pPr>
            <a:endParaRPr lang="en-IN" dirty="0">
              <a:solidFill>
                <a:srgbClr val="002060"/>
              </a:solidFill>
              <a:latin typeface="Comic Sans MS" pitchFamily="66" charset="0"/>
            </a:endParaRPr>
          </a:p>
        </p:txBody>
      </p:sp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331570781"/>
              </p:ext>
            </p:extLst>
          </p:nvPr>
        </p:nvGraphicFramePr>
        <p:xfrm>
          <a:off x="533400" y="1143000"/>
          <a:ext cx="8077200" cy="3657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15440"/>
                <a:gridCol w="1615440"/>
                <a:gridCol w="1615440"/>
                <a:gridCol w="1615440"/>
                <a:gridCol w="161544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Sl. No.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Xi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Xi</a:t>
                      </a:r>
                      <a:r>
                        <a:rPr lang="en-IN" sz="2400" b="1" baseline="30000" dirty="0" smtClean="0">
                          <a:latin typeface="Comic Sans MS" pitchFamily="66" charset="0"/>
                        </a:rPr>
                        <a:t>2</a:t>
                      </a:r>
                      <a:endParaRPr lang="en-IN" sz="2400" b="1" baseline="30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1.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4</a:t>
                      </a:r>
                      <a:endParaRPr lang="en-IN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2.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3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9</a:t>
                      </a:r>
                      <a:endParaRPr lang="en-IN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3.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16</a:t>
                      </a:r>
                      <a:endParaRPr lang="en-IN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4.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5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25</a:t>
                      </a:r>
                      <a:endParaRPr lang="en-IN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5.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6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/>
                        <a:t>36</a:t>
                      </a:r>
                      <a:endParaRPr lang="en-IN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FF0000"/>
                          </a:solidFill>
                          <a:latin typeface="Comic Sans MS" pitchFamily="66" charset="0"/>
                        </a:rPr>
                        <a:t>Total</a:t>
                      </a:r>
                      <a:endParaRPr lang="en-IN" sz="2400" b="1" dirty="0">
                        <a:solidFill>
                          <a:srgbClr val="FF0000"/>
                        </a:solidFill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FF0000"/>
                          </a:solidFill>
                          <a:latin typeface="Comic Sans MS" pitchFamily="66" charset="0"/>
                        </a:rPr>
                        <a:t>20</a:t>
                      </a:r>
                      <a:endParaRPr lang="en-IN" sz="2400" b="1" dirty="0">
                        <a:solidFill>
                          <a:srgbClr val="FF0000"/>
                        </a:solidFill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FF0000"/>
                          </a:solidFill>
                        </a:rPr>
                        <a:t>90</a:t>
                      </a:r>
                      <a:endParaRPr lang="en-IN" sz="2400" b="1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latin typeface="Comic Sans MS" pitchFamily="66" charset="0"/>
                        </a:rPr>
                        <a:t>Mean (X)</a:t>
                      </a:r>
                      <a:endParaRPr lang="en-IN" sz="2400" b="1" dirty="0"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400" b="1" dirty="0" smtClean="0">
                          <a:solidFill>
                            <a:srgbClr val="002060"/>
                          </a:solidFill>
                          <a:latin typeface="Comic Sans MS" pitchFamily="66" charset="0"/>
                        </a:rPr>
                        <a:t>4</a:t>
                      </a:r>
                      <a:endParaRPr lang="en-IN" sz="2400" b="1" dirty="0">
                        <a:solidFill>
                          <a:srgbClr val="002060"/>
                        </a:solidFill>
                        <a:latin typeface="Comic Sans MS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IN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Minus 4"/>
          <p:cNvSpPr/>
          <p:nvPr/>
        </p:nvSpPr>
        <p:spPr>
          <a:xfrm>
            <a:off x="1676400" y="4450081"/>
            <a:ext cx="228600" cy="45719"/>
          </a:xfrm>
          <a:prstGeom prst="mathMin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81000"/>
            <a:ext cx="8229600" cy="5745163"/>
          </a:xfrm>
        </p:spPr>
        <p:txBody>
          <a:bodyPr/>
          <a:lstStyle/>
          <a:p>
            <a:pPr algn="just"/>
            <a:r>
              <a:rPr lang="en-US" sz="2800" dirty="0" smtClean="0">
                <a:latin typeface="Comic Sans MS" panose="030F0702030302020204" pitchFamily="66" charset="0"/>
              </a:rPr>
              <a:t>Exercise 1. 			</a:t>
            </a:r>
            <a:r>
              <a:rPr lang="en-US" sz="2800" dirty="0">
                <a:latin typeface="Comic Sans MS" panose="030F0702030302020204" pitchFamily="66" charset="0"/>
              </a:rPr>
              <a:t>D</a:t>
            </a:r>
            <a:r>
              <a:rPr lang="en-US" sz="2800" dirty="0" smtClean="0">
                <a:latin typeface="Comic Sans MS" panose="030F0702030302020204" pitchFamily="66" charset="0"/>
              </a:rPr>
              <a:t>ated: 10.11.2020</a:t>
            </a:r>
          </a:p>
          <a:p>
            <a:pPr marL="0" indent="0" algn="just">
              <a:buNone/>
            </a:pPr>
            <a:r>
              <a:rPr lang="en-US" sz="2800" dirty="0" smtClean="0">
                <a:latin typeface="Comic Sans MS" panose="030F0702030302020204" pitchFamily="66" charset="0"/>
              </a:rPr>
              <a:t>Calculate the variance on daily milk production (kg) of HF crossbred cow from the following information:</a:t>
            </a:r>
            <a:endParaRPr lang="en-US" dirty="0" smtClean="0">
              <a:latin typeface="Comic Sans MS" panose="030F0702030302020204" pitchFamily="66" charset="0"/>
            </a:endParaRPr>
          </a:p>
          <a:p>
            <a:pPr marL="0" indent="0" algn="just">
              <a:buNone/>
            </a:pPr>
            <a:endParaRPr lang="en-US" dirty="0">
              <a:latin typeface="Comic Sans MS" panose="030F0702030302020204" pitchFamily="66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86084999"/>
              </p:ext>
            </p:extLst>
          </p:nvPr>
        </p:nvGraphicFramePr>
        <p:xfrm>
          <a:off x="685800" y="2285999"/>
          <a:ext cx="7315200" cy="4445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828800"/>
                <a:gridCol w="2667000"/>
                <a:gridCol w="1981200"/>
                <a:gridCol w="838200"/>
              </a:tblGrid>
              <a:tr h="294640">
                <a:tc>
                  <a:txBody>
                    <a:bodyPr/>
                    <a:lstStyle/>
                    <a:p>
                      <a:pPr algn="ctr"/>
                      <a:r>
                        <a:rPr lang="en-US" b="1" dirty="0" err="1" smtClean="0"/>
                        <a:t>Sl.No</a:t>
                      </a:r>
                      <a:r>
                        <a:rPr lang="en-US" b="1" dirty="0" smtClean="0"/>
                        <a:t>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Daily milk Yield (X)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X</a:t>
                      </a:r>
                      <a:r>
                        <a:rPr lang="en-US" b="1" baseline="30000" dirty="0" smtClean="0"/>
                        <a:t>2</a:t>
                      </a:r>
                      <a:endParaRPr lang="en-US" b="1" baseline="30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8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2.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9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3.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10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4.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11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5.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12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6.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13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7.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14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8.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15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9.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9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10.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10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Total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4980285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457200" y="304800"/>
                <a:ext cx="8229600" cy="5745163"/>
              </a:xfrm>
            </p:spPr>
            <p:txBody>
              <a:bodyPr>
                <a:normAutofit lnSpcReduction="10000"/>
              </a:bodyPr>
              <a:lstStyle/>
              <a:p>
                <a:r>
                  <a:rPr lang="en-IN" b="1" dirty="0" smtClean="0">
                    <a:solidFill>
                      <a:srgbClr val="FF0000"/>
                    </a:solidFill>
                    <a:latin typeface="Comic Sans MS" pitchFamily="66" charset="0"/>
                  </a:rPr>
                  <a:t>Standard Deviation</a:t>
                </a:r>
                <a:endParaRPr lang="en-IN" dirty="0" smtClean="0">
                  <a:solidFill>
                    <a:srgbClr val="0070C0"/>
                  </a:solidFill>
                  <a:latin typeface="Comic Sans MS" pitchFamily="66" charset="0"/>
                </a:endParaRPr>
              </a:p>
              <a:p>
                <a:r>
                  <a:rPr lang="en-IN" dirty="0" smtClean="0">
                    <a:solidFill>
                      <a:srgbClr val="0070C0"/>
                    </a:solidFill>
                    <a:latin typeface="Comic Sans MS" pitchFamily="66" charset="0"/>
                  </a:rPr>
                  <a:t>Standard </a:t>
                </a:r>
                <a:r>
                  <a:rPr lang="en-IN" dirty="0" smtClean="0">
                    <a:solidFill>
                      <a:srgbClr val="0070C0"/>
                    </a:solidFill>
                    <a:latin typeface="Comic Sans MS" pitchFamily="66" charset="0"/>
                  </a:rPr>
                  <a:t>Deviation</a:t>
                </a:r>
                <a:r>
                  <a:rPr lang="en-IN" dirty="0" smtClean="0">
                    <a:latin typeface="Comic Sans MS" pitchFamily="66" charset="0"/>
                  </a:rPr>
                  <a:t> : </a:t>
                </a:r>
                <a:r>
                  <a:rPr lang="en-IN" dirty="0" smtClean="0">
                    <a:solidFill>
                      <a:srgbClr val="7030A0"/>
                    </a:solidFill>
                    <a:latin typeface="Comic Sans MS" pitchFamily="66" charset="0"/>
                  </a:rPr>
                  <a:t>+ 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IN" i="1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</m:ctrlPr>
                      </m:radPr>
                      <m:deg/>
                      <m:e>
                        <m:r>
                          <m:rPr>
                            <m:nor/>
                          </m:rPr>
                          <a:rPr lang="en-IN" dirty="0">
                            <a:solidFill>
                              <a:srgbClr val="7030A0"/>
                            </a:solidFill>
                            <a:latin typeface="Comic Sans MS" pitchFamily="66" charset="0"/>
                          </a:rPr>
                          <m:t>Variance</m:t>
                        </m:r>
                      </m:e>
                    </m:rad>
                  </m:oMath>
                </a14:m>
                <a:endParaRPr lang="en-IN" dirty="0" smtClean="0">
                  <a:solidFill>
                    <a:srgbClr val="7030A0"/>
                  </a:solidFill>
                  <a:latin typeface="Comic Sans MS" pitchFamily="66" charset="0"/>
                </a:endParaRPr>
              </a:p>
              <a:p>
                <a:pPr>
                  <a:buNone/>
                </a:pPr>
                <a:r>
                  <a:rPr lang="en-IN" dirty="0" smtClean="0"/>
                  <a:t>	</a:t>
                </a:r>
                <a:r>
                  <a:rPr lang="en-IN" dirty="0" smtClean="0">
                    <a:latin typeface="Comic Sans MS" pitchFamily="66" charset="0"/>
                  </a:rPr>
                  <a:t>SD = + 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IN" i="1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</m:ctrlPr>
                      </m:radPr>
                      <m:deg/>
                      <m:e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[ ∑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x</m:t>
                        </m:r>
                        <m:r>
                          <m:rPr>
                            <m:nor/>
                          </m:rPr>
                          <a:rPr lang="en-IN" b="1" baseline="30000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2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 – (∑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x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)2/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N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] / (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N</m:t>
                        </m:r>
                        <m:r>
                          <m:rPr>
                            <m:nor/>
                          </m:rPr>
                          <a:rPr lang="en-IN" b="1" dirty="0">
                            <a:solidFill>
                              <a:srgbClr val="002060"/>
                            </a:solidFill>
                            <a:latin typeface="Comic Sans MS" pitchFamily="66" charset="0"/>
                          </a:rPr>
                          <m:t>-1).</m:t>
                        </m:r>
                      </m:e>
                    </m:rad>
                  </m:oMath>
                </a14:m>
                <a:endParaRPr lang="en-IN" dirty="0" smtClean="0">
                  <a:latin typeface="Comic Sans MS" pitchFamily="66" charset="0"/>
                </a:endParaRPr>
              </a:p>
              <a:p>
                <a:pPr algn="just">
                  <a:buNone/>
                </a:pPr>
                <a:r>
                  <a:rPr lang="en-IN" sz="3400" dirty="0" smtClean="0">
                    <a:latin typeface="Comic Sans MS" pitchFamily="66" charset="0"/>
                  </a:rPr>
                  <a:t>Some important points:</a:t>
                </a:r>
              </a:p>
              <a:p>
                <a:pPr marL="514350" indent="-514350" algn="just">
                  <a:buAutoNum type="arabicPeriod"/>
                </a:pPr>
                <a:r>
                  <a:rPr lang="en-IN" sz="3400" dirty="0" smtClean="0">
                    <a:latin typeface="Comic Sans MS" pitchFamily="66" charset="0"/>
                  </a:rPr>
                  <a:t>The concept of </a:t>
                </a:r>
                <a:r>
                  <a:rPr lang="en-IN" sz="3400" dirty="0">
                    <a:latin typeface="Comic Sans MS" pitchFamily="66" charset="0"/>
                  </a:rPr>
                  <a:t>S</a:t>
                </a:r>
                <a:r>
                  <a:rPr lang="en-IN" sz="3400" dirty="0" smtClean="0">
                    <a:latin typeface="Comic Sans MS" pitchFamily="66" charset="0"/>
                  </a:rPr>
                  <a:t>tandard Deviation was given by Karl Pearson in 1823.</a:t>
                </a:r>
              </a:p>
              <a:p>
                <a:pPr marL="514350" indent="-514350" algn="just">
                  <a:buAutoNum type="arabicPeriod"/>
                </a:pPr>
                <a:r>
                  <a:rPr lang="en-IN" sz="3400" dirty="0" smtClean="0">
                    <a:latin typeface="Comic Sans MS" pitchFamily="66" charset="0"/>
                  </a:rPr>
                  <a:t>Standard deviation is the best measure of dispersion. </a:t>
                </a:r>
              </a:p>
              <a:p>
                <a:pPr marL="514350" indent="-514350" algn="just">
                  <a:buAutoNum type="arabicPeriod"/>
                </a:pPr>
                <a:r>
                  <a:rPr lang="en-IN" sz="3400" dirty="0" smtClean="0">
                    <a:latin typeface="Comic Sans MS" pitchFamily="66" charset="0"/>
                  </a:rPr>
                  <a:t>It is based on each and every item of the distribution. </a:t>
                </a:r>
              </a:p>
              <a:p>
                <a:pPr marL="514350" indent="-514350" algn="just">
                  <a:buAutoNum type="arabicPeriod"/>
                </a:pPr>
                <a:endParaRPr lang="en-IN" dirty="0" smtClean="0">
                  <a:latin typeface="Comic Sans MS" pitchFamily="66" charset="0"/>
                </a:endParaRPr>
              </a:p>
              <a:p>
                <a:pPr>
                  <a:buNone/>
                </a:pPr>
                <a:endParaRPr lang="en-IN" dirty="0">
                  <a:latin typeface="Comic Sans MS" pitchFamily="66" charset="0"/>
                </a:endParaRPr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304800"/>
                <a:ext cx="8229600" cy="5745163"/>
              </a:xfrm>
              <a:blipFill rotWithShape="0">
                <a:blip r:embed="rId2"/>
                <a:stretch>
                  <a:fillRect l="-2593" t="-2229" r="-207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09600"/>
            <a:ext cx="8229600" cy="5516563"/>
          </a:xfrm>
        </p:spPr>
        <p:txBody>
          <a:bodyPr>
            <a:normAutofit fontScale="92500"/>
          </a:bodyPr>
          <a:lstStyle/>
          <a:p>
            <a:pPr marL="514350" indent="-514350" algn="just">
              <a:buAutoNum type="arabicPeriod"/>
            </a:pPr>
            <a:r>
              <a:rPr lang="en-IN" dirty="0">
                <a:latin typeface="Comic Sans MS" pitchFamily="66" charset="0"/>
              </a:rPr>
              <a:t>It can undergo further algebraic treatment.</a:t>
            </a:r>
          </a:p>
          <a:p>
            <a:pPr marL="514350" indent="-514350" algn="just">
              <a:buAutoNum type="arabicPeriod"/>
            </a:pPr>
            <a:r>
              <a:rPr lang="en-IN" dirty="0">
                <a:latin typeface="Comic Sans MS" pitchFamily="66" charset="0"/>
              </a:rPr>
              <a:t>It is less affected by fluctuation of sampling.</a:t>
            </a:r>
          </a:p>
          <a:p>
            <a:pPr marL="514350" indent="-514350" algn="just">
              <a:buAutoNum type="arabicPeriod"/>
            </a:pPr>
            <a:r>
              <a:rPr lang="en-IN" dirty="0">
                <a:latin typeface="Comic Sans MS" pitchFamily="66" charset="0"/>
              </a:rPr>
              <a:t>It is possible to calculate the combined standard deviation of two or more groups. </a:t>
            </a:r>
            <a:endParaRPr lang="en-IN" dirty="0" smtClean="0">
              <a:latin typeface="Comic Sans MS" pitchFamily="66" charset="0"/>
            </a:endParaRPr>
          </a:p>
          <a:p>
            <a:pPr marL="514350" indent="-514350" algn="just">
              <a:buAutoNum type="arabicPeriod"/>
            </a:pPr>
            <a:r>
              <a:rPr lang="en-IN" dirty="0" smtClean="0">
                <a:latin typeface="Comic Sans MS" pitchFamily="66" charset="0"/>
              </a:rPr>
              <a:t>It takes the original unit of the data.</a:t>
            </a:r>
            <a:endParaRPr lang="en-IN" dirty="0">
              <a:latin typeface="Comic Sans MS" pitchFamily="66" charset="0"/>
            </a:endParaRPr>
          </a:p>
          <a:p>
            <a:pPr marL="514350" indent="-514350" algn="just">
              <a:buAutoNum type="arabicPeriod"/>
            </a:pPr>
            <a:r>
              <a:rPr lang="en-IN" dirty="0">
                <a:latin typeface="Comic Sans MS" pitchFamily="66" charset="0"/>
              </a:rPr>
              <a:t>S. D. is the most powerful measure of dispersion because it satisfies almost all the properties for an ideal measure of dispersion.</a:t>
            </a:r>
            <a:endParaRPr lang="en-US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3724450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04800"/>
            <a:ext cx="8229600" cy="6324600"/>
          </a:xfrm>
        </p:spPr>
        <p:txBody>
          <a:bodyPr/>
          <a:lstStyle/>
          <a:p>
            <a:pPr algn="just"/>
            <a:r>
              <a:rPr lang="en-US" sz="2800" dirty="0">
                <a:latin typeface="Comic Sans MS" panose="030F0702030302020204" pitchFamily="66" charset="0"/>
              </a:rPr>
              <a:t>Exercise </a:t>
            </a:r>
            <a:r>
              <a:rPr lang="en-US" sz="2800" dirty="0" smtClean="0">
                <a:latin typeface="Comic Sans MS" panose="030F0702030302020204" pitchFamily="66" charset="0"/>
              </a:rPr>
              <a:t>2. </a:t>
            </a:r>
            <a:r>
              <a:rPr lang="en-US" sz="2800" dirty="0">
                <a:latin typeface="Comic Sans MS" panose="030F0702030302020204" pitchFamily="66" charset="0"/>
              </a:rPr>
              <a:t>			Dated: 10.11.2020</a:t>
            </a:r>
          </a:p>
          <a:p>
            <a:pPr marL="0" indent="0" algn="just">
              <a:buNone/>
            </a:pPr>
            <a:r>
              <a:rPr lang="en-US" sz="2800" dirty="0">
                <a:latin typeface="Comic Sans MS" panose="030F0702030302020204" pitchFamily="66" charset="0"/>
              </a:rPr>
              <a:t>Calculate the </a:t>
            </a:r>
            <a:r>
              <a:rPr lang="en-US" sz="2800" dirty="0" smtClean="0">
                <a:latin typeface="Comic Sans MS" panose="030F0702030302020204" pitchFamily="66" charset="0"/>
              </a:rPr>
              <a:t>standard deviation </a:t>
            </a:r>
            <a:r>
              <a:rPr lang="en-US" sz="2800" dirty="0">
                <a:latin typeface="Comic Sans MS" panose="030F0702030302020204" pitchFamily="66" charset="0"/>
              </a:rPr>
              <a:t>on daily milk production (kg) of HF crossbred cow from the following information</a:t>
            </a:r>
            <a:r>
              <a:rPr lang="en-US" sz="2800" dirty="0" smtClean="0">
                <a:latin typeface="Comic Sans MS" panose="030F0702030302020204" pitchFamily="66" charset="0"/>
              </a:rPr>
              <a:t>:</a:t>
            </a:r>
          </a:p>
          <a:p>
            <a:pPr marL="0" indent="0" algn="just">
              <a:buNone/>
            </a:pPr>
            <a:endParaRPr lang="en-US" dirty="0">
              <a:latin typeface="Comic Sans MS" panose="030F0702030302020204" pitchFamily="66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19290399"/>
              </p:ext>
            </p:extLst>
          </p:nvPr>
        </p:nvGraphicFramePr>
        <p:xfrm>
          <a:off x="685800" y="2209800"/>
          <a:ext cx="8001000" cy="4079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000250"/>
                <a:gridCol w="2343150"/>
                <a:gridCol w="1657350"/>
                <a:gridCol w="200025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Sl. No.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Daily Milk Yield (X)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X</a:t>
                      </a:r>
                      <a:r>
                        <a:rPr lang="en-US" b="1" baseline="30000" dirty="0" smtClean="0"/>
                        <a:t>2</a:t>
                      </a:r>
                      <a:endParaRPr lang="en-US" b="1" baseline="30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6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2.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7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3.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8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4.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9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5.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10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6.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11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7.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12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8.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13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9.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14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10.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 smtClean="0"/>
                        <a:t>15</a:t>
                      </a:r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b="1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923259763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762000"/>
            <a:ext cx="8229600" cy="5364163"/>
          </a:xfrm>
        </p:spPr>
        <p:txBody>
          <a:bodyPr/>
          <a:lstStyle/>
          <a:p>
            <a:pPr algn="ctr">
              <a:buNone/>
            </a:pPr>
            <a:endParaRPr lang="en-IN" sz="7200" b="1" smtClean="0">
              <a:solidFill>
                <a:srgbClr val="0070C0"/>
              </a:solidFill>
              <a:latin typeface="Comic Sans MS" pitchFamily="66" charset="0"/>
            </a:endParaRPr>
          </a:p>
          <a:p>
            <a:pPr algn="ctr">
              <a:buNone/>
            </a:pPr>
            <a:r>
              <a:rPr lang="en-IN" sz="7200" b="1" smtClean="0">
                <a:solidFill>
                  <a:srgbClr val="0070C0"/>
                </a:solidFill>
                <a:latin typeface="Comic Sans MS" pitchFamily="66" charset="0"/>
              </a:rPr>
              <a:t>THANK</a:t>
            </a:r>
            <a:r>
              <a:rPr lang="en-IN" sz="7200" b="1" dirty="0" smtClean="0">
                <a:solidFill>
                  <a:srgbClr val="0070C0"/>
                </a:solidFill>
                <a:latin typeface="Comic Sans MS" pitchFamily="66" charset="0"/>
              </a:rPr>
              <a:t>	YOU</a:t>
            </a:r>
            <a:endParaRPr lang="en-IN" b="1" dirty="0">
              <a:solidFill>
                <a:srgbClr val="0070C0"/>
              </a:solidFill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708</TotalTime>
  <Words>589</Words>
  <Application>Microsoft Office PowerPoint</Application>
  <PresentationFormat>On-screen Show (4:3)</PresentationFormat>
  <Paragraphs>300</Paragraphs>
  <Slides>22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8" baseType="lpstr">
      <vt:lpstr>Arial</vt:lpstr>
      <vt:lpstr>Calibri</vt:lpstr>
      <vt:lpstr>Cambria Math</vt:lpstr>
      <vt:lpstr>Comic Sans MS</vt:lpstr>
      <vt:lpstr>Times New Roman</vt:lpstr>
      <vt:lpstr>Office Theme</vt:lpstr>
      <vt:lpstr>PowerPoint Presentation</vt:lpstr>
      <vt:lpstr>Measures of Dispersion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Variance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User</dc:creator>
  <cp:lastModifiedBy>K.G.mandal</cp:lastModifiedBy>
  <cp:revision>63</cp:revision>
  <dcterms:created xsi:type="dcterms:W3CDTF">2006-08-16T00:00:00Z</dcterms:created>
  <dcterms:modified xsi:type="dcterms:W3CDTF">2020-11-10T07:18:45Z</dcterms:modified>
</cp:coreProperties>
</file>