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8" r:id="rId3"/>
    <p:sldId id="269" r:id="rId4"/>
    <p:sldId id="258" r:id="rId5"/>
    <p:sldId id="270" r:id="rId6"/>
    <p:sldId id="257" r:id="rId7"/>
    <p:sldId id="271" r:id="rId8"/>
    <p:sldId id="259" r:id="rId9"/>
    <p:sldId id="260" r:id="rId10"/>
    <p:sldId id="267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2" d="100"/>
          <a:sy n="82" d="100"/>
        </p:scale>
        <p:origin x="691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DCDF12-B3D9-4BAB-AFB8-90F84D3DD4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65B522-7C45-4756-BE6A-E2555801B6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0561C5-BD36-44E6-B374-956A4231C4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A6FAA-CD93-4D9F-9430-F8813EA20EAF}" type="datetimeFigureOut">
              <a:rPr lang="en-IN" smtClean="0"/>
              <a:t>13-11-2020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CB1F0B-8961-4176-BC14-BEA959A805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A48EE-6CBC-4AA2-875F-DCF9C019F4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FF33-5A91-4ACF-B243-B52103C45C6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627101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F5035-08AA-41D5-95F0-2766B7AEA1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FAA1F1-1945-4AAC-8980-F866546970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835B2C-A8B2-45F7-9C9A-C96C253A2E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A6FAA-CD93-4D9F-9430-F8813EA20EAF}" type="datetimeFigureOut">
              <a:rPr lang="en-IN" smtClean="0"/>
              <a:t>13-11-2020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8852E9-2EA4-44F0-910D-915CAEFD11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9ECF60-F527-443B-8C23-011903C912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FF33-5A91-4ACF-B243-B52103C45C6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581101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A4EC0-C63C-4C62-93A6-3AA030859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DFF912-13E8-4153-80A6-4FD4B8680B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6A16BF-7AF0-4E8C-A945-1082B87F84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A6FAA-CD93-4D9F-9430-F8813EA20EAF}" type="datetimeFigureOut">
              <a:rPr lang="en-IN" smtClean="0"/>
              <a:t>13-11-2020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1F0F69-1B9E-454E-96B5-FF62DA154C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B679BC-FFC8-4B09-B156-CE20EDD147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FF33-5A91-4ACF-B243-B52103C45C6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562500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8436B6-1809-49A1-94BC-0BE6A19FA2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A5E50E-6F6A-4C42-BF53-3DAD4E9212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DB9250-9496-4C66-A7C9-8B781C21DD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4C09CA-888B-4F64-A155-201011E8D8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A6FAA-CD93-4D9F-9430-F8813EA20EAF}" type="datetimeFigureOut">
              <a:rPr lang="en-IN" smtClean="0"/>
              <a:t>13-11-2020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17898A-F48E-4C59-89C2-1BD45D69A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33B6D1-EC2F-4E31-BBF9-4CC927C6A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FF33-5A91-4ACF-B243-B52103C45C6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494338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2CCFE-14A8-4CFB-B200-F6507D8D76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5ACC63-4B98-4DF3-9315-324D9AFD88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7C3A88-593E-478C-96A6-5B294A7D59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F8BA4C-E8A7-42C2-A336-8D28DD76C1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4A85B5-720A-4D83-B5F8-7DE9FF4E35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CB0F43D-B6B6-4F7C-AB25-67DF35CC0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A6FAA-CD93-4D9F-9430-F8813EA20EAF}" type="datetimeFigureOut">
              <a:rPr lang="en-IN" smtClean="0"/>
              <a:t>13-11-2020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2735CC5-9CE2-48F4-BF59-BD0FCCB54D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D14FEE2-8BF5-49EC-BD7E-FEB1074F61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FF33-5A91-4ACF-B243-B52103C45C6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931201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3CD19F-01DB-4A50-B590-E8E19C6583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AE20813-BCAF-48B0-95CB-4A2F9AD574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A6FAA-CD93-4D9F-9430-F8813EA20EAF}" type="datetimeFigureOut">
              <a:rPr lang="en-IN" smtClean="0"/>
              <a:t>13-11-2020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C4CB6D4-96C7-4C95-BD38-CE04D50576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B0B520-6344-416F-B0A7-865BBFBE8D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FF33-5A91-4ACF-B243-B52103C45C6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009740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E6B8CB-4BFE-40C0-BB47-18FC43C45A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A6FAA-CD93-4D9F-9430-F8813EA20EAF}" type="datetimeFigureOut">
              <a:rPr lang="en-IN" smtClean="0"/>
              <a:t>13-11-2020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76F28A5-E10F-472F-B2E6-A996550E9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B40962-BC39-4F49-B55B-18F6602AB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FF33-5A91-4ACF-B243-B52103C45C6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774321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583077-EA68-40CE-8BFF-6FD43220DF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15B50A-4F0A-4FFF-A16A-4D3C7D4459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0A404F-7280-4826-AD2C-512E646F4A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FF0D24-3EA1-4952-9CEA-C6F5FE635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A6FAA-CD93-4D9F-9430-F8813EA20EAF}" type="datetimeFigureOut">
              <a:rPr lang="en-IN" smtClean="0"/>
              <a:t>13-11-2020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5BF32A-9C93-4EBB-98ED-F228CAC641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B3A4BB-3B03-4FDB-8065-05910026FB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FF33-5A91-4ACF-B243-B52103C45C6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470351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E0C463-25B8-4F22-8E5B-F0C860D58D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508EB1-FF33-4ACB-86B3-7E30355CE12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D43E39-1EA2-405E-A9E2-DBFE1AEFBF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820E36-619C-4117-B2F8-25B9F0764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A6FAA-CD93-4D9F-9430-F8813EA20EAF}" type="datetimeFigureOut">
              <a:rPr lang="en-IN" smtClean="0"/>
              <a:t>13-11-2020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3D79F2-64E7-4B49-B296-F0804BF6B3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F8CA72-2A90-46ED-97B6-B83B24F380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FF33-5A91-4ACF-B243-B52103C45C6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269107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B00EF7-2E76-4716-98F9-64729980BA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7CE5E8-A9BA-4DDE-B7E5-6DEABBAC8B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274CBE-487F-4032-8293-C181625FC1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A6FAA-CD93-4D9F-9430-F8813EA20EAF}" type="datetimeFigureOut">
              <a:rPr lang="en-IN" smtClean="0"/>
              <a:t>13-11-2020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FA6FE0-81CA-4C09-8D10-D425B96EAF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9232B6-A817-4B98-AD66-A238BFA1BB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FF33-5A91-4ACF-B243-B52103C45C6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362486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87C42A7-764B-4BBA-87EA-EEDEE96625B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CD86D5-FFD3-439C-9162-A49FE59442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AD741C-0489-4487-B54C-E108469F32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A6FAA-CD93-4D9F-9430-F8813EA20EAF}" type="datetimeFigureOut">
              <a:rPr lang="en-IN" smtClean="0"/>
              <a:t>13-11-2020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0CA993-FE8E-44E5-9A4C-8502AA2384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B87A1D-745A-48E4-8A68-AAFC41E23D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FF33-5A91-4ACF-B243-B52103C45C6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420608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B40E837-DCE8-4A35-BF6D-ED0311B58E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CC9B35-780D-4BED-BE9E-35A8B83545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48D307-12CD-4B8F-ADDD-88B81844CAF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8A6FAA-CD93-4D9F-9430-F8813EA20EAF}" type="datetimeFigureOut">
              <a:rPr lang="en-IN" smtClean="0"/>
              <a:t>13-11-2020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497443-DB67-417F-A093-4EDE83387E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9A08F2-598C-4548-B8BB-7B83C2DE51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17FF33-5A91-4ACF-B243-B52103C45C6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21515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3E136-459B-49B9-9AB4-F58165760A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12192000" cy="3509963"/>
          </a:xfrm>
        </p:spPr>
        <p:txBody>
          <a:bodyPr/>
          <a:lstStyle/>
          <a:p>
            <a:r>
              <a:rPr lang="en-IN" dirty="0"/>
              <a:t> MILK PRODUCTS</a:t>
            </a:r>
            <a:br>
              <a:rPr lang="en-IN" dirty="0"/>
            </a:br>
            <a:br>
              <a:rPr lang="en-IN" dirty="0"/>
            </a:br>
            <a:r>
              <a:rPr lang="en-IN" dirty="0"/>
              <a:t>(Part-3)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6D3080-D660-4821-83DD-FECB9224F0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900196"/>
            <a:ext cx="12192000" cy="2957804"/>
          </a:xfrm>
        </p:spPr>
        <p:txBody>
          <a:bodyPr>
            <a:normAutofit/>
          </a:bodyPr>
          <a:lstStyle/>
          <a:p>
            <a:r>
              <a:rPr lang="en-IN" dirty="0"/>
              <a:t>     BY-</a:t>
            </a:r>
          </a:p>
          <a:p>
            <a:r>
              <a:rPr lang="en-IN" dirty="0"/>
              <a:t>                                                        </a:t>
            </a:r>
            <a:r>
              <a:rPr lang="en-IN" dirty="0" err="1"/>
              <a:t>Dr.</a:t>
            </a:r>
            <a:r>
              <a:rPr lang="en-IN" dirty="0"/>
              <a:t> SUSHMA KUMARI</a:t>
            </a:r>
          </a:p>
          <a:p>
            <a:r>
              <a:rPr lang="en-IN" dirty="0"/>
              <a:t>                                                     </a:t>
            </a:r>
            <a:r>
              <a:rPr lang="en-IN" dirty="0" err="1"/>
              <a:t>Asst.Prof</a:t>
            </a:r>
            <a:r>
              <a:rPr lang="en-IN" dirty="0"/>
              <a:t>,</a:t>
            </a:r>
          </a:p>
          <a:p>
            <a:r>
              <a:rPr lang="en-IN" dirty="0"/>
              <a:t>                                                       DEPT. OF LPT,BVC,</a:t>
            </a:r>
          </a:p>
          <a:p>
            <a:r>
              <a:rPr lang="en-IN" dirty="0"/>
              <a:t>                                                             Bihar Animal Sciences University, Patna</a:t>
            </a:r>
          </a:p>
        </p:txBody>
      </p:sp>
    </p:spTree>
    <p:extLst>
      <p:ext uri="{BB962C8B-B14F-4D97-AF65-F5344CB8AC3E}">
        <p14:creationId xmlns:p14="http://schemas.microsoft.com/office/powerpoint/2010/main" val="31940846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"/>
            <a:ext cx="9144000" cy="1066799"/>
          </a:xfrm>
        </p:spPr>
        <p:txBody>
          <a:bodyPr/>
          <a:lstStyle/>
          <a:p>
            <a:r>
              <a:rPr lang="en-IN" dirty="0"/>
              <a:t>Fermented Milk Products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0" y="1600200"/>
            <a:ext cx="12192000" cy="5257800"/>
          </a:xfrm>
        </p:spPr>
        <p:txBody>
          <a:bodyPr>
            <a:normAutofit/>
          </a:bodyPr>
          <a:lstStyle/>
          <a:p>
            <a:r>
              <a:rPr lang="en-IN" b="1" dirty="0">
                <a:solidFill>
                  <a:srgbClr val="FF0000"/>
                </a:solidFill>
              </a:rPr>
              <a:t>Lassi</a:t>
            </a:r>
          </a:p>
          <a:p>
            <a:pPr algn="l"/>
            <a:r>
              <a:rPr lang="en-IN" b="1" dirty="0">
                <a:solidFill>
                  <a:srgbClr val="00B050"/>
                </a:solidFill>
              </a:rPr>
              <a:t>        Method of preparation-</a:t>
            </a:r>
          </a:p>
          <a:p>
            <a:pPr algn="l"/>
            <a:r>
              <a:rPr lang="en-IN" b="1" dirty="0">
                <a:solidFill>
                  <a:srgbClr val="00B050"/>
                </a:solidFill>
              </a:rPr>
              <a:t>                                                                                   Curd</a:t>
            </a:r>
          </a:p>
          <a:p>
            <a:pPr algn="l"/>
            <a:r>
              <a:rPr lang="en-IN" b="1" dirty="0">
                <a:solidFill>
                  <a:srgbClr val="00B050"/>
                </a:solidFill>
              </a:rPr>
              <a:t>                                                               churning</a:t>
            </a:r>
          </a:p>
          <a:p>
            <a:pPr algn="l"/>
            <a:r>
              <a:rPr lang="en-IN" b="1" dirty="0">
                <a:solidFill>
                  <a:srgbClr val="00B050"/>
                </a:solidFill>
              </a:rPr>
              <a:t>                                                                     breaking of curd</a:t>
            </a:r>
          </a:p>
          <a:p>
            <a:pPr algn="l"/>
            <a:r>
              <a:rPr lang="en-IN" b="1" dirty="0">
                <a:solidFill>
                  <a:srgbClr val="00B050"/>
                </a:solidFill>
              </a:rPr>
              <a:t>                                                        </a:t>
            </a:r>
          </a:p>
          <a:p>
            <a:pPr algn="l"/>
            <a:r>
              <a:rPr lang="en-IN" b="1" dirty="0">
                <a:solidFill>
                  <a:srgbClr val="00B050"/>
                </a:solidFill>
              </a:rPr>
              <a:t>                                         addition of sugar (6%)</a:t>
            </a:r>
          </a:p>
          <a:p>
            <a:pPr algn="l"/>
            <a:r>
              <a:rPr lang="en-IN" b="1" dirty="0">
                <a:solidFill>
                  <a:srgbClr val="00B050"/>
                </a:solidFill>
              </a:rPr>
              <a:t>                                                            and flavour</a:t>
            </a:r>
          </a:p>
          <a:p>
            <a:pPr algn="l"/>
            <a:endParaRPr lang="en-IN" b="1" dirty="0">
              <a:solidFill>
                <a:srgbClr val="00B050"/>
              </a:solidFill>
            </a:endParaRPr>
          </a:p>
          <a:p>
            <a:pPr algn="l"/>
            <a:r>
              <a:rPr lang="en-IN" b="1" dirty="0">
                <a:solidFill>
                  <a:srgbClr val="00B050"/>
                </a:solidFill>
              </a:rPr>
              <a:t>                                                                              Lassi  (chilling)</a:t>
            </a:r>
          </a:p>
          <a:p>
            <a:pPr algn="l"/>
            <a:r>
              <a:rPr lang="en-IN" b="1" dirty="0">
                <a:solidFill>
                  <a:srgbClr val="00B050"/>
                </a:solidFill>
              </a:rPr>
              <a:t>                                          </a:t>
            </a:r>
          </a:p>
        </p:txBody>
      </p:sp>
      <p:sp>
        <p:nvSpPr>
          <p:cNvPr id="4" name="Down Arrow 3"/>
          <p:cNvSpPr/>
          <p:nvPr/>
        </p:nvSpPr>
        <p:spPr>
          <a:xfrm>
            <a:off x="5867400" y="2971800"/>
            <a:ext cx="381000" cy="4572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5" name="Down Arrow 4"/>
          <p:cNvSpPr/>
          <p:nvPr/>
        </p:nvSpPr>
        <p:spPr>
          <a:xfrm>
            <a:off x="5791200" y="3962400"/>
            <a:ext cx="533400" cy="15880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7BF89-93EB-48FE-AC02-78FB9FCF08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/>
          </a:p>
        </p:txBody>
      </p:sp>
      <p:pic>
        <p:nvPicPr>
          <p:cNvPr id="1026" name="Picture 2" descr="Rosewater Cardamom Lassi Recipe: Nirvana on the Tongue | Foodal">
            <a:extLst>
              <a:ext uri="{FF2B5EF4-FFF2-40B4-BE49-F238E27FC236}">
                <a16:creationId xmlns:a16="http://schemas.microsoft.com/office/drawing/2014/main" id="{E23CAFFF-884D-44E4-A89E-CE6EF0A9060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6114" y="0"/>
            <a:ext cx="572588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weet Lassi - Subbus Kitchen">
            <a:extLst>
              <a:ext uri="{FF2B5EF4-FFF2-40B4-BE49-F238E27FC236}">
                <a16:creationId xmlns:a16="http://schemas.microsoft.com/office/drawing/2014/main" id="{86FCFF9A-1D9A-4DE0-A037-120CEFCC44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19552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20069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err="1">
                <a:solidFill>
                  <a:srgbClr val="C00000"/>
                </a:solidFill>
              </a:rPr>
              <a:t>Srikhand</a:t>
            </a:r>
            <a:endParaRPr lang="en-IN" dirty="0">
              <a:solidFill>
                <a:srgbClr val="C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502230"/>
            <a:ext cx="12192000" cy="5203372"/>
          </a:xfrm>
        </p:spPr>
        <p:txBody>
          <a:bodyPr/>
          <a:lstStyle/>
          <a:p>
            <a:r>
              <a:rPr lang="en-IN" dirty="0">
                <a:solidFill>
                  <a:srgbClr val="00B050"/>
                </a:solidFill>
              </a:rPr>
              <a:t>                                                          Curd</a:t>
            </a:r>
          </a:p>
          <a:p>
            <a:r>
              <a:rPr lang="en-IN" dirty="0"/>
              <a:t>             strained to remove whey</a:t>
            </a:r>
          </a:p>
          <a:p>
            <a:r>
              <a:rPr lang="en-IN" dirty="0"/>
              <a:t>                                                     </a:t>
            </a:r>
          </a:p>
          <a:p>
            <a:r>
              <a:rPr lang="en-IN" dirty="0">
                <a:solidFill>
                  <a:srgbClr val="00B050"/>
                </a:solidFill>
              </a:rPr>
              <a:t>                                                        </a:t>
            </a:r>
            <a:r>
              <a:rPr lang="en-IN" dirty="0" err="1">
                <a:solidFill>
                  <a:srgbClr val="00B050"/>
                </a:solidFill>
              </a:rPr>
              <a:t>Chakka</a:t>
            </a:r>
            <a:r>
              <a:rPr lang="en-IN" dirty="0"/>
              <a:t> ( intermediate product)</a:t>
            </a:r>
          </a:p>
          <a:p>
            <a:r>
              <a:rPr lang="en-IN" dirty="0"/>
              <a:t>                                                               </a:t>
            </a:r>
          </a:p>
          <a:p>
            <a:r>
              <a:rPr lang="en-IN" dirty="0"/>
              <a:t>                                                                        add sugar, dry fruits,   flavour etc.</a:t>
            </a:r>
          </a:p>
          <a:p>
            <a:r>
              <a:rPr lang="en-IN" dirty="0"/>
              <a:t>                                                       </a:t>
            </a:r>
          </a:p>
          <a:p>
            <a:r>
              <a:rPr lang="en-IN" dirty="0"/>
              <a:t>                                                     </a:t>
            </a:r>
            <a:r>
              <a:rPr lang="en-IN" dirty="0" err="1">
                <a:solidFill>
                  <a:srgbClr val="00B050"/>
                </a:solidFill>
              </a:rPr>
              <a:t>Srikhand</a:t>
            </a:r>
            <a:endParaRPr lang="en-IN" dirty="0">
              <a:solidFill>
                <a:srgbClr val="00B050"/>
              </a:solidFill>
            </a:endParaRPr>
          </a:p>
        </p:txBody>
      </p:sp>
      <p:sp>
        <p:nvSpPr>
          <p:cNvPr id="4" name="Down Arrow 3"/>
          <p:cNvSpPr/>
          <p:nvPr/>
        </p:nvSpPr>
        <p:spPr>
          <a:xfrm>
            <a:off x="4953000" y="2133600"/>
            <a:ext cx="685800" cy="838200"/>
          </a:xfrm>
          <a:prstGeom prst="downArrow">
            <a:avLst>
              <a:gd name="adj1" fmla="val 50000"/>
              <a:gd name="adj2" fmla="val 4569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" name="Down Arrow 4"/>
          <p:cNvSpPr/>
          <p:nvPr/>
        </p:nvSpPr>
        <p:spPr>
          <a:xfrm>
            <a:off x="5053584" y="3763709"/>
            <a:ext cx="484632" cy="978408"/>
          </a:xfrm>
          <a:prstGeom prst="downArrow">
            <a:avLst>
              <a:gd name="adj1" fmla="val 80432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8D4C1D-3549-4C64-9C01-9EF321EF18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6" y="1"/>
            <a:ext cx="11269824" cy="970383"/>
          </a:xfrm>
        </p:spPr>
        <p:txBody>
          <a:bodyPr/>
          <a:lstStyle/>
          <a:p>
            <a:r>
              <a:rPr lang="en-IN" dirty="0" err="1"/>
              <a:t>Shrikhand</a:t>
            </a:r>
            <a:endParaRPr lang="en-IN" dirty="0"/>
          </a:p>
        </p:txBody>
      </p:sp>
      <p:pic>
        <p:nvPicPr>
          <p:cNvPr id="2050" name="Picture 2" descr="Shrikhand">
            <a:extLst>
              <a:ext uri="{FF2B5EF4-FFF2-40B4-BE49-F238E27FC236}">
                <a16:creationId xmlns:a16="http://schemas.microsoft.com/office/drawing/2014/main" id="{64EE801A-6AF7-4528-AD53-E92219D220A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7536" y="1690688"/>
            <a:ext cx="6024464" cy="5167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hrikhand Recipe | Saffron Cardamom Sweet Yogurt Recipe">
            <a:extLst>
              <a:ext uri="{FF2B5EF4-FFF2-40B4-BE49-F238E27FC236}">
                <a16:creationId xmlns:a16="http://schemas.microsoft.com/office/drawing/2014/main" id="{87EB5C42-2BC9-498D-9437-98EB8A503A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90686"/>
            <a:ext cx="5617029" cy="5167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59307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0"/>
            <a:ext cx="9144000" cy="914400"/>
          </a:xfrm>
        </p:spPr>
        <p:txBody>
          <a:bodyPr/>
          <a:lstStyle/>
          <a:p>
            <a:r>
              <a:rPr lang="en-IN" dirty="0"/>
              <a:t>Acid coagulated milk products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0" y="1066800"/>
            <a:ext cx="9144000" cy="5791200"/>
          </a:xfrm>
        </p:spPr>
        <p:txBody>
          <a:bodyPr>
            <a:noAutofit/>
          </a:bodyPr>
          <a:lstStyle/>
          <a:p>
            <a:pPr algn="ctr"/>
            <a:r>
              <a:rPr lang="en-IN" sz="2400" dirty="0">
                <a:solidFill>
                  <a:srgbClr val="FF0000"/>
                </a:solidFill>
              </a:rPr>
              <a:t>Chana- </a:t>
            </a:r>
          </a:p>
          <a:p>
            <a:pPr algn="ctr"/>
            <a:r>
              <a:rPr lang="en-IN" sz="2000" dirty="0">
                <a:solidFill>
                  <a:srgbClr val="FF0000"/>
                </a:solidFill>
                <a:latin typeface="Segoe UI" pitchFamily="34" charset="0"/>
                <a:cs typeface="Segoe UI" pitchFamily="34" charset="0"/>
              </a:rPr>
              <a:t>It refers to milk solids obtained by the acid coagulation of boiled hot milk and subsequent drainage of whey.</a:t>
            </a:r>
          </a:p>
          <a:p>
            <a:pPr>
              <a:buNone/>
            </a:pPr>
            <a:r>
              <a:rPr lang="en-IN" sz="2000" dirty="0">
                <a:latin typeface="Segoe UI" pitchFamily="34" charset="0"/>
                <a:cs typeface="Segoe UI" pitchFamily="34" charset="0"/>
              </a:rPr>
              <a:t>                                  Milk </a:t>
            </a:r>
          </a:p>
          <a:p>
            <a:pPr>
              <a:buNone/>
            </a:pPr>
            <a:r>
              <a:rPr lang="en-IN" sz="2000" dirty="0">
                <a:latin typeface="Segoe UI" pitchFamily="34" charset="0"/>
                <a:cs typeface="Segoe UI" pitchFamily="34" charset="0"/>
              </a:rPr>
              <a:t>         </a:t>
            </a:r>
          </a:p>
          <a:p>
            <a:r>
              <a:rPr lang="en-IN" sz="2000" dirty="0">
                <a:latin typeface="Segoe UI" pitchFamily="34" charset="0"/>
                <a:cs typeface="Segoe UI" pitchFamily="34" charset="0"/>
              </a:rPr>
              <a:t>                              boiled</a:t>
            </a:r>
          </a:p>
          <a:p>
            <a:endParaRPr lang="en-IN" sz="2000" dirty="0">
              <a:latin typeface="Segoe UI" pitchFamily="34" charset="0"/>
              <a:cs typeface="Segoe UI" pitchFamily="34" charset="0"/>
            </a:endParaRPr>
          </a:p>
          <a:p>
            <a:r>
              <a:rPr lang="en-IN" sz="2000" dirty="0">
                <a:latin typeface="Segoe UI" pitchFamily="34" charset="0"/>
                <a:cs typeface="Segoe UI" pitchFamily="34" charset="0"/>
              </a:rPr>
              <a:t>Addition of 1-2% lactic acid, citric acid or acetic acid </a:t>
            </a:r>
          </a:p>
          <a:p>
            <a:pPr marL="0" indent="0">
              <a:buNone/>
            </a:pPr>
            <a:endParaRPr lang="en-IN" sz="2000" dirty="0">
              <a:latin typeface="Segoe UI" pitchFamily="34" charset="0"/>
              <a:cs typeface="Segoe UI" pitchFamily="34" charset="0"/>
            </a:endParaRPr>
          </a:p>
          <a:p>
            <a:r>
              <a:rPr lang="en-IN" sz="2000" dirty="0">
                <a:latin typeface="Segoe UI" pitchFamily="34" charset="0"/>
                <a:cs typeface="Segoe UI" pitchFamily="34" charset="0"/>
              </a:rPr>
              <a:t>             coagulation of milk solid </a:t>
            </a:r>
          </a:p>
          <a:p>
            <a:endParaRPr lang="en-IN" sz="2000" dirty="0">
              <a:latin typeface="Segoe UI" pitchFamily="34" charset="0"/>
              <a:cs typeface="Segoe UI" pitchFamily="34" charset="0"/>
            </a:endParaRPr>
          </a:p>
          <a:p>
            <a:r>
              <a:rPr lang="en-IN" sz="2000" dirty="0">
                <a:latin typeface="Segoe UI" pitchFamily="34" charset="0"/>
                <a:cs typeface="Segoe UI" pitchFamily="34" charset="0"/>
              </a:rPr>
              <a:t>              drainage of greenish yellow colour whey </a:t>
            </a:r>
          </a:p>
          <a:p>
            <a:endParaRPr lang="en-IN" sz="2000" dirty="0">
              <a:latin typeface="Segoe UI" pitchFamily="34" charset="0"/>
              <a:cs typeface="Segoe UI" pitchFamily="34" charset="0"/>
            </a:endParaRPr>
          </a:p>
          <a:p>
            <a:r>
              <a:rPr lang="en-IN" sz="2000" dirty="0">
                <a:latin typeface="Segoe UI" pitchFamily="34" charset="0"/>
                <a:cs typeface="Segoe UI" pitchFamily="34" charset="0"/>
              </a:rPr>
              <a:t>                           </a:t>
            </a:r>
            <a:r>
              <a:rPr lang="en-IN" sz="2000" dirty="0" err="1">
                <a:latin typeface="Segoe UI" pitchFamily="34" charset="0"/>
                <a:cs typeface="Segoe UI" pitchFamily="34" charset="0"/>
              </a:rPr>
              <a:t>channa</a:t>
            </a:r>
            <a:endParaRPr lang="en-IN" sz="2000" dirty="0">
              <a:latin typeface="Segoe UI" pitchFamily="34" charset="0"/>
              <a:cs typeface="Segoe UI" pitchFamily="34" charset="0"/>
            </a:endParaRPr>
          </a:p>
          <a:p>
            <a:r>
              <a:rPr lang="en-IN" sz="2000" dirty="0">
                <a:latin typeface="Segoe UI" pitchFamily="34" charset="0"/>
                <a:cs typeface="Segoe UI" pitchFamily="34" charset="0"/>
              </a:rPr>
              <a:t>                            </a:t>
            </a:r>
          </a:p>
          <a:p>
            <a:r>
              <a:rPr lang="en-IN" sz="2000" dirty="0">
                <a:latin typeface="Segoe UI" pitchFamily="34" charset="0"/>
                <a:cs typeface="Segoe UI" pitchFamily="34" charset="0"/>
              </a:rPr>
              <a:t>           </a:t>
            </a:r>
          </a:p>
        </p:txBody>
      </p:sp>
      <p:sp>
        <p:nvSpPr>
          <p:cNvPr id="4" name="Down Arrow 3"/>
          <p:cNvSpPr/>
          <p:nvPr/>
        </p:nvSpPr>
        <p:spPr>
          <a:xfrm>
            <a:off x="3962400" y="2526261"/>
            <a:ext cx="332232" cy="381000"/>
          </a:xfrm>
          <a:prstGeom prst="downArrow">
            <a:avLst>
              <a:gd name="adj1" fmla="val 50000"/>
              <a:gd name="adj2" fmla="val 3040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" name="Down Arrow 4"/>
          <p:cNvSpPr/>
          <p:nvPr/>
        </p:nvSpPr>
        <p:spPr>
          <a:xfrm>
            <a:off x="3886200" y="3352799"/>
            <a:ext cx="332232" cy="39266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" name="Down Arrow 5"/>
          <p:cNvSpPr/>
          <p:nvPr/>
        </p:nvSpPr>
        <p:spPr>
          <a:xfrm>
            <a:off x="3962400" y="4191000"/>
            <a:ext cx="332232" cy="3810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" name="Down Arrow 6"/>
          <p:cNvSpPr/>
          <p:nvPr/>
        </p:nvSpPr>
        <p:spPr>
          <a:xfrm>
            <a:off x="3984171" y="5017537"/>
            <a:ext cx="214605" cy="381000"/>
          </a:xfrm>
          <a:prstGeom prst="downArrow">
            <a:avLst>
              <a:gd name="adj1" fmla="val 74814"/>
              <a:gd name="adj2" fmla="val 4699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" name="Down Arrow 7"/>
          <p:cNvSpPr/>
          <p:nvPr/>
        </p:nvSpPr>
        <p:spPr>
          <a:xfrm>
            <a:off x="4052316" y="5899669"/>
            <a:ext cx="310460" cy="381000"/>
          </a:xfrm>
          <a:prstGeom prst="downArrow">
            <a:avLst>
              <a:gd name="adj1" fmla="val 41836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57572-FE33-4B2D-835E-C005A6DD10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353800" cy="1101011"/>
          </a:xfrm>
        </p:spPr>
        <p:txBody>
          <a:bodyPr/>
          <a:lstStyle/>
          <a:p>
            <a:r>
              <a:rPr lang="en-IN" dirty="0" err="1"/>
              <a:t>Chenna</a:t>
            </a:r>
            <a:endParaRPr lang="en-IN" dirty="0"/>
          </a:p>
        </p:txBody>
      </p:sp>
      <p:pic>
        <p:nvPicPr>
          <p:cNvPr id="3074" name="Picture 2" descr="Chenna recipe | chenna as base ingredient for Bengali sweets, mithai |">
            <a:extLst>
              <a:ext uri="{FF2B5EF4-FFF2-40B4-BE49-F238E27FC236}">
                <a16:creationId xmlns:a16="http://schemas.microsoft.com/office/drawing/2014/main" id="{916E292E-8023-44ED-86AE-42EF7958553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6988" y="1101012"/>
            <a:ext cx="6435012" cy="5756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ow to make Chenna | Chena Recipe (Video) » Foodies Terminal">
            <a:extLst>
              <a:ext uri="{FF2B5EF4-FFF2-40B4-BE49-F238E27FC236}">
                <a16:creationId xmlns:a16="http://schemas.microsoft.com/office/drawing/2014/main" id="{6B1A5D13-3B83-4763-88DC-1D343AFCD3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" y="1101012"/>
            <a:ext cx="4254758" cy="5756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26175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flipV="1">
            <a:off x="1981200" y="-1066800"/>
            <a:ext cx="8229600" cy="228600"/>
          </a:xfrm>
        </p:spPr>
        <p:txBody>
          <a:bodyPr>
            <a:normAutofit fontScale="90000"/>
          </a:bodyPr>
          <a:lstStyle/>
          <a:p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0" y="0"/>
            <a:ext cx="9144000" cy="6858000"/>
          </a:xfrm>
        </p:spPr>
        <p:txBody>
          <a:bodyPr>
            <a:normAutofit/>
          </a:bodyPr>
          <a:lstStyle/>
          <a:p>
            <a:endParaRPr lang="en-IN" dirty="0"/>
          </a:p>
          <a:p>
            <a:r>
              <a:rPr lang="en-IN" dirty="0"/>
              <a:t>Cow milk is preferred for </a:t>
            </a:r>
            <a:r>
              <a:rPr lang="en-IN" dirty="0" err="1"/>
              <a:t>channa</a:t>
            </a:r>
            <a:r>
              <a:rPr lang="en-IN" dirty="0"/>
              <a:t> preparation, because it has open texture due to which it is easy to mix up other ingredient during product preparation.</a:t>
            </a:r>
          </a:p>
          <a:p>
            <a:pPr marL="0" indent="0">
              <a:buNone/>
            </a:pPr>
            <a:r>
              <a:rPr lang="en-IN" dirty="0"/>
              <a:t>       </a:t>
            </a:r>
          </a:p>
          <a:p>
            <a:r>
              <a:rPr lang="en-IN" dirty="0"/>
              <a:t>   </a:t>
            </a:r>
            <a:r>
              <a:rPr lang="en-IN" dirty="0" err="1"/>
              <a:t>Channa</a:t>
            </a:r>
            <a:r>
              <a:rPr lang="en-IN" dirty="0"/>
              <a:t> is used for </a:t>
            </a:r>
            <a:r>
              <a:rPr lang="en-IN" dirty="0" err="1"/>
              <a:t>rasogulla</a:t>
            </a:r>
            <a:r>
              <a:rPr lang="en-IN" dirty="0"/>
              <a:t> making and other sweets making.</a:t>
            </a:r>
          </a:p>
          <a:p>
            <a:r>
              <a:rPr lang="en-IN" dirty="0"/>
              <a:t> </a:t>
            </a:r>
            <a:r>
              <a:rPr lang="en-IN" dirty="0" err="1"/>
              <a:t>Channa</a:t>
            </a:r>
            <a:r>
              <a:rPr lang="en-IN" dirty="0"/>
              <a:t> contain high protein and fat but lower than </a:t>
            </a:r>
            <a:r>
              <a:rPr lang="en-IN" dirty="0" err="1"/>
              <a:t>Paneer</a:t>
            </a:r>
            <a:r>
              <a:rPr lang="en-IN" dirty="0"/>
              <a:t>.</a:t>
            </a:r>
          </a:p>
          <a:p>
            <a:endParaRPr lang="en-IN" dirty="0">
              <a:solidFill>
                <a:srgbClr val="FF0000"/>
              </a:solidFill>
            </a:endParaRPr>
          </a:p>
          <a:p>
            <a:r>
              <a:rPr lang="en-IN" dirty="0" err="1">
                <a:solidFill>
                  <a:srgbClr val="FF0000"/>
                </a:solidFill>
              </a:rPr>
              <a:t>Channa</a:t>
            </a:r>
            <a:r>
              <a:rPr lang="en-IN" dirty="0">
                <a:solidFill>
                  <a:srgbClr val="FF0000"/>
                </a:solidFill>
              </a:rPr>
              <a:t>- (chemical composition)</a:t>
            </a:r>
          </a:p>
          <a:p>
            <a:r>
              <a:rPr lang="en-IN" dirty="0"/>
              <a:t>Moisture-53.5%                    Lactose-2%</a:t>
            </a:r>
          </a:p>
          <a:p>
            <a:r>
              <a:rPr lang="en-IN" dirty="0"/>
              <a:t>Fat- 25%                               Ash-.2%</a:t>
            </a:r>
          </a:p>
          <a:p>
            <a:r>
              <a:rPr lang="en-IN" dirty="0"/>
              <a:t>Protein-17.5%</a:t>
            </a:r>
          </a:p>
          <a:p>
            <a:endParaRPr lang="en-IN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Quality of good </a:t>
            </a:r>
            <a:r>
              <a:rPr lang="en-IN" dirty="0" err="1"/>
              <a:t>channa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0"/>
            <a:ext cx="8229600" cy="5257800"/>
          </a:xfrm>
        </p:spPr>
        <p:txBody>
          <a:bodyPr>
            <a:normAutofit/>
          </a:bodyPr>
          <a:lstStyle/>
          <a:p>
            <a:r>
              <a:rPr lang="en-IN" dirty="0"/>
              <a:t>Colour- light yellow</a:t>
            </a:r>
          </a:p>
          <a:p>
            <a:r>
              <a:rPr lang="en-IN" dirty="0"/>
              <a:t>Appearance- moist surface</a:t>
            </a:r>
          </a:p>
          <a:p>
            <a:r>
              <a:rPr lang="en-IN" dirty="0"/>
              <a:t>Body- soft</a:t>
            </a:r>
          </a:p>
          <a:p>
            <a:r>
              <a:rPr lang="en-IN" dirty="0"/>
              <a:t>Texture- smooth</a:t>
            </a:r>
          </a:p>
          <a:p>
            <a:r>
              <a:rPr lang="en-IN" dirty="0"/>
              <a:t>Flavour- mild acidic</a:t>
            </a:r>
          </a:p>
          <a:p>
            <a:r>
              <a:rPr lang="en-IN" dirty="0"/>
              <a:t>Highly suitable for sweets preparation.</a:t>
            </a:r>
          </a:p>
          <a:p>
            <a:r>
              <a:rPr lang="en-IN" dirty="0">
                <a:solidFill>
                  <a:srgbClr val="FF0000"/>
                </a:solidFill>
              </a:rPr>
              <a:t>Yield of </a:t>
            </a:r>
            <a:r>
              <a:rPr lang="en-IN" dirty="0" err="1">
                <a:solidFill>
                  <a:srgbClr val="FF0000"/>
                </a:solidFill>
              </a:rPr>
              <a:t>channa</a:t>
            </a:r>
            <a:r>
              <a:rPr lang="en-IN" dirty="0">
                <a:solidFill>
                  <a:srgbClr val="FF0000"/>
                </a:solidFill>
              </a:rPr>
              <a:t>-</a:t>
            </a:r>
          </a:p>
          <a:p>
            <a:r>
              <a:rPr lang="en-IN" dirty="0"/>
              <a:t>Cow milk- 18-20%</a:t>
            </a:r>
          </a:p>
          <a:p>
            <a:r>
              <a:rPr lang="en-IN" dirty="0"/>
              <a:t>Buffalo milk- 22-24%</a:t>
            </a:r>
          </a:p>
          <a:p>
            <a:endParaRPr lang="en-IN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2F90B-78AC-408B-8D5C-13D73F65F0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V="1">
            <a:off x="838200" y="-1558212"/>
            <a:ext cx="10515600" cy="1147665"/>
          </a:xfrm>
        </p:spPr>
        <p:txBody>
          <a:bodyPr/>
          <a:lstStyle/>
          <a:p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40BD95-167D-4E80-9C81-8BB741BB50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20465" cy="6858000"/>
          </a:xfrm>
        </p:spPr>
        <p:txBody>
          <a:bodyPr/>
          <a:lstStyle/>
          <a:p>
            <a:r>
              <a:rPr lang="en-IN" dirty="0"/>
              <a:t>                                                 </a:t>
            </a:r>
          </a:p>
          <a:p>
            <a:endParaRPr lang="en-IN" dirty="0"/>
          </a:p>
          <a:p>
            <a:endParaRPr lang="en-IN" dirty="0"/>
          </a:p>
          <a:p>
            <a:pPr marL="0" indent="0" algn="ctr">
              <a:buNone/>
            </a:pPr>
            <a:r>
              <a:rPr lang="en-IN" dirty="0"/>
              <a:t> </a:t>
            </a:r>
            <a:r>
              <a:rPr lang="en-IN" sz="8000" dirty="0"/>
              <a:t>                                                               THANKS</a:t>
            </a:r>
          </a:p>
        </p:txBody>
      </p:sp>
    </p:spTree>
    <p:extLst>
      <p:ext uri="{BB962C8B-B14F-4D97-AF65-F5344CB8AC3E}">
        <p14:creationId xmlns:p14="http://schemas.microsoft.com/office/powerpoint/2010/main" val="32064141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265</Words>
  <Application>Microsoft Office PowerPoint</Application>
  <PresentationFormat>Widescreen</PresentationFormat>
  <Paragraphs>69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Segoe UI</vt:lpstr>
      <vt:lpstr>Office Theme</vt:lpstr>
      <vt:lpstr> MILK PRODUCTS  (Part-3)</vt:lpstr>
      <vt:lpstr>Fermented Milk Products</vt:lpstr>
      <vt:lpstr>PowerPoint Presentation</vt:lpstr>
      <vt:lpstr>Srikhand</vt:lpstr>
      <vt:lpstr>Shrikhand</vt:lpstr>
      <vt:lpstr>Acid coagulated milk products</vt:lpstr>
      <vt:lpstr>Chenna</vt:lpstr>
      <vt:lpstr>PowerPoint Presentation</vt:lpstr>
      <vt:lpstr>Quality of good channa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MILK PRODUCTS  (Part-3)</dc:title>
  <dc:creator>SAKET GUNGUN</dc:creator>
  <cp:lastModifiedBy>SAKET GUNGUN</cp:lastModifiedBy>
  <cp:revision>3</cp:revision>
  <dcterms:created xsi:type="dcterms:W3CDTF">2020-11-13T15:45:47Z</dcterms:created>
  <dcterms:modified xsi:type="dcterms:W3CDTF">2020-11-13T16:20:46Z</dcterms:modified>
</cp:coreProperties>
</file>