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58" r:id="rId5"/>
    <p:sldId id="270" r:id="rId6"/>
    <p:sldId id="257" r:id="rId7"/>
    <p:sldId id="271" r:id="rId8"/>
    <p:sldId id="259" r:id="rId9"/>
    <p:sldId id="26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DF12-B3D9-4BAB-AFB8-90F84D3DD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5B522-7C45-4756-BE6A-E2555801B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561C5-BD36-44E6-B374-956A4231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B1F0B-8961-4176-BC14-BEA959A8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A48EE-6CBC-4AA2-875F-DCF9C019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71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0EF7-2E76-4716-98F9-64729980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CE5E8-A9BA-4DDE-B7E5-6DEABBAC8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74CBE-487F-4032-8293-C181625F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6FE0-81CA-4C09-8D10-D425B96E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32B6-A817-4B98-AD66-A238BFA1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24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C42A7-764B-4BBA-87EA-EEDEE9662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D86D5-FFD3-439C-9162-A49FE5944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D741C-0489-4487-B54C-E108469F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CA993-FE8E-44E5-9A4C-8502AA23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87A1D-745A-48E4-8A68-AAFC41E2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06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5035-08AA-41D5-95F0-2766B7AE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1F1-1945-4AAC-8980-F8665469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35B2C-A8B2-45F7-9C9A-C96C253A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852E9-2EA4-44F0-910D-915CAEFD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ECF60-F527-443B-8C23-011903C9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11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4EC0-C63C-4C62-93A6-3AA03085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FF912-13E8-4153-80A6-4FD4B8680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A16BF-7AF0-4E8C-A945-1082B87F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F0F69-1B9E-454E-96B5-FF62DA15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679BC-FFC8-4B09-B156-CE20EDD1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25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36B6-1809-49A1-94BC-0BE6A19F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5E50E-6F6A-4C42-BF53-3DAD4E921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B9250-9496-4C66-A7C9-8B781C21D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C09CA-888B-4F64-A155-201011E8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7898A-F48E-4C59-89C2-1BD45D69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3B6D1-EC2F-4E31-BBF9-4CC927C6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43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CCFE-14A8-4CFB-B200-F6507D8D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ACC63-4B98-4DF3-9315-324D9AFD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C3A88-593E-478C-96A6-5B294A7D5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8BA4C-E8A7-42C2-A336-8D28DD76C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85B5-720A-4D83-B5F8-7DE9FF4E3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0F43D-B6B6-4F7C-AB25-67DF35CC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35CC5-9CE2-48F4-BF59-BD0FCCB5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4FEE2-8BF5-49EC-BD7E-FEB1074F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12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D19F-01DB-4A50-B590-E8E19C65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E20813-BCAF-48B0-95CB-4A2F9AD5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CB6D4-96C7-4C95-BD38-CE04D505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0B520-6344-416F-B0A7-865BBFBE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97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6B8CB-4BFE-40C0-BB47-18FC43C4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F28A5-E10F-472F-B2E6-A996550E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40962-BC39-4F49-B55B-18F6602A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4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3077-EA68-40CE-8BFF-6FD43220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5B50A-4F0A-4FFF-A16A-4D3C7D445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A404F-7280-4826-AD2C-512E646F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F0D24-3EA1-4952-9CEA-C6F5FE63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BF32A-9C93-4EBB-98ED-F228CAC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3A4BB-3B03-4FDB-8065-05910026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0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C463-25B8-4F22-8E5B-F0C860D5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508EB1-FF33-4ACB-86B3-7E30355CE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43E39-1EA2-405E-A9E2-DBFE1AEFB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20E36-619C-4117-B2F8-25B9F076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D79F2-64E7-4B49-B296-F0804BF6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CA72-2A90-46ED-97B6-B83B24F3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91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0E837-DCE8-4A35-BF6D-ED0311B5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C9B35-780D-4BED-BE9E-35A8B8354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8D307-12CD-4B8F-ADDD-88B81844C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6FAA-CD93-4D9F-9430-F8813EA20EAF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97443-DB67-417F-A093-4EDE83387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08F2-598C-4548-B8BB-7B83C2DE5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FF33-5A91-4ACF-B243-B52103C45C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51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 MILK PRODUCTS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</a:t>
            </a:r>
            <a:r>
              <a:rPr lang="en-IN" dirty="0" err="1"/>
              <a:t>Asst.Prof</a:t>
            </a:r>
            <a:r>
              <a:rPr lang="en-IN" dirty="0"/>
              <a:t>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"/>
            <a:ext cx="9144000" cy="1066799"/>
          </a:xfrm>
        </p:spPr>
        <p:txBody>
          <a:bodyPr/>
          <a:lstStyle/>
          <a:p>
            <a:r>
              <a:rPr lang="en-IN" dirty="0"/>
              <a:t>Fermented Milk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12192000" cy="5257800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Lassi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Method of preparation-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                           Curd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       churning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             breaking of curd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addition of sugar (6%)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    and flavour</a:t>
            </a:r>
          </a:p>
          <a:p>
            <a:pPr algn="l"/>
            <a:endParaRPr lang="en-IN" b="1" dirty="0">
              <a:solidFill>
                <a:srgbClr val="00B050"/>
              </a:solidFill>
            </a:endParaRP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                                    Lassi  (chilling)</a:t>
            </a:r>
          </a:p>
          <a:p>
            <a:pPr algn="l"/>
            <a:r>
              <a:rPr lang="en-IN" b="1" dirty="0">
                <a:solidFill>
                  <a:srgbClr val="00B050"/>
                </a:solidFill>
              </a:rPr>
              <a:t>                                        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5867400" y="2971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Down Arrow 4"/>
          <p:cNvSpPr/>
          <p:nvPr/>
        </p:nvSpPr>
        <p:spPr>
          <a:xfrm>
            <a:off x="5791200" y="3962400"/>
            <a:ext cx="533400" cy="1588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BF89-93EB-48FE-AC02-78FB9FCF0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Rosewater Cardamom Lassi Recipe: Nirvana on the Tongue | Foodal">
            <a:extLst>
              <a:ext uri="{FF2B5EF4-FFF2-40B4-BE49-F238E27FC236}">
                <a16:creationId xmlns:a16="http://schemas.microsoft.com/office/drawing/2014/main" id="{E23CAFFF-884D-44E4-A89E-CE6EF0A906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14" y="0"/>
            <a:ext cx="57258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weet Lassi - Subbus Kitchen">
            <a:extLst>
              <a:ext uri="{FF2B5EF4-FFF2-40B4-BE49-F238E27FC236}">
                <a16:creationId xmlns:a16="http://schemas.microsoft.com/office/drawing/2014/main" id="{86FCFF9A-1D9A-4DE0-A037-120CEFCC4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55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00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solidFill>
                  <a:srgbClr val="C00000"/>
                </a:solidFill>
              </a:rPr>
              <a:t>Srikhand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2230"/>
            <a:ext cx="12192000" cy="5203372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                                                          Curd</a:t>
            </a:r>
          </a:p>
          <a:p>
            <a:r>
              <a:rPr lang="en-IN" dirty="0"/>
              <a:t>             strained to remove whey</a:t>
            </a:r>
          </a:p>
          <a:p>
            <a:r>
              <a:rPr lang="en-IN" dirty="0"/>
              <a:t>                                                     </a:t>
            </a:r>
          </a:p>
          <a:p>
            <a:r>
              <a:rPr lang="en-IN" dirty="0">
                <a:solidFill>
                  <a:srgbClr val="00B050"/>
                </a:solidFill>
              </a:rPr>
              <a:t>                                                        </a:t>
            </a:r>
            <a:r>
              <a:rPr lang="en-IN" dirty="0" err="1">
                <a:solidFill>
                  <a:srgbClr val="00B050"/>
                </a:solidFill>
              </a:rPr>
              <a:t>Chakka</a:t>
            </a:r>
            <a:r>
              <a:rPr lang="en-IN" dirty="0"/>
              <a:t> ( intermediate product)</a:t>
            </a:r>
          </a:p>
          <a:p>
            <a:r>
              <a:rPr lang="en-IN" dirty="0"/>
              <a:t>                                                               </a:t>
            </a:r>
          </a:p>
          <a:p>
            <a:r>
              <a:rPr lang="en-IN" dirty="0"/>
              <a:t>                                                                        add sugar, dry fruits,   flavour etc.</a:t>
            </a:r>
          </a:p>
          <a:p>
            <a:r>
              <a:rPr lang="en-IN" dirty="0"/>
              <a:t>                                                       </a:t>
            </a:r>
          </a:p>
          <a:p>
            <a:r>
              <a:rPr lang="en-IN" dirty="0"/>
              <a:t>                                                     </a:t>
            </a:r>
            <a:r>
              <a:rPr lang="en-IN" dirty="0" err="1">
                <a:solidFill>
                  <a:srgbClr val="00B050"/>
                </a:solidFill>
              </a:rPr>
              <a:t>Srikhand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953000" y="2133600"/>
            <a:ext cx="685800" cy="838200"/>
          </a:xfrm>
          <a:prstGeom prst="downArrow">
            <a:avLst>
              <a:gd name="adj1" fmla="val 50000"/>
              <a:gd name="adj2" fmla="val 45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5053584" y="3763709"/>
            <a:ext cx="484632" cy="978408"/>
          </a:xfrm>
          <a:prstGeom prst="downArrow">
            <a:avLst>
              <a:gd name="adj1" fmla="val 8043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4C1D-3549-4C64-9C01-9EF321EF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6" y="1"/>
            <a:ext cx="11269824" cy="970383"/>
          </a:xfrm>
        </p:spPr>
        <p:txBody>
          <a:bodyPr/>
          <a:lstStyle/>
          <a:p>
            <a:r>
              <a:rPr lang="en-IN" dirty="0" err="1"/>
              <a:t>Shrikhand</a:t>
            </a:r>
            <a:endParaRPr lang="en-IN" dirty="0"/>
          </a:p>
        </p:txBody>
      </p:sp>
      <p:pic>
        <p:nvPicPr>
          <p:cNvPr id="2050" name="Picture 2" descr="Shrikhand">
            <a:extLst>
              <a:ext uri="{FF2B5EF4-FFF2-40B4-BE49-F238E27FC236}">
                <a16:creationId xmlns:a16="http://schemas.microsoft.com/office/drawing/2014/main" id="{64EE801A-6AF7-4528-AD53-E92219D220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536" y="1690688"/>
            <a:ext cx="6024464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hrikhand Recipe | Saffron Cardamom Sweet Yogurt Recipe">
            <a:extLst>
              <a:ext uri="{FF2B5EF4-FFF2-40B4-BE49-F238E27FC236}">
                <a16:creationId xmlns:a16="http://schemas.microsoft.com/office/drawing/2014/main" id="{87EB5C42-2BC9-498D-9437-98EB8A503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6"/>
            <a:ext cx="5617029" cy="516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93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IN" dirty="0"/>
              <a:t>Acid coagulated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91200"/>
          </a:xfrm>
        </p:spPr>
        <p:txBody>
          <a:bodyPr>
            <a:noAutofit/>
          </a:bodyPr>
          <a:lstStyle/>
          <a:p>
            <a:pPr algn="ctr"/>
            <a:r>
              <a:rPr lang="en-IN" sz="2400" dirty="0">
                <a:solidFill>
                  <a:srgbClr val="FF0000"/>
                </a:solidFill>
              </a:rPr>
              <a:t>Chana- </a:t>
            </a:r>
          </a:p>
          <a:p>
            <a:pPr algn="ctr"/>
            <a:r>
              <a:rPr lang="en-IN" sz="20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It refers to milk solids obtained by the acid coagulation of boiled hot milk and subsequent drainage of whey.</a:t>
            </a:r>
          </a:p>
          <a:p>
            <a:pPr>
              <a:buNone/>
            </a:pPr>
            <a:r>
              <a:rPr lang="en-IN" sz="2000" dirty="0">
                <a:latin typeface="Segoe UI" pitchFamily="34" charset="0"/>
                <a:cs typeface="Segoe UI" pitchFamily="34" charset="0"/>
              </a:rPr>
              <a:t>                                  Milk </a:t>
            </a:r>
          </a:p>
          <a:p>
            <a:pPr>
              <a:buNone/>
            </a:pPr>
            <a:r>
              <a:rPr lang="en-IN" sz="2000" dirty="0">
                <a:latin typeface="Segoe UI" pitchFamily="34" charset="0"/>
                <a:cs typeface="Segoe UI" pitchFamily="34" charset="0"/>
              </a:rPr>
              <a:t>         </a:t>
            </a: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                   boiled</a:t>
            </a:r>
          </a:p>
          <a:p>
            <a:endParaRPr lang="en-IN" sz="2000" dirty="0">
              <a:latin typeface="Segoe UI" pitchFamily="34" charset="0"/>
              <a:cs typeface="Segoe UI" pitchFamily="34" charset="0"/>
            </a:endParaRP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Addition of 1-2% lactic acid, citric acid or acetic acid </a:t>
            </a:r>
          </a:p>
          <a:p>
            <a:pPr marL="0" indent="0">
              <a:buNone/>
            </a:pPr>
            <a:endParaRPr lang="en-IN" sz="2000" dirty="0">
              <a:latin typeface="Segoe UI" pitchFamily="34" charset="0"/>
              <a:cs typeface="Segoe UI" pitchFamily="34" charset="0"/>
            </a:endParaRP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  coagulation of milk solid </a:t>
            </a:r>
          </a:p>
          <a:p>
            <a:endParaRPr lang="en-IN" sz="2000" dirty="0">
              <a:latin typeface="Segoe UI" pitchFamily="34" charset="0"/>
              <a:cs typeface="Segoe UI" pitchFamily="34" charset="0"/>
            </a:endParaRP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   drainage of greenish yellow colour whey </a:t>
            </a:r>
          </a:p>
          <a:p>
            <a:endParaRPr lang="en-IN" sz="2000" dirty="0">
              <a:latin typeface="Segoe UI" pitchFamily="34" charset="0"/>
              <a:cs typeface="Segoe UI" pitchFamily="34" charset="0"/>
            </a:endParaRP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                </a:t>
            </a:r>
            <a:r>
              <a:rPr lang="en-IN" sz="2000" dirty="0" err="1">
                <a:latin typeface="Segoe UI" pitchFamily="34" charset="0"/>
                <a:cs typeface="Segoe UI" pitchFamily="34" charset="0"/>
              </a:rPr>
              <a:t>channa</a:t>
            </a:r>
            <a:endParaRPr lang="en-IN" sz="2000" dirty="0">
              <a:latin typeface="Segoe UI" pitchFamily="34" charset="0"/>
              <a:cs typeface="Segoe UI" pitchFamily="34" charset="0"/>
            </a:endParaRP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                 </a:t>
            </a:r>
          </a:p>
          <a:p>
            <a:r>
              <a:rPr lang="en-IN" sz="2000" dirty="0">
                <a:latin typeface="Segoe UI" pitchFamily="34" charset="0"/>
                <a:cs typeface="Segoe UI" pitchFamily="34" charset="0"/>
              </a:rPr>
              <a:t>         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2526261"/>
            <a:ext cx="332232" cy="381000"/>
          </a:xfrm>
          <a:prstGeom prst="downArrow">
            <a:avLst>
              <a:gd name="adj1" fmla="val 50000"/>
              <a:gd name="adj2" fmla="val 30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886200" y="3352799"/>
            <a:ext cx="332232" cy="392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3962400" y="4191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3984171" y="5017537"/>
            <a:ext cx="214605" cy="381000"/>
          </a:xfrm>
          <a:prstGeom prst="downArrow">
            <a:avLst>
              <a:gd name="adj1" fmla="val 74814"/>
              <a:gd name="adj2" fmla="val 46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052316" y="5899669"/>
            <a:ext cx="310460" cy="381000"/>
          </a:xfrm>
          <a:prstGeom prst="downArrow">
            <a:avLst>
              <a:gd name="adj1" fmla="val 4183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7572-FE33-4B2D-835E-C005A6DD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01011"/>
          </a:xfrm>
        </p:spPr>
        <p:txBody>
          <a:bodyPr/>
          <a:lstStyle/>
          <a:p>
            <a:r>
              <a:rPr lang="en-IN" dirty="0" err="1"/>
              <a:t>Chenna</a:t>
            </a:r>
            <a:endParaRPr lang="en-IN" dirty="0"/>
          </a:p>
        </p:txBody>
      </p:sp>
      <p:pic>
        <p:nvPicPr>
          <p:cNvPr id="3074" name="Picture 2" descr="Chenna recipe | chenna as base ingredient for Bengali sweets, mithai |">
            <a:extLst>
              <a:ext uri="{FF2B5EF4-FFF2-40B4-BE49-F238E27FC236}">
                <a16:creationId xmlns:a16="http://schemas.microsoft.com/office/drawing/2014/main" id="{916E292E-8023-44ED-86AE-42EF795855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988" y="1101012"/>
            <a:ext cx="6435012" cy="575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ow to make Chenna | Chena Recipe (Video) » Foodies Terminal">
            <a:extLst>
              <a:ext uri="{FF2B5EF4-FFF2-40B4-BE49-F238E27FC236}">
                <a16:creationId xmlns:a16="http://schemas.microsoft.com/office/drawing/2014/main" id="{6B1A5D13-3B83-4763-88DC-1D343AFCD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101012"/>
            <a:ext cx="4254758" cy="575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61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1066800"/>
            <a:ext cx="8229600" cy="2286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Cow milk is preferred for </a:t>
            </a:r>
            <a:r>
              <a:rPr lang="en-IN" dirty="0" err="1"/>
              <a:t>channa</a:t>
            </a:r>
            <a:r>
              <a:rPr lang="en-IN" dirty="0"/>
              <a:t> preparation, because it has open texture due to which it is easy to mix up other ingredient during product preparation.</a:t>
            </a:r>
          </a:p>
          <a:p>
            <a:pPr marL="0" indent="0">
              <a:buNone/>
            </a:pPr>
            <a:r>
              <a:rPr lang="en-IN" dirty="0"/>
              <a:t>       </a:t>
            </a:r>
          </a:p>
          <a:p>
            <a:r>
              <a:rPr lang="en-IN" dirty="0"/>
              <a:t>   </a:t>
            </a:r>
            <a:r>
              <a:rPr lang="en-IN" dirty="0" err="1"/>
              <a:t>Channa</a:t>
            </a:r>
            <a:r>
              <a:rPr lang="en-IN" dirty="0"/>
              <a:t> is used for </a:t>
            </a:r>
            <a:r>
              <a:rPr lang="en-IN" dirty="0" err="1"/>
              <a:t>rasogulla</a:t>
            </a:r>
            <a:r>
              <a:rPr lang="en-IN" dirty="0"/>
              <a:t> making and other sweets making.</a:t>
            </a:r>
          </a:p>
          <a:p>
            <a:r>
              <a:rPr lang="en-IN" dirty="0"/>
              <a:t> </a:t>
            </a:r>
            <a:r>
              <a:rPr lang="en-IN" dirty="0" err="1"/>
              <a:t>Channa</a:t>
            </a:r>
            <a:r>
              <a:rPr lang="en-IN" dirty="0"/>
              <a:t> contain high protein and fat but lower than </a:t>
            </a:r>
            <a:r>
              <a:rPr lang="en-IN" dirty="0" err="1"/>
              <a:t>Paneer</a:t>
            </a:r>
            <a:r>
              <a:rPr lang="en-IN" dirty="0"/>
              <a:t>.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 err="1">
                <a:solidFill>
                  <a:srgbClr val="FF0000"/>
                </a:solidFill>
              </a:rPr>
              <a:t>Channa</a:t>
            </a:r>
            <a:r>
              <a:rPr lang="en-IN" dirty="0">
                <a:solidFill>
                  <a:srgbClr val="FF0000"/>
                </a:solidFill>
              </a:rPr>
              <a:t>- (chemical composition)</a:t>
            </a:r>
          </a:p>
          <a:p>
            <a:r>
              <a:rPr lang="en-IN" dirty="0"/>
              <a:t>Moisture-53.5%                    Lactose-2%</a:t>
            </a:r>
          </a:p>
          <a:p>
            <a:r>
              <a:rPr lang="en-IN" dirty="0"/>
              <a:t>Fat- 25%                               Ash-.2%</a:t>
            </a:r>
          </a:p>
          <a:p>
            <a:r>
              <a:rPr lang="en-IN" dirty="0"/>
              <a:t>Protein-17.5%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Quality of good </a:t>
            </a:r>
            <a:r>
              <a:rPr lang="en-IN" dirty="0" err="1"/>
              <a:t>channa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IN" dirty="0"/>
              <a:t>Colour- light yellow</a:t>
            </a:r>
          </a:p>
          <a:p>
            <a:r>
              <a:rPr lang="en-IN" dirty="0"/>
              <a:t>Appearance- moist surface</a:t>
            </a:r>
          </a:p>
          <a:p>
            <a:r>
              <a:rPr lang="en-IN" dirty="0"/>
              <a:t>Body- soft</a:t>
            </a:r>
          </a:p>
          <a:p>
            <a:r>
              <a:rPr lang="en-IN" dirty="0"/>
              <a:t>Texture- smooth</a:t>
            </a:r>
          </a:p>
          <a:p>
            <a:r>
              <a:rPr lang="en-IN" dirty="0"/>
              <a:t>Flavour- mild acidic</a:t>
            </a:r>
          </a:p>
          <a:p>
            <a:r>
              <a:rPr lang="en-IN" dirty="0"/>
              <a:t>Highly suitable for sweets preparation.</a:t>
            </a:r>
          </a:p>
          <a:p>
            <a:r>
              <a:rPr lang="en-IN" dirty="0">
                <a:solidFill>
                  <a:srgbClr val="FF0000"/>
                </a:solidFill>
              </a:rPr>
              <a:t>Yield of </a:t>
            </a:r>
            <a:r>
              <a:rPr lang="en-IN" dirty="0" err="1">
                <a:solidFill>
                  <a:srgbClr val="FF0000"/>
                </a:solidFill>
              </a:rPr>
              <a:t>channa</a:t>
            </a:r>
            <a:r>
              <a:rPr lang="en-IN" dirty="0">
                <a:solidFill>
                  <a:srgbClr val="FF0000"/>
                </a:solidFill>
              </a:rPr>
              <a:t>-</a:t>
            </a:r>
          </a:p>
          <a:p>
            <a:r>
              <a:rPr lang="en-IN" dirty="0"/>
              <a:t>Cow milk- 18-20%</a:t>
            </a:r>
          </a:p>
          <a:p>
            <a:r>
              <a:rPr lang="en-IN" dirty="0"/>
              <a:t>Buffalo milk- 22-24%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265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 MILK PRODUCTS  (Part-3)</vt:lpstr>
      <vt:lpstr>Fermented Milk Products</vt:lpstr>
      <vt:lpstr>PowerPoint Presentation</vt:lpstr>
      <vt:lpstr>Srikhand</vt:lpstr>
      <vt:lpstr>Shrikhand</vt:lpstr>
      <vt:lpstr>Acid coagulated milk products</vt:lpstr>
      <vt:lpstr>Chenna</vt:lpstr>
      <vt:lpstr>PowerPoint Presentation</vt:lpstr>
      <vt:lpstr>Quality of good channa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MILK PRODUCTS  (Part-3)</dc:title>
  <dc:creator>SAKET GUNGUN</dc:creator>
  <cp:lastModifiedBy>SAKET GUNGUN</cp:lastModifiedBy>
  <cp:revision>3</cp:revision>
  <dcterms:created xsi:type="dcterms:W3CDTF">2020-11-13T15:45:47Z</dcterms:created>
  <dcterms:modified xsi:type="dcterms:W3CDTF">2020-11-13T16:20:46Z</dcterms:modified>
</cp:coreProperties>
</file>